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459" r:id="rId3"/>
    <p:sldId id="411" r:id="rId4"/>
    <p:sldId id="46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58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61" r:id="rId43"/>
    <p:sldId id="448" r:id="rId44"/>
    <p:sldId id="449" r:id="rId45"/>
    <p:sldId id="454" r:id="rId46"/>
    <p:sldId id="455" r:id="rId47"/>
    <p:sldId id="456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World Wide Web" id="{4C6CD7CE-4C5C-4256-BE95-6EC46516E444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58"/>
          </p14:sldIdLst>
        </p14:section>
        <p14:section name="Data Formats" id="{11A06554-AC75-4D74-8766-B8E386D18F78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The HTTP Protocol" id="{AD65C377-FCE2-4FEA-AE1F-FFA59CEB8BFC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AJAX" id="{8E075A05-6044-453E-AD21-B8F41D7A4BB6}">
          <p14:sldIdLst>
            <p14:sldId id="446"/>
            <p14:sldId id="447"/>
          </p14:sldIdLst>
        </p14:section>
        <p14:section name="Web Development Tools" id="{1888D697-2B49-43A6-BDC2-719250E583B8}">
          <p14:sldIdLst>
            <p14:sldId id="461"/>
            <p14:sldId id="448"/>
            <p14:sldId id="449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139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891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694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060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06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494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431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59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471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70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ite.com:8080/path/index.php?id=27&amp;lang=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Web Technologies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HTTP, Servers, Clients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541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2" y="1981200"/>
            <a:ext cx="9599611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0386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xmlns="" val="15212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2274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02814"/>
            <a:ext cx="9448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769614"/>
            <a:ext cx="9448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http://bg.wikipedia.org:80/wiki/%D0%A2%D0%B5%D0%BB%D0%B5%D1%80%D0%B8%D0%B3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517506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812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910642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960812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</a:p>
        </p:txBody>
      </p:sp>
    </p:spTree>
    <p:extLst>
      <p:ext uri="{BB962C8B-B14F-4D97-AF65-F5344CB8AC3E}">
        <p14:creationId xmlns:p14="http://schemas.microsoft.com/office/powerpoint/2010/main" xmlns="" val="38168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(Node.js, 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7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339321"/>
            <a:ext cx="7924800" cy="8206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212" y="3200400"/>
            <a:ext cx="7924800" cy="1365365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</p:spTree>
    <p:extLst>
      <p:ext uri="{BB962C8B-B14F-4D97-AF65-F5344CB8AC3E}">
        <p14:creationId xmlns:p14="http://schemas.microsoft.com/office/powerpoint/2010/main" xmlns="" val="1945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17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03212" y="1171690"/>
            <a:ext cx="11506200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646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267200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xmlns="" val="977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023277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"John", "lastName": "Smith", 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18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"Stud. Grad 36",</a:t>
            </a:r>
            <a:endParaRPr lang="en-US" sz="1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"10021"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"Bay", "lastName": "Ivan", "age": 79 }</a:t>
            </a:r>
          </a:p>
        </p:txBody>
      </p:sp>
    </p:spTree>
    <p:extLst>
      <p:ext uri="{BB962C8B-B14F-4D97-AF65-F5344CB8AC3E}">
        <p14:creationId xmlns:p14="http://schemas.microsoft.com/office/powerpoint/2010/main" xmlns="" val="2170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10134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 and URL</a:t>
            </a:r>
          </a:p>
          <a:p>
            <a:r>
              <a:rPr lang="en-US" dirty="0" smtClean="0"/>
              <a:t>HTML, XML</a:t>
            </a:r>
            <a:r>
              <a:rPr lang="en-US" dirty="0"/>
              <a:t>, JSON, RSS</a:t>
            </a:r>
            <a:endParaRPr lang="en-US" dirty="0" smtClean="0"/>
          </a:p>
          <a:p>
            <a:r>
              <a:rPr lang="en-US" dirty="0" smtClean="0"/>
              <a:t>The HTTP Protocol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HTTP Response</a:t>
            </a:r>
          </a:p>
          <a:p>
            <a:r>
              <a:rPr lang="en-US" dirty="0" smtClean="0"/>
              <a:t>HTTP Cookies</a:t>
            </a:r>
          </a:p>
          <a:p>
            <a:r>
              <a:rPr lang="en-US" dirty="0" smtClean="0"/>
              <a:t>AJAX Requests</a:t>
            </a:r>
          </a:p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86526"/>
            <a:ext cx="115062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 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</a:p>
        </p:txBody>
      </p:sp>
    </p:spTree>
    <p:extLst>
      <p:ext uri="{BB962C8B-B14F-4D97-AF65-F5344CB8AC3E}">
        <p14:creationId xmlns:p14="http://schemas.microsoft.com/office/powerpoint/2010/main" xmlns="" val="3230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6412" y="2743200"/>
            <a:ext cx="5761038" cy="820600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797300" y="3725444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HTTP Works?</a:t>
            </a:r>
            <a:endParaRPr lang="bg-BG" sz="28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76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370012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592094" y="1050256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FDFFFF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60612" y="4059239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39026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4311670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311668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90651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69485" y="51054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02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60020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/courses/about.aspx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www.softuni.com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2" y="15240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3735456"/>
            <a:ext cx="952341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303212" y="939226"/>
            <a:ext cx="49530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6111875" y="2434650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6551613" y="5171553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3212" y="3048001"/>
            <a:ext cx="51816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066802"/>
            <a:ext cx="10153747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84212" y="4724401"/>
            <a:ext cx="91440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86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03212" y="1929348"/>
            <a:ext cx="11658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/courses/winter-2009-2010.aspx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12" y="1020782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78835" y="2453372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4291871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4612" y="5343699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xmlns="" val="329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76200"/>
            <a:ext cx="102870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3212" y="1524000"/>
            <a:ext cx="1158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4050" y="815846"/>
            <a:ext cx="100965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54530" y="204201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54530" y="39877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50498" y="5001804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252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Conditional HTTP GET – 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03212" y="3810000"/>
            <a:ext cx="1003935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Fetches the 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Server replies with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the resource has not been 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379412" y="1804734"/>
            <a:ext cx="9448801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/courses/join.aspx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2" y="990600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2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00287" y="4419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3783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12" y="1066800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03212" y="2026682"/>
            <a:ext cx="11582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5235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7212" y="3276600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5410200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xmlns="" val="41106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52" y="40341"/>
            <a:ext cx="9577597" cy="1110780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79412" y="1703361"/>
            <a:ext cx="1143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1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</a:t>
            </a:r>
            <a:r>
              <a:rPr lang="en-US" sz="21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img/logo.gif </a:t>
            </a: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not found on this server.&lt;P&gt;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4352" y="846321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1527879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2604564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7012" y="5893035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xmlns="" val="371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68526" y="3319842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58747" y="2209801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0298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5334001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3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51074" y="2557459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1074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3187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9981"/>
            <a:ext cx="100584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60612" y="3910014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59676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4175126" y="3284539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06254" y="3394392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4213226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684289" y="3962401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4251325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919366" y="5318089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xmlns="" val="1377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685092"/>
            <a:ext cx="94488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412" y="3196701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PREF=ID=c0bf5fd5c3a25209; expires=Wed, 11-Jul-2012 16:13:22 GMT; domain=.google.bg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9412" y="5584806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xmlns="" val="32869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10134600" cy="914400"/>
          </a:xfrm>
        </p:spPr>
        <p:txBody>
          <a:bodyPr/>
          <a:lstStyle/>
          <a:p>
            <a:r>
              <a:rPr lang="en-US" sz="3800" dirty="0"/>
              <a:t>View Cookies in the Web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51412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034546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034546" y="3342168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34253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6614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87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719034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What is WWW? What is URL?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38200"/>
            <a:ext cx="10248997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2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1416148"/>
          </a:xfrm>
        </p:spPr>
        <p:txBody>
          <a:bodyPr/>
          <a:lstStyle/>
          <a:p>
            <a:r>
              <a:rPr lang="en-US" dirty="0" smtClean="0"/>
              <a:t>You Will Be Dead </a:t>
            </a:r>
            <a:r>
              <a:rPr lang="en-US" dirty="0"/>
              <a:t>W</a:t>
            </a:r>
            <a:r>
              <a:rPr lang="en-US" dirty="0" smtClean="0"/>
              <a:t>ithout Them!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799"/>
            <a:ext cx="10172797" cy="56388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914401"/>
            <a:ext cx="100584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channels over the TCP 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IIS, Apache, Tomcat, GWS, etc.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88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7012" y="990601"/>
            <a:ext cx="10210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send the requested resource as a response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reply with an 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text, graphics, animations 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24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584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in HTML 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graphics, sounds,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to other 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TCP, DNS, HTTP, FTP, …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HTTP 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44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It </a:t>
            </a:r>
            <a:r>
              <a:rPr lang="en-US" sz="3000" dirty="0"/>
              <a:t>is just a formatted string, consisting of: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the server 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Path and name of the resource (e.g.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1" y="22860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http://yoursite.com:8080/path/index.php?id=27&amp;lang=en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759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2845</Words>
  <Application>Microsoft Office PowerPoint</Application>
  <PresentationFormat>Custom</PresentationFormat>
  <Paragraphs>504</Paragraphs>
  <Slides>46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SoftUni 16x9</vt:lpstr>
      <vt:lpstr>Web Technologies Basics</vt:lpstr>
      <vt:lpstr>Table of Contents</vt:lpstr>
      <vt:lpstr>Have a Question?</vt:lpstr>
      <vt:lpstr>WWW and URL</vt:lpstr>
      <vt:lpstr>What is WWW?</vt:lpstr>
      <vt:lpstr>WWW Components</vt:lpstr>
      <vt:lpstr>WWW Infrastructure</vt:lpstr>
      <vt:lpstr>WWW Infrastructure (2)</vt:lpstr>
      <vt:lpstr>URL</vt:lpstr>
      <vt:lpstr>URL Encoding</vt:lpstr>
      <vt:lpstr>URL – Examples</vt:lpstr>
      <vt:lpstr>What Do the Web Servers Do?</vt:lpstr>
      <vt:lpstr>HTML, XML, JSON, RSS</vt:lpstr>
      <vt:lpstr>HTML</vt:lpstr>
      <vt:lpstr>HTML</vt:lpstr>
      <vt:lpstr>HTML – Example</vt:lpstr>
      <vt:lpstr>XML</vt:lpstr>
      <vt:lpstr>JSON</vt:lpstr>
      <vt:lpstr>RSS</vt:lpstr>
      <vt:lpstr>RSS – Example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HTTP Cookies</vt:lpstr>
      <vt:lpstr>Cookies – Example</vt:lpstr>
      <vt:lpstr>View Cookies in the Web Browser</vt:lpstr>
      <vt:lpstr>AJAX</vt:lpstr>
      <vt:lpstr>AJAX</vt:lpstr>
      <vt:lpstr>Web Developer Tools</vt:lpstr>
      <vt:lpstr>Web Developer Tools</vt:lpstr>
      <vt:lpstr>Web Developer Tools (2)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2018-05-12T11:55:27Z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