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496" r:id="rId3"/>
    <p:sldId id="411" r:id="rId4"/>
    <p:sldId id="497" r:id="rId5"/>
    <p:sldId id="412" r:id="rId6"/>
    <p:sldId id="460" r:id="rId7"/>
    <p:sldId id="461" r:id="rId8"/>
    <p:sldId id="462" r:id="rId9"/>
    <p:sldId id="469" r:id="rId10"/>
    <p:sldId id="470" r:id="rId11"/>
    <p:sldId id="471" r:id="rId12"/>
    <p:sldId id="464" r:id="rId13"/>
    <p:sldId id="465" r:id="rId14"/>
    <p:sldId id="466" r:id="rId15"/>
    <p:sldId id="467" r:id="rId16"/>
    <p:sldId id="468" r:id="rId17"/>
    <p:sldId id="472" r:id="rId18"/>
    <p:sldId id="473" r:id="rId19"/>
    <p:sldId id="474" r:id="rId20"/>
    <p:sldId id="475" r:id="rId21"/>
    <p:sldId id="476" r:id="rId22"/>
    <p:sldId id="477" r:id="rId23"/>
    <p:sldId id="482" r:id="rId24"/>
    <p:sldId id="478" r:id="rId25"/>
    <p:sldId id="480" r:id="rId26"/>
    <p:sldId id="454" r:id="rId27"/>
    <p:sldId id="455" r:id="rId28"/>
    <p:sldId id="456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BCD5E535-3995-40A8-A3D3-EC395570BB92}">
          <p14:sldIdLst>
            <p14:sldId id="496"/>
            <p14:sldId id="411"/>
            <p14:sldId id="497"/>
          </p14:sldIdLst>
        </p14:section>
        <p14:section name="Overview of Node.js" id="{01D1C69F-7613-4287-B971-40871F4147C2}">
          <p14:sldIdLst>
            <p14:sldId id="412"/>
            <p14:sldId id="460"/>
            <p14:sldId id="461"/>
            <p14:sldId id="462"/>
            <p14:sldId id="469"/>
            <p14:sldId id="470"/>
            <p14:sldId id="471"/>
          </p14:sldIdLst>
        </p14:section>
        <p14:section name="Event Loop" id="{7334ACF8-9853-41B8-9107-C041F68FC718}">
          <p14:sldIdLst>
            <p14:sldId id="464"/>
            <p14:sldId id="465"/>
            <p14:sldId id="466"/>
            <p14:sldId id="467"/>
            <p14:sldId id="468"/>
          </p14:sldIdLst>
        </p14:section>
        <p14:section name="Modules" id="{A9765F42-9FCF-4250-B14E-F9AC4D8D318F}">
          <p14:sldIdLst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Node.js Web Server Intro" id="{3A24DA02-B743-4D74-A76E-BC97EC6ED4AF}">
          <p14:sldIdLst>
            <p14:sldId id="482"/>
            <p14:sldId id="478"/>
            <p14:sldId id="480"/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371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00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runtimes/nodej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items?itemName=chenxsan.vscode-standardj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9144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Node.js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 smtClean="0"/>
              <a:t>Basic Components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06641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Visual Studio Code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If you want to use VS Code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Follow instructions </a:t>
            </a:r>
            <a:r>
              <a:rPr lang="en-US" dirty="0" smtClean="0"/>
              <a:t>for Node.js (</a:t>
            </a:r>
            <a:r>
              <a:rPr lang="en-US" dirty="0" err="1" smtClean="0"/>
              <a:t>jsconfig</a:t>
            </a:r>
            <a:r>
              <a:rPr lang="en-US" dirty="0" smtClean="0"/>
              <a:t> and </a:t>
            </a:r>
            <a:r>
              <a:rPr lang="en-US" dirty="0" err="1" smtClean="0"/>
              <a:t>typings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code.visualstudio.com/docs/runtimes/nodejs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the Standard code checker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marketplace.visualstudio.com/items?itemName=chenxsan.vscode-standardjs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index.js</a:t>
            </a:r>
            <a:r>
              <a:rPr lang="en-US" dirty="0" smtClean="0"/>
              <a:t>' file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Hit F5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Or use another IDE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2039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The Event Loop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The Core Node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51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Loop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212" y="990600"/>
            <a:ext cx="4061160" cy="4426920"/>
          </a:xfrm>
          <a:prstGeom prst="rect">
            <a:avLst/>
          </a:prstGeom>
          <a:ln>
            <a:noFill/>
          </a:ln>
        </p:spPr>
      </p:pic>
      <p:pic>
        <p:nvPicPr>
          <p:cNvPr id="8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683" y="2108351"/>
            <a:ext cx="4375800" cy="4426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353415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synchronous way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956943" y="2743200"/>
            <a:ext cx="9599611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conn = getDbConnection(connectionString);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stmt = conn.createStatement();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results = stmt.executeQuery(sqlQuery);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i=0; i&lt;results.length; i++)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results[i];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764791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Node.js asynchronous way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956943" y="2743200"/>
            <a:ext cx="9599611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getDbConnection(connectionString, function(err, conn)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conn.createStatement(function(err, stmt)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results = stmt.executeQuery(sqlQuery);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results.on('row',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function(result)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// print result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xmlns="" val="2078651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function callback is the last parameter in the </a:t>
            </a:r>
            <a:r>
              <a:rPr lang="en-US" dirty="0" err="1" smtClean="0"/>
              <a:t>async</a:t>
            </a:r>
            <a:r>
              <a:rPr lang="en-US" dirty="0" smtClean="0"/>
              <a:t> call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Error is the first parameter in the callback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check errors and handle them correctly!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002460" y="3827531"/>
            <a:ext cx="9599611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handleResults = function(error, results)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if error is undefined…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something with the results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getStuff(inputParam, handleResults);</a:t>
            </a:r>
          </a:p>
        </p:txBody>
      </p:sp>
    </p:spTree>
    <p:extLst>
      <p:ext uri="{BB962C8B-B14F-4D97-AF65-F5344CB8AC3E}">
        <p14:creationId xmlns:p14="http://schemas.microsoft.com/office/powerpoint/2010/main" xmlns="" val="43807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Making Our App Modular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6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Modules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Modules are used with "require“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require built-in and custom made modules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990601" y="2819400"/>
            <a:ext cx="9599611" cy="330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 = require('first');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 = require('second');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justPart = require('largeModule').justPart;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propertyResult = 2 + first.property; // export variable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functionResult = first.function() * 3; // export function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 = new Second(); // export object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console.log(justPart()); // export part of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547718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Modules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They come with Node.js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required with a string identifier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Commonly used modules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fs, http, crypto, </a:t>
            </a:r>
            <a:r>
              <a:rPr lang="en-US" dirty="0" err="1" smtClean="0"/>
              <a:t>os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More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https://nodejs.org/api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41412" y="5029200"/>
            <a:ext cx="9599611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fs = require('fs');</a:t>
            </a:r>
          </a:p>
        </p:txBody>
      </p:sp>
    </p:spTree>
    <p:extLst>
      <p:ext uri="{BB962C8B-B14F-4D97-AF65-F5344CB8AC3E}">
        <p14:creationId xmlns:p14="http://schemas.microsoft.com/office/powerpoint/2010/main" xmlns="" val="1663381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Modules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.</a:t>
            </a:r>
            <a:r>
              <a:rPr lang="en-US" dirty="0" err="1" smtClean="0"/>
              <a:t>js</a:t>
            </a:r>
            <a:r>
              <a:rPr lang="en-US" dirty="0" smtClean="0"/>
              <a:t> file in the project folder is a module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required with a file system semantics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required the file extension is not needed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41412" y="3929552"/>
            <a:ext cx="9599611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data = require('./data'); // in same directory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require('./other/a'); // in child directory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require('../lib/b'); // in parent directory's child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justPart = require(‘./data’).part; // just part of module</a:t>
            </a:r>
          </a:p>
        </p:txBody>
      </p:sp>
    </p:spTree>
    <p:extLst>
      <p:ext uri="{BB962C8B-B14F-4D97-AF65-F5344CB8AC3E}">
        <p14:creationId xmlns:p14="http://schemas.microsoft.com/office/powerpoint/2010/main" xmlns="" val="3103109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82845"/>
            <a:ext cx="11804822" cy="5570355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Overview of Node.js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IDE setup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Modules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Basic Web Server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Modules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export the module by using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module.exports</a:t>
            </a:r>
            <a:r>
              <a:rPr lang="en-US" dirty="0" smtClean="0"/>
              <a:t>"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39823" y="1554386"/>
            <a:ext cx="9599611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first.js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2;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doIt = function(i, callback) { … }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module.exports.doIt = doIt;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module.exports.someVar = 'result';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39823" y="3768022"/>
            <a:ext cx="9599611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second.js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one = require('./first');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one.doIt(23, function (err, result)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console.log(result);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console.log(one.someVar);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console.log(one.count); // invalid</a:t>
            </a:r>
          </a:p>
        </p:txBody>
      </p:sp>
    </p:spTree>
    <p:extLst>
      <p:ext uri="{BB962C8B-B14F-4D97-AF65-F5344CB8AC3E}">
        <p14:creationId xmlns:p14="http://schemas.microsoft.com/office/powerpoint/2010/main" xmlns="" val="2367520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Modules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Installed from Node Package Manager (NPM)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--save-exact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required with the module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modules have command line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–g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mocha</a:t>
            </a:r>
            <a:r>
              <a:rPr lang="en-US" dirty="0" smtClean="0"/>
              <a:t>'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Run only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</a:t>
            </a:r>
            <a:r>
              <a:rPr lang="en-US" dirty="0" smtClean="0"/>
              <a:t>", if you want to restore the packages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1004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Node.js Web Server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Let's start the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85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Web Servers Do? (Again)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physical servers have hardware</a:t>
            </a:r>
          </a:p>
          <a:p>
            <a:r>
              <a:rPr lang="en-US" dirty="0" smtClean="0"/>
              <a:t>The hardware is controlled by the operating system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servers </a:t>
            </a:r>
            <a:r>
              <a:rPr lang="en-US" dirty="0" smtClean="0"/>
              <a:t>are software products that use the operating  system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 web requests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Web servers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</a:t>
            </a:r>
          </a:p>
          <a:p>
            <a:r>
              <a:rPr lang="en-US" dirty="0" smtClean="0"/>
              <a:t>These requests are redirected to other software products (ASP.NET, PHP, etc.), depending on the web server settings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Node.js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1709" y="1066800"/>
            <a:ext cx="8686800" cy="5791200"/>
          </a:xfrm>
        </p:spPr>
        <p:txBody>
          <a:bodyPr/>
          <a:lstStyle/>
          <a:p>
            <a:r>
              <a:rPr lang="en-US" dirty="0" smtClean="0"/>
              <a:t>Let's write a simple Node.js web server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2057400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= require('http')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.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createServer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req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res) =&gt; 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('Hi!')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res.end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})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.listen(1337)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console.log('Node.js server running on port 1337')</a:t>
            </a:r>
          </a:p>
        </p:txBody>
      </p:sp>
    </p:spTree>
    <p:extLst>
      <p:ext uri="{BB962C8B-B14F-4D97-AF65-F5344CB8AC3E}">
        <p14:creationId xmlns:p14="http://schemas.microsoft.com/office/powerpoint/2010/main" xmlns="" val="19855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Express.js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08744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35710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407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#express-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556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Overview of Node.js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Why Node is good?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Node.js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412" y="1794649"/>
            <a:ext cx="3621960" cy="2992680"/>
          </a:xfrm>
          <a:prstGeom prst="rect">
            <a:avLst/>
          </a:prstGeom>
          <a:ln>
            <a:noFill/>
          </a:ln>
        </p:spPr>
      </p:pic>
      <p:pic>
        <p:nvPicPr>
          <p:cNvPr id="6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5668" y="2286000"/>
            <a:ext cx="4500000" cy="3702600"/>
          </a:xfrm>
          <a:prstGeom prst="rect">
            <a:avLst/>
          </a:prstGeom>
          <a:ln>
            <a:noFill/>
          </a:ln>
        </p:spPr>
      </p:pic>
      <p:pic>
        <p:nvPicPr>
          <p:cNvPr id="7" name="Picture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3752" y="3539802"/>
            <a:ext cx="4289760" cy="3083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7153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Node.js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Node.js is written in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language on the server and the client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Full control of the server capabilities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Asynchronous and fast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of the fastest web servers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Popular among developers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Perfect for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360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</a:t>
            </a:r>
            <a:r>
              <a:rPr lang="en-US" dirty="0"/>
              <a:t>o</a:t>
            </a:r>
            <a:r>
              <a:rPr lang="en-US" dirty="0" smtClean="0"/>
              <a:t>f Node.js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Node.js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libuv</a:t>
            </a:r>
            <a:r>
              <a:rPr lang="en-US" dirty="0" smtClean="0"/>
              <a:t> – high-performance I/O library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V8 – Google Chrome’s JavaScript engine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-&gt; C++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Installation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http://nodejs.org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Install latest version (7.0.0 or above)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 Command Prompt and type "node"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2372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Our first Node.js 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Hello World? No? OK!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09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</a:t>
            </a:r>
            <a:r>
              <a:rPr lang="en-US" dirty="0" err="1" smtClean="0"/>
              <a:t>Init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a folder of your choice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Open CMD and type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dirty="0" smtClean="0"/>
              <a:t>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 the instructions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Type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</a:t>
            </a: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standard --save-exact</a:t>
            </a:r>
            <a:r>
              <a:rPr lang="en-US" dirty="0" smtClean="0"/>
              <a:t>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 to the created '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package.json</a:t>
            </a:r>
            <a:r>
              <a:rPr lang="en-US" dirty="0" smtClean="0"/>
              <a:t>' file and add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4789743"/>
            <a:ext cx="9599611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engine":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"7.1.0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endParaRPr lang="en-US" sz="22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scripts":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"start": "node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index.js“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94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964</Words>
  <Application>Microsoft Office PowerPoint</Application>
  <PresentationFormat>Custom</PresentationFormat>
  <Paragraphs>208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SoftUni 16x9</vt:lpstr>
      <vt:lpstr>Introduction to Node.js</vt:lpstr>
      <vt:lpstr>Table of Contents</vt:lpstr>
      <vt:lpstr>Have a Question?</vt:lpstr>
      <vt:lpstr>Overview of Node.js</vt:lpstr>
      <vt:lpstr>Overview of Node.js</vt:lpstr>
      <vt:lpstr>Why Node.js</vt:lpstr>
      <vt:lpstr>Building Blocks of Node.js</vt:lpstr>
      <vt:lpstr>Our first Node.js script</vt:lpstr>
      <vt:lpstr>NPM Init</vt:lpstr>
      <vt:lpstr>Configuring Visual Studio Code</vt:lpstr>
      <vt:lpstr>The Event Loop</vt:lpstr>
      <vt:lpstr>The Event Loop</vt:lpstr>
      <vt:lpstr>Asynchronous Code</vt:lpstr>
      <vt:lpstr>Asynchronous Code</vt:lpstr>
      <vt:lpstr>Asynchronous Code</vt:lpstr>
      <vt:lpstr>Using Modules</vt:lpstr>
      <vt:lpstr>How To Use Modules</vt:lpstr>
      <vt:lpstr>Built-in Modules</vt:lpstr>
      <vt:lpstr>Your Modules</vt:lpstr>
      <vt:lpstr>Your Modules</vt:lpstr>
      <vt:lpstr>Third-Party Modules</vt:lpstr>
      <vt:lpstr>Node.js Web Server</vt:lpstr>
      <vt:lpstr>What Do the Web Servers Do? (Again)</vt:lpstr>
      <vt:lpstr>A Simple Node.js Web Server</vt:lpstr>
      <vt:lpstr>JavaScript Web – Express.js Fundamentals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2018-05-12T11:55:53Z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