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542" r:id="rId3"/>
    <p:sldId id="496" r:id="rId4"/>
    <p:sldId id="543" r:id="rId5"/>
    <p:sldId id="497" r:id="rId6"/>
    <p:sldId id="498" r:id="rId7"/>
    <p:sldId id="528" r:id="rId8"/>
    <p:sldId id="529" r:id="rId9"/>
    <p:sldId id="530" r:id="rId10"/>
    <p:sldId id="544" r:id="rId11"/>
    <p:sldId id="501" r:id="rId12"/>
    <p:sldId id="503" r:id="rId13"/>
    <p:sldId id="504" r:id="rId14"/>
    <p:sldId id="531" r:id="rId15"/>
    <p:sldId id="532" r:id="rId16"/>
    <p:sldId id="507" r:id="rId17"/>
    <p:sldId id="533" r:id="rId18"/>
    <p:sldId id="534" r:id="rId19"/>
    <p:sldId id="513" r:id="rId20"/>
    <p:sldId id="516" r:id="rId21"/>
    <p:sldId id="518" r:id="rId22"/>
    <p:sldId id="519" r:id="rId23"/>
    <p:sldId id="535" r:id="rId24"/>
    <p:sldId id="536" r:id="rId25"/>
    <p:sldId id="537" r:id="rId26"/>
    <p:sldId id="538" r:id="rId27"/>
    <p:sldId id="521" r:id="rId28"/>
    <p:sldId id="522" r:id="rId29"/>
    <p:sldId id="523" r:id="rId30"/>
    <p:sldId id="539" r:id="rId31"/>
    <p:sldId id="540" r:id="rId32"/>
    <p:sldId id="525" r:id="rId33"/>
    <p:sldId id="526" r:id="rId34"/>
    <p:sldId id="541" r:id="rId35"/>
    <p:sldId id="454" r:id="rId36"/>
    <p:sldId id="455" r:id="rId37"/>
    <p:sldId id="45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46A4EB4C-4FF2-4A28-AA0C-DA09B1BDFC0B}">
          <p14:sldIdLst>
            <p14:sldId id="542"/>
            <p14:sldId id="496"/>
            <p14:sldId id="543"/>
          </p14:sldIdLst>
        </p14:section>
        <p14:section name="MongoDB" id="{378F4F66-132D-4960-BCB6-F6477E58C03C}">
          <p14:sldIdLst>
            <p14:sldId id="497"/>
            <p14:sldId id="498"/>
            <p14:sldId id="528"/>
            <p14:sldId id="529"/>
            <p14:sldId id="530"/>
            <p14:sldId id="544"/>
            <p14:sldId id="501"/>
          </p14:sldIdLst>
        </p14:section>
        <p14:section name="Mongoose Overview" id="{48A612F3-B3D5-47D5-A867-C9CF8CDCA1B7}">
          <p14:sldIdLst>
            <p14:sldId id="503"/>
            <p14:sldId id="504"/>
            <p14:sldId id="531"/>
            <p14:sldId id="532"/>
          </p14:sldIdLst>
        </p14:section>
        <p14:section name="Mongoose Models" id="{888E3CF8-7227-4AD3-8C6D-911366266276}">
          <p14:sldIdLst>
            <p14:sldId id="507"/>
            <p14:sldId id="533"/>
            <p14:sldId id="534"/>
            <p14:sldId id="513"/>
            <p14:sldId id="516"/>
          </p14:sldIdLst>
        </p14:section>
        <p14:section name="CRUS With Mongoose" id="{0CD8F585-AEFA-49F0-9844-901A02F03A87}">
          <p14:sldIdLst>
            <p14:sldId id="518"/>
            <p14:sldId id="519"/>
            <p14:sldId id="535"/>
            <p14:sldId id="536"/>
            <p14:sldId id="537"/>
            <p14:sldId id="538"/>
          </p14:sldIdLst>
        </p14:section>
        <p14:section name="Mongoose Queries" id="{F01FCF35-728A-4EB6-947B-A532DF98AD51}">
          <p14:sldIdLst>
            <p14:sldId id="521"/>
            <p14:sldId id="522"/>
            <p14:sldId id="523"/>
            <p14:sldId id="539"/>
            <p14:sldId id="540"/>
          </p14:sldIdLst>
        </p14:section>
        <p14:section name="Mongoose Modules" id="{A33E3E70-60BA-4ABC-87A9-8FDAA6861855}">
          <p14:sldIdLst>
            <p14:sldId id="525"/>
            <p14:sldId id="526"/>
            <p14:sldId id="541"/>
          </p14:sldIdLst>
        </p14:section>
        <p14:section name="Questions" id="{B5436E49-0671-42D5-9B86-2ED9CA7F50AE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50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MongoDB And Mongoose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/>
          </a:bodyPr>
          <a:lstStyle/>
          <a:p>
            <a:r>
              <a:rPr lang="en-US" dirty="0"/>
              <a:t>The most used Node.js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536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129468"/>
            <a:ext cx="10134600" cy="838200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from Node.js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1066800"/>
            <a:ext cx="10439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require('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connection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mydatabase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mongodb.MongoClient.connect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(connection, (err,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students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db.collection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('students')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students.insertMany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([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 name: 'Ivan'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 name: 'George'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], (err, result)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students.find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name: 'Ivan' }).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toArray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21506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2" y="2362200"/>
            <a:ext cx="10363200" cy="820600"/>
          </a:xfrm>
        </p:spPr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3581400"/>
            <a:ext cx="10363200" cy="14161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Cool 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12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 smtClean="0"/>
              <a:t>Mongoose is a object-document model module in Node.js for MongoDB</a:t>
            </a:r>
          </a:p>
          <a:p>
            <a:pPr lvl="1"/>
            <a:r>
              <a:rPr lang="en-US" dirty="0" smtClean="0"/>
              <a:t>Wraps the functionality of the native MongoDB driver</a:t>
            </a:r>
          </a:p>
          <a:p>
            <a:pPr lvl="2"/>
            <a:r>
              <a:rPr lang="en-US" dirty="0" smtClean="0"/>
              <a:t>Allows defining strong schema</a:t>
            </a:r>
          </a:p>
          <a:p>
            <a:pPr lvl="1"/>
            <a:r>
              <a:rPr lang="en-US" dirty="0" smtClean="0"/>
              <a:t>Exposes models to control the records in a doc</a:t>
            </a:r>
          </a:p>
          <a:p>
            <a:pPr lvl="1"/>
            <a:r>
              <a:rPr lang="en-US" dirty="0" smtClean="0"/>
              <a:t>Supports validation on save</a:t>
            </a:r>
          </a:p>
          <a:p>
            <a:pPr lvl="1"/>
            <a:r>
              <a:rPr lang="en-US" dirty="0" smtClean="0"/>
              <a:t>Extends the native queries</a:t>
            </a:r>
          </a:p>
          <a:p>
            <a:pPr lvl="2"/>
            <a:r>
              <a:rPr lang="en-US" dirty="0" smtClean="0"/>
              <a:t>Much more easier to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8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the following from the </a:t>
            </a:r>
            <a:r>
              <a:rPr lang="en-US" dirty="0" smtClean="0"/>
              <a:t>CMD/Terminal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Node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Load the module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Connect to the </a:t>
            </a:r>
            <a:r>
              <a:rPr lang="en-US" dirty="0" smtClean="0"/>
              <a:t>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models and store their data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45377" y="18210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mongoose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5377" y="343759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45377" y="4419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(connection)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45377" y="5401609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Unit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('Unit', { type: String} 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Unit({type: 'warrior'}).save(callback); //create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({type: 'warrior'}).exec(callback); //fetch</a:t>
            </a:r>
          </a:p>
        </p:txBody>
      </p:sp>
    </p:spTree>
    <p:extLst>
      <p:ext uri="{BB962C8B-B14F-4D97-AF65-F5344CB8AC3E}">
        <p14:creationId xmlns:p14="http://schemas.microsoft.com/office/powerpoint/2010/main" xmlns="" val="7205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Example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412" y="990600"/>
            <a:ext cx="11201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Cat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{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default: ''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age: { type: Number, default: 0 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Owner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('Owner', {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String, required: true, index: true, unique: true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cats: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).then(() =&gt;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Cat({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1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Cat({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1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new Owner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'IK',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] })   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save().then((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26475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2209800"/>
            <a:ext cx="10363200" cy="820600"/>
          </a:xfrm>
        </p:spPr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3200400"/>
            <a:ext cx="10363200" cy="719034"/>
          </a:xfrm>
        </p:spPr>
        <p:txBody>
          <a:bodyPr/>
          <a:lstStyle/>
          <a:p>
            <a:r>
              <a:rPr lang="en-US" dirty="0" smtClean="0"/>
              <a:t>And Their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40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supports models</a:t>
            </a:r>
          </a:p>
          <a:p>
            <a:pPr lvl="1"/>
            <a:r>
              <a:rPr lang="en-US" sz="2800" dirty="0" smtClean="0"/>
              <a:t>Fixed types </a:t>
            </a:r>
            <a:r>
              <a:rPr lang="en-US" sz="2800" dirty="0"/>
              <a:t>of documents</a:t>
            </a:r>
          </a:p>
          <a:p>
            <a:pPr lvl="2"/>
            <a:r>
              <a:rPr lang="en-US" sz="2600" dirty="0"/>
              <a:t>Used like object 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sz="2800" dirty="0" smtClean="0"/>
              <a:t> call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modelSchema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propString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propNumber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Number,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propObject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propArray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[],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propBool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Boolean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Model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('Model',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modelSchema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731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object constructors they can have 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added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different syntax than plain </a:t>
            </a:r>
            <a:r>
              <a:rPr lang="en-US" sz="2600" dirty="0" smtClean="0"/>
              <a:t>JS</a:t>
            </a:r>
            <a:endParaRPr lang="en-US" sz="26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31812" y="37338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new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({…});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unitSchema.methods.move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function(to){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unit = new Unit({ … } 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unit.move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({x: 5, y: 6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4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Model Virtual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Yet, not all properties need to be persisted to the database</a:t>
            </a:r>
          </a:p>
          <a:p>
            <a:pPr lvl="1"/>
            <a:r>
              <a:rPr lang="en-US" dirty="0" smtClean="0"/>
              <a:t>Mongoose provides a way to create properties, that are accessible on all models, but are not persisted to the database</a:t>
            </a:r>
          </a:p>
          <a:p>
            <a:pPr lvl="2"/>
            <a:r>
              <a:rPr lang="en-US" dirty="0" smtClean="0"/>
              <a:t>And they have both getters and setters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6576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catSchema.virtual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('introduction').get(function ()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this._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someValue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catSchema.virtual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('introduction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').set(function (value)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this._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someValue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 value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12113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Mongoose developers can define custom validation on their properties</a:t>
            </a:r>
          </a:p>
          <a:p>
            <a:pPr lvl="1"/>
            <a:r>
              <a:rPr lang="en-US" dirty="0" smtClean="0"/>
              <a:t>Validate records when trying to save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new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({…});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position.x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').validate(function(value){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value&gt;=0 &amp;&amp; value &lt;=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'Error message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!!!');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position.y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').validate(function(value){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 &gt;= 0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&amp;&amp; value &lt;=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'Error message!!!');</a:t>
            </a:r>
          </a:p>
        </p:txBody>
      </p:sp>
    </p:spTree>
    <p:extLst>
      <p:ext uri="{BB962C8B-B14F-4D97-AF65-F5344CB8AC3E}">
        <p14:creationId xmlns:p14="http://schemas.microsoft.com/office/powerpoint/2010/main" xmlns="" val="31343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MongoDB Overview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Overview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Models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CRUD operations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Mongoose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6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0412" y="2286000"/>
            <a:ext cx="10363200" cy="820600"/>
          </a:xfrm>
        </p:spPr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3276600"/>
            <a:ext cx="10363200" cy="719034"/>
          </a:xfrm>
        </p:spPr>
        <p:txBody>
          <a:bodyPr/>
          <a:lstStyle/>
          <a:p>
            <a:r>
              <a:rPr lang="en-US" dirty="0" smtClean="0"/>
              <a:t>Create, Read, Update,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94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1012" y="1615737"/>
            <a:ext cx="8686800" cy="39505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Mongoose supports all the CRUD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</a:t>
            </a:r>
            <a:r>
              <a:rPr lang="en-US" dirty="0" smtClean="0"/>
              <a:t> –&gt;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Model.find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().exec(callback)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(props, callback)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6552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990600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connection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catcollection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name: { type: String, required: true,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3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Number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Cat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(connection).then(()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new Cat({ name: 'Kittens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2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}).save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then(kittens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kittens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._id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255806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1219200"/>
            <a:ext cx="10363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.find({})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.then(cats =&gt; console.log(cats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.find({name: 'Kitty'})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.then(cats =&gt; console.log(cats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({name: 'Kittens'})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 =&gt; console.log(cat))</a:t>
            </a:r>
          </a:p>
        </p:txBody>
      </p:sp>
    </p:spTree>
    <p:extLst>
      <p:ext uri="{BB962C8B-B14F-4D97-AF65-F5344CB8AC3E}">
        <p14:creationId xmlns:p14="http://schemas.microsoft.com/office/powerpoint/2010/main" xmlns="" val="73296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838200"/>
            <a:ext cx="10363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cat.name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NewCatName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cat.save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findByIdAndUpdate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$set: { name: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Kotangens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.update(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name: 'Kittens'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$set: 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NoMoreKittens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 }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multi: true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.exec()</a:t>
            </a:r>
          </a:p>
        </p:txBody>
      </p:sp>
    </p:spTree>
    <p:extLst>
      <p:ext uri="{BB962C8B-B14F-4D97-AF65-F5344CB8AC3E}">
        <p14:creationId xmlns:p14="http://schemas.microsoft.com/office/powerpoint/2010/main" xmlns="" val="416362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Remove &amp; Count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087525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findByIdAndRemove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.remove({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NoMoreKittens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.count()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.then(console.log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.count({ age: {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2 }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xmlns="" val="138030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778" y="2438400"/>
            <a:ext cx="10363200" cy="820600"/>
          </a:xfrm>
        </p:spPr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778" y="3429000"/>
            <a:ext cx="10363200" cy="719034"/>
          </a:xfrm>
        </p:spPr>
        <p:txBody>
          <a:bodyPr/>
          <a:lstStyle/>
          <a:p>
            <a:r>
              <a:rPr lang="en-US" dirty="0" smtClean="0"/>
              <a:t>Chain, chain,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460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Mongoose defines all queries of the native MongoDB driver in a more clear and useful way</a:t>
            </a:r>
          </a:p>
          <a:p>
            <a:pPr lvl="1"/>
            <a:r>
              <a:rPr lang="en-US" dirty="0" smtClean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$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true},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conditionTwo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true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]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.where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true }).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conditionTwo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true 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91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supports many queries:</a:t>
            </a:r>
          </a:p>
          <a:p>
            <a:pPr lvl="1"/>
            <a:r>
              <a:rPr lang="en-US" dirty="0" smtClean="0"/>
              <a:t>For equality/non-equality</a:t>
            </a:r>
          </a:p>
          <a:p>
            <a:pPr lvl="1"/>
            <a:r>
              <a:rPr lang="en-US" dirty="0" smtClean="0"/>
              <a:t>Selection of some properties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Limit &amp; skip</a:t>
            </a:r>
          </a:p>
          <a:p>
            <a:r>
              <a:rPr lang="en-US" dirty="0" smtClean="0"/>
              <a:t>All queries are executed over the object returned by </a:t>
            </a:r>
            <a:r>
              <a:rPr lang="en-US" dirty="0" err="1" smtClean="0"/>
              <a:t>Model.find</a:t>
            </a:r>
            <a:r>
              <a:rPr lang="en-US" dirty="0" smtClean="0"/>
              <a:t>*()</a:t>
            </a:r>
          </a:p>
          <a:p>
            <a:pPr lvl="1"/>
            <a:r>
              <a:rPr lang="en-US" dirty="0" smtClean="0"/>
              <a:t>Call .exec() or </a:t>
            </a:r>
            <a:r>
              <a:rPr lang="en-US" smtClean="0"/>
              <a:t>.then() at </a:t>
            </a:r>
            <a:r>
              <a:rPr lang="en-US" dirty="0" smtClean="0"/>
              <a:t>the end to run the query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8176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981200"/>
            <a:ext cx="8534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find({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occupation: /host/,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name.last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': 'Ghost',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age: {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17,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66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likes: { $in: ['vaporizing', 'talking']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limit(10).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sort({ occupation: -1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select({ name: 1, occupation: 1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exec(callback);</a:t>
            </a:r>
          </a:p>
        </p:txBody>
      </p:sp>
    </p:spTree>
    <p:extLst>
      <p:ext uri="{BB962C8B-B14F-4D97-AF65-F5344CB8AC3E}">
        <p14:creationId xmlns:p14="http://schemas.microsoft.com/office/powerpoint/2010/main" xmlns="" val="6049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9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Query builder: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981200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find({ occupation: /host/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name.last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').equals('Ghost').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where('age').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(17).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(66).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where('likes').in(['vaporizing', 'talking']).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limit(10).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sort('-occupation').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select('name occupation').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exec(callback);</a:t>
            </a:r>
          </a:p>
        </p:txBody>
      </p:sp>
    </p:spTree>
    <p:extLst>
      <p:ext uri="{BB962C8B-B14F-4D97-AF65-F5344CB8AC3E}">
        <p14:creationId xmlns:p14="http://schemas.microsoft.com/office/powerpoint/2010/main" xmlns="" val="6539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5812" y="2209800"/>
            <a:ext cx="7924800" cy="820600"/>
          </a:xfrm>
        </p:spPr>
        <p:txBody>
          <a:bodyPr/>
          <a:lstStyle/>
          <a:p>
            <a:r>
              <a:rPr lang="en-US" dirty="0" smtClean="0"/>
              <a:t>Mongoose Modules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7778" y="3429000"/>
            <a:ext cx="103632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Separating The 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045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89212"/>
            <a:ext cx="8686800" cy="5791200"/>
          </a:xfrm>
        </p:spPr>
        <p:txBody>
          <a:bodyPr/>
          <a:lstStyle/>
          <a:p>
            <a:r>
              <a:rPr lang="en-US" dirty="0" smtClean="0"/>
              <a:t>Having all model definitions in the main module is no good</a:t>
            </a:r>
          </a:p>
          <a:p>
            <a:pPr lvl="1"/>
            <a:r>
              <a:rPr lang="en-US" dirty="0" smtClean="0"/>
              <a:t>That is the reason Node.js has modules in the first place</a:t>
            </a:r>
          </a:p>
          <a:p>
            <a:pPr lvl="1"/>
            <a:r>
              <a:rPr lang="en-US" dirty="0" smtClean="0"/>
              <a:t>We can put each model in a different module, and load all models 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7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89212"/>
            <a:ext cx="8686800" cy="5791200"/>
          </a:xfrm>
        </p:spPr>
        <p:txBody>
          <a:bodyPr/>
          <a:lstStyle/>
          <a:p>
            <a:r>
              <a:rPr lang="en-US" dirty="0" smtClean="0"/>
              <a:t>In folder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models</a:t>
            </a:r>
            <a:r>
              <a:rPr lang="en-US" dirty="0" smtClean="0"/>
              <a:t>, file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Cat.js: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Where it is needed: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828800"/>
            <a:ext cx="8534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name: { type: String, required: true,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3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age: Number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0413" y="5029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 = require('./models/Cat')</a:t>
            </a:r>
          </a:p>
        </p:txBody>
      </p:sp>
    </p:spTree>
    <p:extLst>
      <p:ext uri="{BB962C8B-B14F-4D97-AF65-F5344CB8AC3E}">
        <p14:creationId xmlns:p14="http://schemas.microsoft.com/office/powerpoint/2010/main" xmlns="" val="23218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08744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Native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The Normal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9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Download MongoDB from the official web site: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Installers for all major platforms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to use with Node.js, another to use with .NET,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Installing MongoDB driver for Node.js: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1812" y="5943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xmlns="" val="30308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/>
              <a:t>Once installed, </a:t>
            </a:r>
            <a:r>
              <a:rPr lang="en-US" dirty="0" smtClean="0"/>
              <a:t>MongoDB </a:t>
            </a:r>
            <a:r>
              <a:rPr lang="en-US" dirty="0"/>
              <a:t>must be </a:t>
            </a:r>
            <a:r>
              <a:rPr lang="en-US" dirty="0" smtClean="0"/>
              <a:t>started</a:t>
            </a:r>
          </a:p>
          <a:p>
            <a:pPr lvl="1"/>
            <a:r>
              <a:rPr lang="en-US" dirty="0"/>
              <a:t>Go to installation folder and run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"path/to/data"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Default is </a:t>
            </a:r>
            <a:endParaRPr lang="en-US" dirty="0" smtClean="0"/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dirty="0" smtClean="0"/>
              <a:t>You may add this folder to the global PATH</a:t>
            </a:r>
            <a:endParaRPr lang="en-US" dirty="0"/>
          </a:p>
          <a:p>
            <a:pPr lvl="1"/>
            <a:r>
              <a:rPr lang="en-US" dirty="0" smtClean="0"/>
              <a:t>When run MongoDB can be used from Node.js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://docs.mongodb.com/manual/tutorial/install-mongodb-on-windows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42956" y="374202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C:\Program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Files\MongoDB\Server\3.2\bin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Shell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37618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Start the shell from another CLI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</a:t>
            </a:r>
            <a:r>
              <a:rPr lang="en-US" dirty="0" smtClean="0"/>
              <a:t> command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https://docs.mongodb.com/manual/reference/mongo-shell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4756" y="3124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show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14756" y="373081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use 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somedatabase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4756" y="433743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db.mycollection.insert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name":"IK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14756" y="492861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db.mycollection.insert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name":"SN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14756" y="549738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db.mycollection.find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name":"IK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14756" y="606615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db.mycollection.find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11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Choose one of the many</a:t>
            </a:r>
          </a:p>
          <a:p>
            <a:r>
              <a:rPr lang="en-US" dirty="0"/>
              <a:t>For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robomongo.org/download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robomongo.org/static/screens-transparent-6e2a44f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429000"/>
            <a:ext cx="777399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73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Studio Code </a:t>
            </a:r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11680456" cy="598650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Install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typings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globally</a:t>
            </a:r>
          </a:p>
          <a:p>
            <a:pPr marL="377887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Run the following to install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marL="377887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typings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install </a:t>
            </a:r>
            <a:r>
              <a:rPr lang="en-US" sz="3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mongodb</a:t>
            </a:r>
            <a:r>
              <a:rPr lang="en-US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--save</a:t>
            </a:r>
            <a:endParaRPr lang="en-US" sz="3000" dirty="0" smtClean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same can be used for all other modules with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marL="377887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typings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express --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save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60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1652</Words>
  <Application>Microsoft Office PowerPoint</Application>
  <PresentationFormat>Custom</PresentationFormat>
  <Paragraphs>365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 16x9</vt:lpstr>
      <vt:lpstr>MongoDB And Mongoose</vt:lpstr>
      <vt:lpstr>Table of Contents</vt:lpstr>
      <vt:lpstr>Have a Question?</vt:lpstr>
      <vt:lpstr>MongoDB Native Overview</vt:lpstr>
      <vt:lpstr>Using MongoDB</vt:lpstr>
      <vt:lpstr>Working with MongoDB</vt:lpstr>
      <vt:lpstr>Working with MongoDB Shell Client</vt:lpstr>
      <vt:lpstr>Working with MongoDB GUI</vt:lpstr>
      <vt:lpstr>Visual Studio Code Intellisense</vt:lpstr>
      <vt:lpstr>Working with MongoDB from Node.js</vt:lpstr>
      <vt:lpstr>Mongoose Overview</vt:lpstr>
      <vt:lpstr>Mongoose Overview</vt:lpstr>
      <vt:lpstr>Installing Mongoose</vt:lpstr>
      <vt:lpstr>Complete Example</vt:lpstr>
      <vt:lpstr>Mongoose Models</vt:lpstr>
      <vt:lpstr>Mongoose Models</vt:lpstr>
      <vt:lpstr>Model Methods</vt:lpstr>
      <vt:lpstr>Model Virtual Properties</vt:lpstr>
      <vt:lpstr>Property Validation</vt:lpstr>
      <vt:lpstr>CRUD with Mongoose</vt:lpstr>
      <vt:lpstr>CRUD with Mongoose</vt:lpstr>
      <vt:lpstr>Create</vt:lpstr>
      <vt:lpstr>Read</vt:lpstr>
      <vt:lpstr>Update</vt:lpstr>
      <vt:lpstr>Remove &amp; Count</vt:lpstr>
      <vt:lpstr>Mongoose Queries</vt:lpstr>
      <vt:lpstr>Mongoose Queries</vt:lpstr>
      <vt:lpstr>Mongoose Queries</vt:lpstr>
      <vt:lpstr>Mongoose Queries</vt:lpstr>
      <vt:lpstr>Mongoose Queries</vt:lpstr>
      <vt:lpstr>Mongoose Modules</vt:lpstr>
      <vt:lpstr>Mongoose Models</vt:lpstr>
      <vt:lpstr>Mongoose Models</vt:lpstr>
      <vt:lpstr>JavaScript Web – Express.js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2018-05-12T11:57:37Z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