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567" r:id="rId3"/>
    <p:sldId id="496" r:id="rId4"/>
    <p:sldId id="568" r:id="rId5"/>
    <p:sldId id="542" r:id="rId6"/>
    <p:sldId id="543" r:id="rId7"/>
    <p:sldId id="544" r:id="rId8"/>
    <p:sldId id="545" r:id="rId9"/>
    <p:sldId id="546" r:id="rId10"/>
    <p:sldId id="547" r:id="rId11"/>
    <p:sldId id="552" r:id="rId12"/>
    <p:sldId id="497" r:id="rId13"/>
    <p:sldId id="548" r:id="rId14"/>
    <p:sldId id="549" r:id="rId15"/>
    <p:sldId id="550" r:id="rId16"/>
    <p:sldId id="551" r:id="rId17"/>
    <p:sldId id="553" r:id="rId18"/>
    <p:sldId id="555" r:id="rId19"/>
    <p:sldId id="556" r:id="rId20"/>
    <p:sldId id="557" r:id="rId21"/>
    <p:sldId id="558" r:id="rId22"/>
    <p:sldId id="559" r:id="rId23"/>
    <p:sldId id="560" r:id="rId24"/>
    <p:sldId id="561" r:id="rId25"/>
    <p:sldId id="562" r:id="rId26"/>
    <p:sldId id="563" r:id="rId27"/>
    <p:sldId id="564" r:id="rId28"/>
    <p:sldId id="565" r:id="rId29"/>
    <p:sldId id="566" r:id="rId30"/>
    <p:sldId id="454" r:id="rId31"/>
    <p:sldId id="455" r:id="rId32"/>
    <p:sldId id="456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75C7F54C-F299-4DCF-AAB5-B9F6BD70EC36}">
          <p14:sldIdLst>
            <p14:sldId id="567"/>
            <p14:sldId id="496"/>
            <p14:sldId id="568"/>
          </p14:sldIdLst>
        </p14:section>
        <p14:section name="Introduction to Express.js" id="{856863AD-DB6C-409C-824D-8CD9E9C7DCC4}">
          <p14:sldIdLst>
            <p14:sldId id="542"/>
            <p14:sldId id="543"/>
            <p14:sldId id="544"/>
            <p14:sldId id="545"/>
            <p14:sldId id="546"/>
            <p14:sldId id="547"/>
            <p14:sldId id="552"/>
          </p14:sldIdLst>
        </p14:section>
        <p14:section name="Static Files" id="{9841B0E5-C4C1-46A3-B4D4-F96265FC7748}">
          <p14:sldIdLst>
            <p14:sldId id="497"/>
            <p14:sldId id="548"/>
          </p14:sldIdLst>
        </p14:section>
        <p14:section name="Middleware" id="{8522A5C3-6394-4F3A-8B73-D38EDC36C7C1}">
          <p14:sldIdLst>
            <p14:sldId id="549"/>
            <p14:sldId id="550"/>
            <p14:sldId id="551"/>
            <p14:sldId id="553"/>
            <p14:sldId id="555"/>
          </p14:sldIdLst>
        </p14:section>
        <p14:section name="View Engines" id="{F4DB921E-3ABD-4AB1-91F6-D0BD57F9994F}">
          <p14:sldIdLst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</p14:sldIdLst>
        </p14:section>
        <p14:section name="Stylus" id="{F80CBE4C-A921-4528-8E5C-B44C3447465F}">
          <p14:sldIdLst>
            <p14:sldId id="565"/>
            <p14:sldId id="566"/>
          </p14:sldIdLst>
        </p14:section>
        <p14:section name="Summary" id="{409D853D-9C21-47FC-8CB9-74BBA9D0C917}">
          <p14:sldIdLst>
            <p14:sldId id="454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1495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E4653-36E4-4D30-85AE-8D711143434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146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2408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483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60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376500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pressjs/body-pars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en/resources/middlewar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stylus-lang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8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trainings/1434/node-js-development-september-2016" TargetMode="External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1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6.png"/><Relationship Id="rId14" Type="http://schemas.openxmlformats.org/officeDocument/2006/relationships/hyperlink" Target="http://www.indeavr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91440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Express.js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193900"/>
            <a:ext cx="8125251" cy="1129350"/>
          </a:xfrm>
        </p:spPr>
        <p:txBody>
          <a:bodyPr>
            <a:normAutofit/>
          </a:bodyPr>
          <a:lstStyle/>
          <a:p>
            <a:r>
              <a:rPr lang="en-US" dirty="0"/>
              <a:t>Here comes the easy part!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5036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986296">
            <a:off x="4748402" y="3607839"/>
            <a:ext cx="198240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Express.js 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Development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59309" y="3536755"/>
            <a:ext cx="4517154" cy="2545286"/>
          </a:xfrm>
          <a:prstGeom prst="roundRect">
            <a:avLst/>
          </a:prstGeom>
          <a:effectLst>
            <a:softEdge rad="1270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225661">
            <a:off x="6577112" y="4949709"/>
            <a:ext cx="1151113" cy="115111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739591" y="4050801"/>
            <a:ext cx="1512733" cy="1396190"/>
            <a:chOff x="8566101" y="4832250"/>
            <a:chExt cx="1743901" cy="1548590"/>
          </a:xfrm>
        </p:grpSpPr>
        <p:pic>
          <p:nvPicPr>
            <p:cNvPr id="1030" name="Picture 6" descr="http://www.microsoft.com/web/media/gallery/apps-screenshots/Microsoft-App-Request-Routing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412" y="4832250"/>
              <a:ext cx="1548590" cy="15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iconsdb.com/icons/preview/gray/database-5-xxl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66101" y="5513521"/>
              <a:ext cx="727505" cy="79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99404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800" y="0"/>
            <a:ext cx="9577597" cy="1110780"/>
          </a:xfrm>
        </p:spPr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0812" y="838201"/>
            <a:ext cx="8686800" cy="5867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Responses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res.download </a:t>
            </a:r>
            <a:r>
              <a:rPr lang="en-US" noProof="1"/>
              <a:t>- prompt a </a:t>
            </a:r>
            <a:r>
              <a:rPr lang="en-US" b="1" noProof="1"/>
              <a:t>file</a:t>
            </a:r>
            <a:r>
              <a:rPr lang="en-US" noProof="1"/>
              <a:t> to be downloaded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res.end </a:t>
            </a:r>
            <a:r>
              <a:rPr lang="en-US" dirty="0"/>
              <a:t>- end the response process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res.json</a:t>
            </a:r>
            <a:r>
              <a:rPr lang="en-US" dirty="0">
                <a:solidFill>
                  <a:srgbClr val="FDFFFF"/>
                </a:solidFill>
              </a:rPr>
              <a:t> - </a:t>
            </a:r>
            <a:r>
              <a:rPr lang="en-US" b="1" dirty="0"/>
              <a:t>send</a:t>
            </a:r>
            <a:r>
              <a:rPr lang="en-US" dirty="0"/>
              <a:t> a </a:t>
            </a:r>
            <a:r>
              <a:rPr lang="en-US" b="1" dirty="0"/>
              <a:t>JSON</a:t>
            </a:r>
            <a:r>
              <a:rPr lang="en-US" dirty="0"/>
              <a:t> response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res.jsonp</a:t>
            </a:r>
            <a:r>
              <a:rPr lang="en-US" dirty="0"/>
              <a:t> - send a JSON response with JSONP </a:t>
            </a:r>
            <a:r>
              <a:rPr lang="en-US" noProof="1"/>
              <a:t>support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res.redirect</a:t>
            </a:r>
            <a:r>
              <a:rPr lang="en-US" noProof="1"/>
              <a:t> - </a:t>
            </a:r>
            <a:r>
              <a:rPr lang="en-US" b="1" noProof="1"/>
              <a:t>redirect</a:t>
            </a:r>
            <a:r>
              <a:rPr lang="en-US" noProof="1"/>
              <a:t> a request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res.render</a:t>
            </a:r>
            <a:r>
              <a:rPr lang="en-US" noProof="1"/>
              <a:t> - </a:t>
            </a:r>
            <a:r>
              <a:rPr lang="en-US" b="1" noProof="1"/>
              <a:t>render</a:t>
            </a:r>
            <a:r>
              <a:rPr lang="en-US" noProof="1"/>
              <a:t> a </a:t>
            </a:r>
            <a:r>
              <a:rPr lang="en-US" b="1" noProof="1"/>
              <a:t>view</a:t>
            </a:r>
            <a:r>
              <a:rPr lang="en-US" noProof="1"/>
              <a:t> template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res.send</a:t>
            </a:r>
            <a:r>
              <a:rPr lang="en-US" noProof="1"/>
              <a:t> - send a response of various types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res.sendFile</a:t>
            </a:r>
            <a:r>
              <a:rPr lang="en-US" noProof="1"/>
              <a:t> - </a:t>
            </a:r>
            <a:r>
              <a:rPr lang="en-US" b="1" noProof="1"/>
              <a:t>send</a:t>
            </a:r>
            <a:r>
              <a:rPr lang="en-US" noProof="1"/>
              <a:t> a </a:t>
            </a:r>
            <a:r>
              <a:rPr lang="en-US" b="1" noProof="1"/>
              <a:t>file</a:t>
            </a:r>
            <a:r>
              <a:rPr lang="en-US" noProof="1"/>
              <a:t> as an octet stream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res.sendStatus </a:t>
            </a:r>
            <a:r>
              <a:rPr lang="en-US" noProof="1"/>
              <a:t>-</a:t>
            </a:r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noProof="1"/>
              <a:t>set</a:t>
            </a:r>
            <a:r>
              <a:rPr lang="en-US" noProof="1"/>
              <a:t> the response status </a:t>
            </a:r>
            <a:r>
              <a:rPr lang="en-US" b="1" noProof="1"/>
              <a:t>code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43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379800"/>
            <a:ext cx="10363200" cy="820600"/>
          </a:xfrm>
        </p:spPr>
        <p:txBody>
          <a:bodyPr/>
          <a:lstStyle/>
          <a:p>
            <a:r>
              <a:rPr lang="en-US" dirty="0"/>
              <a:t>Static Files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/>
              <a:t>Serve HTML And Other Resources</a:t>
            </a:r>
          </a:p>
        </p:txBody>
      </p:sp>
    </p:spTree>
    <p:extLst>
      <p:ext uri="{BB962C8B-B14F-4D97-AF65-F5344CB8AC3E}">
        <p14:creationId xmlns:p14="http://schemas.microsoft.com/office/powerpoint/2010/main" xmlns="" val="259896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800" y="0"/>
            <a:ext cx="9577597" cy="1110780"/>
          </a:xfrm>
        </p:spPr>
        <p:txBody>
          <a:bodyPr/>
          <a:lstStyle/>
          <a:p>
            <a:r>
              <a:rPr lang="en-US" dirty="0"/>
              <a:t>Static Files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0812" y="838200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Serving static files is easy: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all files from the directory will be public: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55530" y="1524000"/>
            <a:ext cx="10110882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app.use(</a:t>
            </a:r>
            <a:r>
              <a:rPr lang="en-US" sz="2200" noProof="1">
                <a:solidFill>
                  <a:srgbClr val="FDFFFF"/>
                </a:solidFill>
              </a:rPr>
              <a:t>express.static('public')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app.use('/static', express.static('public'))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app.use('/static', express.static(__dirname + '/public'))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2792" y="3810000"/>
            <a:ext cx="10063619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http://localhost:3000/images/kitten.jpg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http://localhost:3000/css/style.css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http://localhost:3000/js/app.js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http://localhost:3000/images/bg.png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http://localhost:3000/hello.html</a:t>
            </a:r>
          </a:p>
        </p:txBody>
      </p:sp>
    </p:spTree>
    <p:extLst>
      <p:ext uri="{BB962C8B-B14F-4D97-AF65-F5344CB8AC3E}">
        <p14:creationId xmlns:p14="http://schemas.microsoft.com/office/powerpoint/2010/main" xmlns="" val="293379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379800"/>
            <a:ext cx="10363200" cy="820600"/>
          </a:xfrm>
        </p:spPr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/>
              <a:t>Intercepting The HTTP</a:t>
            </a:r>
          </a:p>
        </p:txBody>
      </p:sp>
    </p:spTree>
    <p:extLst>
      <p:ext uri="{BB962C8B-B14F-4D97-AF65-F5344CB8AC3E}">
        <p14:creationId xmlns:p14="http://schemas.microsoft.com/office/powerpoint/2010/main" xmlns="" val="3299117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Middleware is just a function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Can manipulate requests and responses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Different kind of middleware exist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Application, route, error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Example: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4212" y="3733800"/>
            <a:ext cx="903801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var app = express()</a:t>
            </a:r>
          </a:p>
          <a:p>
            <a:endParaRPr lang="en-US" sz="2200" noProof="1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app.use((req, res, </a:t>
            </a:r>
            <a:r>
              <a:rPr lang="en-US" sz="2200" noProof="1">
                <a:solidFill>
                  <a:srgbClr val="FDFFFF"/>
                </a:solidFill>
              </a:rPr>
              <a:t>next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) =&gt; {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console.log('Time:', Date.now())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2200" noProof="1">
                <a:solidFill>
                  <a:srgbClr val="FDFFFF"/>
                </a:solidFill>
              </a:rPr>
              <a:t>next()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xmlns="" val="397784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Middleware can be only for specific path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r>
              <a:rPr lang="en-US" dirty="0"/>
              <a:t>Or for path and method (and multiple too):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Array of handlers can be passed too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37800" y="1447800"/>
            <a:ext cx="9038012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app.use(</a:t>
            </a:r>
            <a:r>
              <a:rPr lang="en-US" sz="2200" noProof="1">
                <a:solidFill>
                  <a:srgbClr val="FDFFFF"/>
                </a:solidFill>
              </a:rPr>
              <a:t>'/user/:id'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, (req, res, </a:t>
            </a:r>
            <a:r>
              <a:rPr lang="en-US" sz="2200" noProof="1">
                <a:solidFill>
                  <a:srgbClr val="FDFFFF"/>
                </a:solidFill>
              </a:rPr>
              <a:t>next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) =&gt; {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console.log('Request Type:', req.method)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2200" noProof="1">
                <a:solidFill>
                  <a:srgbClr val="FDFFFF"/>
                </a:solidFill>
              </a:rPr>
              <a:t>next()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37800" y="3733800"/>
            <a:ext cx="903801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app.get(</a:t>
            </a:r>
            <a:r>
              <a:rPr lang="en-US" sz="2200" noProof="1">
                <a:solidFill>
                  <a:srgbClr val="FDFFFF"/>
                </a:solidFill>
              </a:rPr>
              <a:t>'/user/:id'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, (req, res, </a:t>
            </a:r>
            <a:r>
              <a:rPr lang="en-US" sz="2200" noProof="1">
                <a:solidFill>
                  <a:srgbClr val="FDFFFF"/>
                </a:solidFill>
              </a:rPr>
              <a:t>next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) =&gt; {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console.log('ID:', req.params.id)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2200" noProof="1">
                <a:solidFill>
                  <a:srgbClr val="FDFFFF"/>
                </a:solidFill>
              </a:rPr>
              <a:t>next()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}, (req, res, </a:t>
            </a:r>
            <a:r>
              <a:rPr lang="en-US" sz="2200" noProof="1">
                <a:solidFill>
                  <a:srgbClr val="FDFFFF"/>
                </a:solidFill>
              </a:rPr>
              <a:t>next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) =&gt; {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res.send('User Info')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xmlns="" val="2694453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Middleware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10972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Body parser - </a:t>
            </a:r>
            <a:r>
              <a:rPr lang="en-US" dirty="0">
                <a:hlinkClick r:id="rId2"/>
              </a:rPr>
              <a:t>https://github.com/expressjs/body-parser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08012" y="1524000"/>
            <a:ext cx="10591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express = require('express')</a:t>
            </a:r>
          </a:p>
          <a:p>
            <a:r>
              <a:rPr lang="en-US" sz="2200" noProof="1">
                <a:solidFill>
                  <a:srgbClr val="FDFFFF"/>
                </a:solidFill>
              </a:rPr>
              <a:t>let bodyParser = require('body-parser')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 port = 1337</a:t>
            </a:r>
          </a:p>
          <a:p>
            <a:endParaRPr lang="en-US" sz="2200" noProof="1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let app = express()</a:t>
            </a:r>
          </a:p>
          <a:p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200" noProof="1">
                <a:solidFill>
                  <a:srgbClr val="FDFFFF"/>
                </a:solidFill>
              </a:rPr>
              <a:t>app.use(bodyParser.urlencoded({ extended: true }))</a:t>
            </a:r>
          </a:p>
          <a:p>
            <a:endParaRPr lang="en-US" sz="2200" noProof="1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app.post('/create', (req, res) =&gt; {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console.log(req.body)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res.send('Thanks!')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  <a:p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app.listen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(port</a:t>
            </a:r>
            <a:r>
              <a:rPr lang="bg-BG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0604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Middleware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10972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More available here </a:t>
            </a:r>
            <a:r>
              <a:rPr lang="en-US" dirty="0">
                <a:hlinkClick r:id="rId2"/>
              </a:rPr>
              <a:t>http://expressjs.com/en/resources/middleware.html</a:t>
            </a:r>
            <a:r>
              <a:rPr lang="en-US" dirty="0"/>
              <a:t>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08012" y="2286000"/>
            <a:ext cx="96012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app.set('view engine', 'pug');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app.set('views', __dirname + '/views');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app.use(cookieParser());</a:t>
            </a:r>
          </a:p>
          <a:p>
            <a:r>
              <a:rPr lang="en-US" sz="2200" noProof="1">
                <a:solidFill>
                  <a:srgbClr val="FDFFFF"/>
                </a:solidFill>
              </a:rPr>
              <a:t>app.use(bodyParser());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app.use(session({secret: 'magic unicorns'}));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app.use(passport.initialize());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app.use(passport.session());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app.use(express.static(config.rootPath + '/public'));</a:t>
            </a:r>
          </a:p>
        </p:txBody>
      </p:sp>
    </p:spTree>
    <p:extLst>
      <p:ext uri="{BB962C8B-B14F-4D97-AF65-F5344CB8AC3E}">
        <p14:creationId xmlns:p14="http://schemas.microsoft.com/office/powerpoint/2010/main" xmlns="" val="3735261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379800"/>
            <a:ext cx="10363200" cy="820600"/>
          </a:xfrm>
        </p:spPr>
        <p:txBody>
          <a:bodyPr/>
          <a:lstStyle/>
          <a:p>
            <a:r>
              <a:rPr lang="en-US" dirty="0"/>
              <a:t>View Engines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/>
              <a:t>Dynamic HTML Pages</a:t>
            </a:r>
          </a:p>
        </p:txBody>
      </p:sp>
    </p:spTree>
    <p:extLst>
      <p:ext uri="{BB962C8B-B14F-4D97-AF65-F5344CB8AC3E}">
        <p14:creationId xmlns:p14="http://schemas.microsoft.com/office/powerpoint/2010/main" xmlns="" val="2081999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View Engines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64815" y="1146639"/>
            <a:ext cx="8686800" cy="5095875"/>
          </a:xfrm>
        </p:spPr>
        <p:txBody>
          <a:bodyPr/>
          <a:lstStyle/>
          <a:p>
            <a:r>
              <a:rPr lang="en-US" dirty="0"/>
              <a:t>Server view engines return ready-to-use HTML to the client (the browser)</a:t>
            </a:r>
          </a:p>
          <a:p>
            <a:pPr lvl="1"/>
            <a:r>
              <a:rPr lang="en-US" dirty="0"/>
              <a:t>They parse the data to HTML on the server</a:t>
            </a:r>
          </a:p>
          <a:p>
            <a:pPr lvl="1"/>
            <a:r>
              <a:rPr lang="en-US" dirty="0"/>
              <a:t>*Web applications, created with server view engines are not real SPA apps</a:t>
            </a:r>
          </a:p>
          <a:p>
            <a:pPr lvl="2"/>
            <a:r>
              <a:rPr lang="en-US" dirty="0"/>
              <a:t>In most cases</a:t>
            </a:r>
          </a:p>
          <a:p>
            <a:r>
              <a:rPr lang="en-US" dirty="0"/>
              <a:t>Famous View Engines</a:t>
            </a:r>
          </a:p>
          <a:p>
            <a:pPr lvl="1"/>
            <a:r>
              <a:rPr lang="en-US" dirty="0"/>
              <a:t>Pug (Jade), Mustache, Handlebars, EJS, </a:t>
            </a:r>
            <a:r>
              <a:rPr lang="en-US" noProof="1"/>
              <a:t>Vash</a:t>
            </a:r>
          </a:p>
        </p:txBody>
      </p:sp>
    </p:spTree>
    <p:extLst>
      <p:ext uri="{BB962C8B-B14F-4D97-AF65-F5344CB8AC3E}">
        <p14:creationId xmlns:p14="http://schemas.microsoft.com/office/powerpoint/2010/main" xmlns="" val="155033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Introduction to Express.js</a:t>
            </a:r>
          </a:p>
          <a:p>
            <a:pPr>
              <a:lnSpc>
                <a:spcPct val="100000"/>
              </a:lnSpc>
            </a:pPr>
            <a:r>
              <a:rPr lang="en-US" dirty="0"/>
              <a:t>Router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Routes and Handlers</a:t>
            </a:r>
          </a:p>
          <a:p>
            <a:pPr>
              <a:lnSpc>
                <a:spcPct val="100000"/>
              </a:lnSpc>
            </a:pPr>
            <a:r>
              <a:rPr lang="en-US" dirty="0"/>
              <a:t>Static Files</a:t>
            </a:r>
          </a:p>
          <a:p>
            <a:pPr>
              <a:lnSpc>
                <a:spcPct val="100000"/>
              </a:lnSpc>
            </a:pPr>
            <a:r>
              <a:rPr lang="en-US" dirty="0"/>
              <a:t>Middleware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Custom and Third-Party</a:t>
            </a:r>
          </a:p>
          <a:p>
            <a:pPr>
              <a:lnSpc>
                <a:spcPct val="100000"/>
              </a:lnSpc>
            </a:pPr>
            <a:r>
              <a:rPr lang="en-US" dirty="0"/>
              <a:t>Pug (Jade) View Engine</a:t>
            </a:r>
          </a:p>
          <a:p>
            <a:pPr>
              <a:lnSpc>
                <a:spcPct val="100000"/>
              </a:lnSpc>
            </a:pPr>
            <a:r>
              <a:rPr lang="en-US" dirty="0"/>
              <a:t>Stylus Preprocessor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42212" y="1458729"/>
            <a:ext cx="3574938" cy="46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3649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Pug (Jade) Template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74" y="914400"/>
            <a:ext cx="8686800" cy="5791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Pug (Jade) is a server view engine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Produces HTML as a result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parsed: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Manually (using CMD/Terminal commands)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Automatically using a task runner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Automatically using framework like Express</a:t>
            </a:r>
          </a:p>
          <a:p>
            <a:pPr>
              <a:lnSpc>
                <a:spcPct val="100000"/>
              </a:lnSpc>
            </a:pPr>
            <a:r>
              <a:rPr lang="en-US" dirty="0"/>
              <a:t>Pug (Jade) is more expressive and dynamic than HTML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Pug (Jade) template can be parsed based on JS models or conditionals</a:t>
            </a:r>
          </a:p>
        </p:txBody>
      </p:sp>
    </p:spTree>
    <p:extLst>
      <p:ext uri="{BB962C8B-B14F-4D97-AF65-F5344CB8AC3E}">
        <p14:creationId xmlns:p14="http://schemas.microsoft.com/office/powerpoint/2010/main" xmlns="" val="4147430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Pug (Jade)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74" y="843050"/>
            <a:ext cx="8686800" cy="60149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Install Pug (Jade) with Node.js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30509" y="2101065"/>
            <a:ext cx="507810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npm 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install</a:t>
            </a:r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pug -g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30508" y="4461807"/>
            <a:ext cx="5078103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sv-SE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ul</a:t>
            </a:r>
          </a:p>
          <a:p>
            <a:r>
              <a:rPr lang="sv-SE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each val in [1, 2, 3, 4, 5]</a:t>
            </a:r>
          </a:p>
          <a:p>
            <a:r>
              <a:rPr lang="sv-SE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li= 'Item ' + val</a:t>
            </a:r>
            <a:endParaRPr lang="it-IT" sz="2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30509" y="2634889"/>
            <a:ext cx="507810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npm 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install</a:t>
            </a:r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pug-cli -g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6478257" y="3723144"/>
            <a:ext cx="50781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&lt;ul&gt;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&lt;li&gt;Item 1&lt;/li&gt;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&lt;li&gt;Item 2&lt;/li&gt;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&lt;li&gt;Item 3&lt;/li&gt;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&lt;li&gt;Item 4&lt;/li&gt;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&lt;li&gt;Item 5&lt;/li&gt;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&lt;/ul&gt;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6478256" y="2101065"/>
            <a:ext cx="507810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pug 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index</a:t>
            </a:r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.pug 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970212" y="1474474"/>
            <a:ext cx="2590800" cy="479355"/>
          </a:xfrm>
          <a:prstGeom prst="wedgeRoundRectCallout">
            <a:avLst>
              <a:gd name="adj1" fmla="val -50211"/>
              <a:gd name="adj2" fmla="val 99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Install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PUG</a:t>
            </a:r>
            <a:endParaRPr lang="bg-BG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955729" y="3871368"/>
            <a:ext cx="2590800" cy="479355"/>
          </a:xfrm>
          <a:prstGeom prst="wedgeRoundRectCallout">
            <a:avLst>
              <a:gd name="adj1" fmla="val -50211"/>
              <a:gd name="adj2" fmla="val 99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index.pug</a:t>
            </a:r>
            <a:endParaRPr lang="en-US" noProof="1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031543" y="1430772"/>
            <a:ext cx="2590800" cy="479355"/>
          </a:xfrm>
          <a:prstGeom prst="wedgeRoundRectCallout">
            <a:avLst>
              <a:gd name="adj1" fmla="val -50211"/>
              <a:gd name="adj2" fmla="val 99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</a:t>
            </a:r>
            <a:endParaRPr lang="en-US" noProof="1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031543" y="3145313"/>
            <a:ext cx="2590800" cy="479355"/>
          </a:xfrm>
          <a:prstGeom prst="wedgeRoundRectCallout">
            <a:avLst>
              <a:gd name="adj1" fmla="val -50211"/>
              <a:gd name="adj2" fmla="val 99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index.html</a:t>
            </a:r>
            <a:endParaRPr lang="en-US" noProof="1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391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Pug (Jade) Tags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998" y="813165"/>
            <a:ext cx="8432814" cy="2504138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Omit the opening and closing tags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 their brackets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IDs and classes are set as in CSS selectors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#id and .class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5531" y="3607333"/>
            <a:ext cx="365159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rgbClr val="FDFFFF"/>
                </a:solidFill>
              </a:rPr>
              <a:t>#wrapper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table</a:t>
            </a:r>
            <a:r>
              <a:rPr lang="it-IT" sz="2200" dirty="0">
                <a:solidFill>
                  <a:srgbClr val="FDFFFF"/>
                </a:solidFill>
              </a:rPr>
              <a:t>.special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tr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th Header 1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th Header 2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tr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td Data 1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td Data 2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152200" y="2590800"/>
            <a:ext cx="5269195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&lt;div </a:t>
            </a:r>
            <a:r>
              <a:rPr lang="it-IT" sz="2200" dirty="0">
                <a:solidFill>
                  <a:srgbClr val="FDFFFF"/>
                </a:solidFill>
              </a:rPr>
              <a:t>id="wrapper"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&lt;table </a:t>
            </a:r>
            <a:r>
              <a:rPr lang="it-IT" sz="2200" dirty="0">
                <a:solidFill>
                  <a:srgbClr val="FDFFFF"/>
                </a:solidFill>
              </a:rPr>
              <a:t>class="special"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&lt;tr&gt;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&lt;th&gt;Header 1&lt;/th&gt;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&lt;th&gt;Header 2&lt;/th&gt;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&lt;/tr&gt;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&lt;tr&gt;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&lt;td&gt;Data 1&lt;/td&gt;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&lt;td&gt;Data 2&lt;/td&gt;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&lt;/tr&gt;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&lt;/table&gt;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xmlns="" val="2971586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Pug (Jade)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0674" y="762001"/>
            <a:ext cx="8686800" cy="190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Attribites are written inside '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and '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'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separated with </a:t>
            </a:r>
            <a:br>
              <a:rPr lang="en-US" dirty="0"/>
            </a:br>
            <a:r>
              <a:rPr lang="en-US" dirty="0"/>
              <a:t>commas </a:t>
            </a:r>
            <a:r>
              <a:rPr lang="en-US" b="1" dirty="0"/>
              <a:t>'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/>
              <a:t>'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4212" y="2920811"/>
            <a:ext cx="3657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#wrapper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h1#logo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a</a:t>
            </a:r>
            <a:r>
              <a:rPr lang="it-IT" sz="2200" dirty="0">
                <a:solidFill>
                  <a:srgbClr val="FDFFFF"/>
                </a:solidFill>
              </a:rPr>
              <a:t>(href='...’)</a:t>
            </a:r>
            <a:endParaRPr lang="en-US" sz="2200" dirty="0">
              <a:solidFill>
                <a:srgbClr val="FDFFFF"/>
              </a:solidFill>
            </a:endParaRP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img</a:t>
            </a:r>
            <a:r>
              <a:rPr lang="en-US" sz="2200" noProof="1">
                <a:solidFill>
                  <a:srgbClr val="FDFFFF"/>
                </a:solidFill>
              </a:rPr>
              <a:t>(src='…')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nav#main-nav</a:t>
            </a:r>
            <a:r>
              <a:rPr lang="en-US" sz="2200" noProof="1">
                <a:solidFill>
                  <a:srgbClr val="FDFFFF"/>
                </a:solidFill>
              </a:rPr>
              <a:t>: ul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  li.nav-item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2200" noProof="1">
                <a:solidFill>
                  <a:srgbClr val="FDFFFF"/>
                </a:solidFill>
              </a:rPr>
              <a:t>(href='…')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103812" y="1676400"/>
            <a:ext cx="5714999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&lt;div id="wrapper"&gt;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&lt;h1 id="logo"&gt;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&lt;a </a:t>
            </a:r>
            <a:r>
              <a:rPr lang="it-IT" sz="2200" dirty="0">
                <a:solidFill>
                  <a:srgbClr val="FDFFFF"/>
                </a:solidFill>
              </a:rPr>
              <a:t>href="..."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       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&lt;img </a:t>
            </a:r>
            <a:r>
              <a:rPr lang="it-IT" sz="2200" dirty="0">
                <a:solidFill>
                  <a:srgbClr val="FDFFFF"/>
                </a:solidFill>
              </a:rPr>
              <a:t>src="..."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&lt;/a&gt;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&lt;/h1&gt;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&lt;nav id="main-nav"&gt;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&lt;ul&gt;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&lt;li class="nav-item"&gt;  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&lt;a </a:t>
            </a:r>
            <a:r>
              <a:rPr lang="it-IT" sz="2200" dirty="0">
                <a:solidFill>
                  <a:srgbClr val="FDFFFF"/>
                </a:solidFill>
              </a:rPr>
              <a:t>href="..."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&gt;...&lt;/a&gt;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&lt;/li&gt;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&lt;/ul&gt;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&lt;/nav&gt;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xmlns="" val="1095104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Pug (Jade)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603" y="758544"/>
            <a:ext cx="8824404" cy="1297037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Pug (Jade) can generate markup, using data models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i.e. given an array of items, put them into a table 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5612" y="2749553"/>
            <a:ext cx="426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#wrapper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h1#logo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a(href='...')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= </a:t>
            </a:r>
            <a:r>
              <a:rPr lang="it-IT" sz="2000" dirty="0">
                <a:solidFill>
                  <a:schemeClr val="tx1"/>
                </a:solidFill>
              </a:rPr>
              <a:t>title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nav#main-nav: ul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each </a:t>
            </a:r>
            <a:r>
              <a:rPr lang="it-IT" sz="2000" dirty="0">
                <a:solidFill>
                  <a:schemeClr val="tx1"/>
                </a:solidFill>
              </a:rPr>
              <a:t>item</a:t>
            </a:r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 </a:t>
            </a:r>
            <a:r>
              <a:rPr lang="it-IT" sz="2000" dirty="0">
                <a:solidFill>
                  <a:schemeClr val="tx1"/>
                </a:solidFill>
              </a:rPr>
              <a:t>nav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li.nav-item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a(href= </a:t>
            </a:r>
            <a:r>
              <a:rPr lang="it-IT" sz="2000" dirty="0">
                <a:solidFill>
                  <a:schemeClr val="tx1"/>
                </a:solidFill>
              </a:rPr>
              <a:t>item.url</a:t>
            </a:r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 = </a:t>
            </a:r>
            <a:r>
              <a:rPr lang="it-IT" sz="2000" dirty="0">
                <a:solidFill>
                  <a:schemeClr val="tx1"/>
                </a:solidFill>
              </a:rPr>
              <a:t>item.title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626042" y="2002800"/>
            <a:ext cx="5421369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&lt;div id="wrapper"&gt;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&lt;h1 id="logo"&gt;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&lt;a href="..."&gt;</a:t>
            </a:r>
            <a:r>
              <a:rPr lang="it-IT" sz="2000" dirty="0">
                <a:solidFill>
                  <a:schemeClr val="tx1"/>
                </a:solidFill>
              </a:rPr>
              <a:t>Lorem ipsum</a:t>
            </a:r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&lt;/a&gt;   &lt;/h1&gt;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&lt;nav id="main-nav"&gt;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&lt;ul&gt;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&lt;li class="nav-item"&gt;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&lt;a href="</a:t>
            </a:r>
            <a:r>
              <a:rPr lang="it-IT" sz="2000" dirty="0">
                <a:solidFill>
                  <a:schemeClr val="tx1"/>
                </a:solidFill>
              </a:rPr>
              <a:t>#home</a:t>
            </a:r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"&gt;</a:t>
            </a:r>
            <a:r>
              <a:rPr lang="it-IT" sz="2000" dirty="0">
                <a:solidFill>
                  <a:schemeClr val="tx1"/>
                </a:solidFill>
              </a:rPr>
              <a:t>Home</a:t>
            </a:r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&lt;/a&gt;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&lt;/li&gt;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&lt;li class="nav-item"&gt;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&lt;a href="</a:t>
            </a:r>
            <a:r>
              <a:rPr lang="it-IT" sz="2000" dirty="0">
                <a:solidFill>
                  <a:schemeClr val="tx1"/>
                </a:solidFill>
              </a:rPr>
              <a:t>#about</a:t>
            </a:r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"&gt;</a:t>
            </a:r>
            <a:r>
              <a:rPr lang="it-IT" sz="2000" dirty="0">
                <a:solidFill>
                  <a:schemeClr val="tx1"/>
                </a:solidFill>
              </a:rPr>
              <a:t>About</a:t>
            </a:r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&lt;/a&gt;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&lt;/li&gt;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&lt;/ul&gt;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&lt;/nav&gt;</a:t>
            </a:r>
          </a:p>
          <a:p>
            <a:r>
              <a:rPr lang="it-IT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xmlns="" val="412875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Script in Pug (Jade)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4" y="841121"/>
            <a:ext cx="9182197" cy="6529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Pug (Jade) can contain conditionals, loops, </a:t>
            </a:r>
            <a:r>
              <a:rPr lang="en-US" noProof="1"/>
              <a:t>etc</a:t>
            </a:r>
            <a:r>
              <a:rPr lang="en-US" dirty="0"/>
              <a:t>…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44478" y="1600200"/>
            <a:ext cx="8212334" cy="4927652"/>
            <a:chOff x="2211078" y="2113248"/>
            <a:chExt cx="7329347" cy="4303907"/>
          </a:xfrm>
        </p:grpSpPr>
        <p:sp>
          <p:nvSpPr>
            <p:cNvPr id="6" name="Text Placeholder 2"/>
            <p:cNvSpPr txBox="1">
              <a:spLocks/>
            </p:cNvSpPr>
            <p:nvPr/>
          </p:nvSpPr>
          <p:spPr>
            <a:xfrm>
              <a:off x="4123569" y="2113248"/>
              <a:ext cx="3568824" cy="18172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if condition</a:t>
              </a:r>
            </a:p>
            <a:p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 h1.success</a:t>
              </a:r>
            </a:p>
            <a:p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   |</a:t>
              </a:r>
              <a:r>
                <a:rPr lang="bg-BG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F</a:t>
              </a:r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ulfilled! </a:t>
              </a:r>
            </a:p>
            <a:p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else</a:t>
              </a:r>
            </a:p>
            <a:p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 h1.error</a:t>
              </a:r>
            </a:p>
            <a:p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   | Not fullfilled   </a:t>
              </a:r>
            </a:p>
          </p:txBody>
        </p:sp>
        <p:sp>
          <p:nvSpPr>
            <p:cNvPr id="7" name="Text Placeholder 2"/>
            <p:cNvSpPr txBox="1">
              <a:spLocks/>
            </p:cNvSpPr>
            <p:nvPr/>
          </p:nvSpPr>
          <p:spPr>
            <a:xfrm>
              <a:off x="3134356" y="4182160"/>
              <a:ext cx="2587194" cy="9677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model = {</a:t>
              </a:r>
            </a:p>
            <a:p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 condition: true</a:t>
              </a:r>
              <a:b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</a:br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}</a:t>
              </a:r>
            </a:p>
          </p:txBody>
        </p:sp>
        <p:sp>
          <p:nvSpPr>
            <p:cNvPr id="8" name="Text Placeholder 2"/>
            <p:cNvSpPr txBox="1">
              <a:spLocks/>
            </p:cNvSpPr>
            <p:nvPr/>
          </p:nvSpPr>
          <p:spPr>
            <a:xfrm>
              <a:off x="2211078" y="5449409"/>
              <a:ext cx="3510472" cy="9677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&lt;h1 class="success"&gt;</a:t>
              </a:r>
            </a:p>
            <a:p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 Fulfilled! </a:t>
              </a:r>
            </a:p>
            <a:p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&lt;/h1&gt;</a:t>
              </a:r>
            </a:p>
          </p:txBody>
        </p:sp>
        <p:sp>
          <p:nvSpPr>
            <p:cNvPr id="9" name="Text Placeholder 2"/>
            <p:cNvSpPr txBox="1">
              <a:spLocks/>
            </p:cNvSpPr>
            <p:nvPr/>
          </p:nvSpPr>
          <p:spPr>
            <a:xfrm>
              <a:off x="6029953" y="4206093"/>
              <a:ext cx="2762395" cy="9677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model = {</a:t>
              </a:r>
            </a:p>
            <a:p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 condition: false</a:t>
              </a:r>
              <a:b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</a:br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}</a:t>
              </a:r>
            </a:p>
          </p:txBody>
        </p:sp>
        <p:sp>
          <p:nvSpPr>
            <p:cNvPr id="18" name="Bent Arrow 17"/>
            <p:cNvSpPr/>
            <p:nvPr/>
          </p:nvSpPr>
          <p:spPr>
            <a:xfrm rot="5400000" flipV="1">
              <a:off x="3383911" y="3430630"/>
              <a:ext cx="820413" cy="658905"/>
            </a:xfrm>
            <a:prstGeom prst="bentArrow">
              <a:avLst>
                <a:gd name="adj1" fmla="val 37127"/>
                <a:gd name="adj2" fmla="val 46557"/>
                <a:gd name="adj3" fmla="val 50000"/>
                <a:gd name="adj4" fmla="val 43750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fontAlgn="base"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>
              <a:off x="7599770" y="3430632"/>
              <a:ext cx="844153" cy="658905"/>
            </a:xfrm>
            <a:prstGeom prst="bentArrow">
              <a:avLst>
                <a:gd name="adj1" fmla="val 37127"/>
                <a:gd name="adj2" fmla="val 46557"/>
                <a:gd name="adj3" fmla="val 50000"/>
                <a:gd name="adj4" fmla="val 43750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fontAlgn="base"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Bent Arrow 19"/>
            <p:cNvSpPr/>
            <p:nvPr/>
          </p:nvSpPr>
          <p:spPr>
            <a:xfrm rot="5400000">
              <a:off x="8711595" y="4709750"/>
              <a:ext cx="820412" cy="658907"/>
            </a:xfrm>
            <a:prstGeom prst="bentArrow">
              <a:avLst>
                <a:gd name="adj1" fmla="val 37127"/>
                <a:gd name="adj2" fmla="val 46557"/>
                <a:gd name="adj3" fmla="val 50000"/>
                <a:gd name="adj4" fmla="val 43750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fontAlgn="base"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Bent Arrow 21"/>
            <p:cNvSpPr/>
            <p:nvPr/>
          </p:nvSpPr>
          <p:spPr>
            <a:xfrm rot="5400000" flipV="1">
              <a:off x="2394698" y="4709751"/>
              <a:ext cx="820413" cy="658905"/>
            </a:xfrm>
            <a:prstGeom prst="bentArrow">
              <a:avLst>
                <a:gd name="adj1" fmla="val 37127"/>
                <a:gd name="adj2" fmla="val 46557"/>
                <a:gd name="adj3" fmla="val 50000"/>
                <a:gd name="adj4" fmla="val 43750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fontAlgn="base"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 Placeholder 2"/>
            <p:cNvSpPr txBox="1">
              <a:spLocks/>
            </p:cNvSpPr>
            <p:nvPr/>
          </p:nvSpPr>
          <p:spPr>
            <a:xfrm>
              <a:off x="6029953" y="5449410"/>
              <a:ext cx="3510472" cy="9677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&lt;h1 class="error"&gt;</a:t>
              </a:r>
            </a:p>
            <a:p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 Not fulfilled! </a:t>
              </a:r>
            </a:p>
            <a:p>
              <a:r>
                <a:rPr lang="it-IT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&lt;/h1&gt;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713329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Pug (Jade) With Express.js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74" y="843050"/>
            <a:ext cx="8686800" cy="60149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Just set the view engine and views location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08012" y="1522943"/>
            <a:ext cx="842713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rgbClr val="FDFFFF"/>
                </a:solidFill>
              </a:rPr>
              <a:t>app.set('view engine', 'pug')</a:t>
            </a:r>
          </a:p>
          <a:p>
            <a:r>
              <a:rPr lang="en-US" sz="2200" noProof="1">
                <a:solidFill>
                  <a:srgbClr val="FDFFFF"/>
                </a:solidFill>
              </a:rPr>
              <a:t>app.set('views', path.join(__dirname, 'views'))</a:t>
            </a:r>
          </a:p>
          <a:p>
            <a:endParaRPr lang="en-US" sz="2200" noProof="1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app.get('/initial', (req, res) =&gt; {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2200" noProof="1">
                <a:solidFill>
                  <a:srgbClr val="FDFFFF"/>
                </a:solidFill>
              </a:rPr>
              <a:t>res.render('index', { myArray: [1, 3, 5, 7] })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08012" y="4027388"/>
            <a:ext cx="842713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html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head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body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  div.test</a:t>
            </a:r>
          </a:p>
          <a:p>
            <a:r>
              <a:rPr lang="en-US" sz="2200" noProof="1">
                <a:solidFill>
                  <a:srgbClr val="FDFFFF"/>
                </a:solidFill>
              </a:rPr>
              <a:t>      each val 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in</a:t>
            </a:r>
            <a:r>
              <a:rPr lang="en-US" sz="2200" noProof="1">
                <a:solidFill>
                  <a:srgbClr val="FDFFFF"/>
                </a:solidFill>
              </a:rPr>
              <a:t> myArray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li 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</a:t>
            </a:r>
            <a:r>
              <a:rPr lang="en-US" sz="2200" noProof="1">
                <a:solidFill>
                  <a:srgbClr val="FDFFFF"/>
                </a:solidFill>
              </a:rPr>
              <a:t>= 'Test ' + val</a:t>
            </a:r>
          </a:p>
        </p:txBody>
      </p:sp>
    </p:spTree>
    <p:extLst>
      <p:ext uri="{BB962C8B-B14F-4D97-AF65-F5344CB8AC3E}">
        <p14:creationId xmlns:p14="http://schemas.microsoft.com/office/powerpoint/2010/main" xmlns="" val="3048294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379800"/>
            <a:ext cx="10363200" cy="820600"/>
          </a:xfrm>
        </p:spPr>
        <p:txBody>
          <a:bodyPr/>
          <a:lstStyle/>
          <a:p>
            <a:r>
              <a:rPr lang="en-US" dirty="0"/>
              <a:t>Stylus Preprocessor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/>
              <a:t>CSS On a Whole New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945831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Stylus With Express.js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74" y="843051"/>
            <a:ext cx="8686800" cy="6400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Stylus is a CSS preprocessor - </a:t>
            </a:r>
            <a:r>
              <a:rPr lang="en-US" sz="3000" dirty="0">
                <a:hlinkClick r:id="rId2"/>
              </a:rPr>
              <a:t>http://stylus-lang.com/</a:t>
            </a: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35309" y="1522943"/>
            <a:ext cx="10335903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app.use(stylus.middleware({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src: path.join(__dirname, 'public'),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compile: (str, path) =&gt; stylus(str).set('filename', path)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}))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35309" y="4038600"/>
            <a:ext cx="10335903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body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font-size: 75px</a:t>
            </a:r>
          </a:p>
          <a:p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h1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padding-top: 15px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8815" y="3182714"/>
            <a:ext cx="8686800" cy="64266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And in "</a:t>
            </a:r>
            <a:r>
              <a:rPr lang="en-US" sz="3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site.</a:t>
            </a:r>
            <a:r>
              <a:rPr lang="en-US" sz="30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styl</a:t>
            </a:r>
            <a:r>
              <a:rPr lang="en-US" sz="3000" dirty="0"/>
              <a:t>"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1782682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https://softuni.bg/trainings/1434/node-js-development-september-2016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JavaScript Web – Express.js Fundamentals</a:t>
            </a:r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108744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#express-</a:t>
            </a:r>
            <a:r>
              <a:rPr lang="en-US" sz="11500" b="1" dirty="0" err="1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5008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End-to-end JavaScript Applications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xmlns="" val="357100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407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2967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Introduction to Express.js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xmlns="" val="309018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Express.js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Install express.js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 lvl="1"/>
            <a:r>
              <a:rPr lang="en-US" noProof="1"/>
              <a:t>Also install intellisense</a:t>
            </a:r>
          </a:p>
          <a:p>
            <a:r>
              <a:rPr lang="en-US" noProof="1"/>
              <a:t>You can check out </a:t>
            </a:r>
            <a:r>
              <a:rPr lang="en-US" noProof="1">
                <a:hlinkClick r:id="rId2"/>
              </a:rPr>
              <a:t>http://expressjs.com/</a:t>
            </a:r>
            <a:r>
              <a:rPr lang="en-US" noProof="1"/>
              <a:t> </a:t>
            </a:r>
          </a:p>
          <a:p>
            <a:endParaRPr lang="en-US" noProof="1"/>
          </a:p>
          <a:p>
            <a:pPr marL="0" indent="0">
              <a:buNone/>
            </a:pPr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90188" y="1582161"/>
            <a:ext cx="791882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npm install express --save --save-exact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8012" y="3440254"/>
            <a:ext cx="114300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let express = require('express')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let app = express()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 port = 1337</a:t>
            </a:r>
          </a:p>
          <a:p>
            <a:endParaRPr lang="en-US" sz="2200" noProof="1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app.get('/', (req, res) =&gt; {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2200" noProof="1">
                <a:solidFill>
                  <a:srgbClr val="FDFFFF"/>
                </a:solidFill>
              </a:rPr>
              <a:t>res.send('Hi!')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  <a:p>
            <a:endParaRPr lang="en-US" sz="2200" noProof="1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app.listen(port, () =&gt; console.log(`Express running on port ${port}...`))</a:t>
            </a:r>
          </a:p>
        </p:txBody>
      </p:sp>
    </p:spTree>
    <p:extLst>
      <p:ext uri="{BB962C8B-B14F-4D97-AF65-F5344CB8AC3E}">
        <p14:creationId xmlns:p14="http://schemas.microsoft.com/office/powerpoint/2010/main" xmlns="" val="213435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2967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Router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/>
              <a:t>GET, POST And Friends</a:t>
            </a:r>
          </a:p>
        </p:txBody>
      </p:sp>
    </p:spTree>
    <p:extLst>
      <p:ext uri="{BB962C8B-B14F-4D97-AF65-F5344CB8AC3E}">
        <p14:creationId xmlns:p14="http://schemas.microsoft.com/office/powerpoint/2010/main" xmlns="" val="282401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Routing has the following syntax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r>
              <a:rPr lang="en-US" dirty="0"/>
              <a:t>Where:</a:t>
            </a:r>
          </a:p>
          <a:p>
            <a:pPr lvl="1"/>
            <a:r>
              <a:rPr lang="en-US" dirty="0"/>
              <a:t>app is an instance of express</a:t>
            </a:r>
          </a:p>
          <a:p>
            <a:pPr lvl="1"/>
            <a:r>
              <a:rPr lang="en-US" dirty="0"/>
              <a:t>METHOD is an HTTP request method, in lowercase</a:t>
            </a:r>
          </a:p>
          <a:p>
            <a:pPr lvl="1"/>
            <a:r>
              <a:rPr lang="en-US" dirty="0"/>
              <a:t>PATH is a path on the server</a:t>
            </a:r>
          </a:p>
          <a:p>
            <a:pPr lvl="1"/>
            <a:r>
              <a:rPr lang="en-US" dirty="0"/>
              <a:t>HANDLER is the function executed when the route is matched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0412" y="1582161"/>
            <a:ext cx="80772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app.METHOD(PATH, HANDLER)</a:t>
            </a:r>
          </a:p>
        </p:txBody>
      </p:sp>
    </p:spTree>
    <p:extLst>
      <p:ext uri="{BB962C8B-B14F-4D97-AF65-F5344CB8AC3E}">
        <p14:creationId xmlns:p14="http://schemas.microsoft.com/office/powerpoint/2010/main" xmlns="" val="242200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For example: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4212" y="1582161"/>
            <a:ext cx="8077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// GET method route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</a:t>
            </a:r>
            <a:r>
              <a:rPr lang="en-US" sz="2200" noProof="1">
                <a:solidFill>
                  <a:srgbClr val="FDFFFF"/>
                </a:solidFill>
              </a:rPr>
              <a:t>get('/all'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200" noProof="1">
                <a:solidFill>
                  <a:srgbClr val="FDFFFF"/>
                </a:solidFill>
              </a:rPr>
              <a:t>(req, res)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=&gt; {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res.send('GET request to the homepage')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  <a:p>
            <a:endParaRPr lang="en-US" sz="2200" noProof="1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// POST method route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</a:t>
            </a:r>
            <a:r>
              <a:rPr lang="en-US" sz="2200" noProof="1">
                <a:solidFill>
                  <a:srgbClr val="FDFFFF"/>
                </a:solidFill>
              </a:rPr>
              <a:t>post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2200" noProof="1">
                <a:solidFill>
                  <a:srgbClr val="FDFFFF"/>
                </a:solidFill>
              </a:rPr>
              <a:t>'/create', (req, res) 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=&gt; {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res.send('POST request to the homepage')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  <a:p>
            <a:endParaRPr lang="en-US" sz="2200" noProof="1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// ALL methods route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</a:t>
            </a:r>
            <a:r>
              <a:rPr lang="en-US" sz="2200" noProof="1">
                <a:solidFill>
                  <a:srgbClr val="FDFFFF"/>
                </a:solidFill>
              </a:rPr>
              <a:t>all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2200" noProof="1">
                <a:solidFill>
                  <a:srgbClr val="FDFFFF"/>
                </a:solidFill>
              </a:rPr>
              <a:t>'/all-methods', (req, res) 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=&gt; {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res.send('POST request to the homepage')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xmlns="" val="30613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800" y="0"/>
            <a:ext cx="9577597" cy="1110780"/>
          </a:xfrm>
        </p:spPr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0812" y="838200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Paths can contain special characters: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Paths can have parameters: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1584685"/>
            <a:ext cx="903801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app.get(</a:t>
            </a:r>
            <a:r>
              <a:rPr lang="en-US" sz="2200" noProof="1">
                <a:solidFill>
                  <a:srgbClr val="FDFFFF"/>
                </a:solidFill>
              </a:rPr>
              <a:t>'*'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,(req, res) =&gt; {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res.send('Matches everything')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  <a:p>
            <a:endParaRPr lang="en-US" sz="2200" noProof="1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sz="2200" noProof="1">
                <a:solidFill>
                  <a:srgbClr val="FDFFFF"/>
                </a:solidFill>
              </a:rPr>
              <a:t>(/.*fly$/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, (req, res) =&gt; {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res.send('butterfly, dragonfly')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8012" y="4855200"/>
            <a:ext cx="9038012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app.get('/users/</a:t>
            </a:r>
            <a:r>
              <a:rPr lang="en-US" sz="2200" noProof="1">
                <a:solidFill>
                  <a:srgbClr val="FDFFFF"/>
                </a:solidFill>
              </a:rPr>
              <a:t>:userId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/books/</a:t>
            </a:r>
            <a:r>
              <a:rPr lang="en-US" sz="2200" noProof="1">
                <a:solidFill>
                  <a:srgbClr val="FDFFFF"/>
                </a:solidFill>
              </a:rPr>
              <a:t>:bookId</a:t>
            </a:r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  res.send(req.params)</a:t>
            </a:r>
          </a:p>
          <a:p>
            <a:r>
              <a:rPr lang="en-US" sz="2200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xmlns="" val="3979168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1648</Words>
  <Application>Microsoft Office PowerPoint</Application>
  <PresentationFormat>Custom</PresentationFormat>
  <Paragraphs>369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SoftUni 16x9</vt:lpstr>
      <vt:lpstr>Express.js</vt:lpstr>
      <vt:lpstr>Table of Contents</vt:lpstr>
      <vt:lpstr>Have a Question?</vt:lpstr>
      <vt:lpstr>Introduction to Express.js</vt:lpstr>
      <vt:lpstr>Introduction to Express.js</vt:lpstr>
      <vt:lpstr>Router</vt:lpstr>
      <vt:lpstr>Router</vt:lpstr>
      <vt:lpstr>Router</vt:lpstr>
      <vt:lpstr>Router</vt:lpstr>
      <vt:lpstr>Router</vt:lpstr>
      <vt:lpstr>Static Files</vt:lpstr>
      <vt:lpstr>Static Files</vt:lpstr>
      <vt:lpstr>Middleware</vt:lpstr>
      <vt:lpstr>Middleware</vt:lpstr>
      <vt:lpstr>Middleware</vt:lpstr>
      <vt:lpstr>Third-Party Middleware</vt:lpstr>
      <vt:lpstr>Third-Party Middleware</vt:lpstr>
      <vt:lpstr>View Engines</vt:lpstr>
      <vt:lpstr>Server View Engines</vt:lpstr>
      <vt:lpstr>Pug (Jade) Template Engine</vt:lpstr>
      <vt:lpstr>Using Pug (Jade)</vt:lpstr>
      <vt:lpstr>Pug (Jade) Tags</vt:lpstr>
      <vt:lpstr>Pug (Jade) Attributes</vt:lpstr>
      <vt:lpstr>Pug (Jade) Models</vt:lpstr>
      <vt:lpstr>Running Script in Pug (Jade)</vt:lpstr>
      <vt:lpstr>Using Pug (Jade) With Express.js</vt:lpstr>
      <vt:lpstr>Stylus Preprocessor</vt:lpstr>
      <vt:lpstr>Using Stylus With Express.js</vt:lpstr>
      <vt:lpstr>JavaScript Web – Express.js Fundamentals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"ExpressJS Fundamentals" course @ SoftUni</dc:title>
  <dc:subject>Software Development Course</dc:subject>
  <dc:creator/>
  <cp:keywords>Web, Javascript, NodeJS, ExpressJS, MongoDB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2018-05-12T11:59:30Z</dcterms:modified>
  <cp:category>ExpressJS Fundamentals @ SoftUni - https://softuni.bg/opencourses/express-js-fundamentals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