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599" r:id="rId3"/>
    <p:sldId id="600" r:id="rId4"/>
    <p:sldId id="542" r:id="rId5"/>
    <p:sldId id="543" r:id="rId6"/>
    <p:sldId id="567" r:id="rId7"/>
    <p:sldId id="568" r:id="rId8"/>
    <p:sldId id="569" r:id="rId9"/>
    <p:sldId id="570" r:id="rId10"/>
    <p:sldId id="601" r:id="rId11"/>
    <p:sldId id="571" r:id="rId12"/>
    <p:sldId id="572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3" r:id="rId22"/>
    <p:sldId id="584" r:id="rId23"/>
    <p:sldId id="586" r:id="rId24"/>
    <p:sldId id="587" r:id="rId25"/>
    <p:sldId id="588" r:id="rId26"/>
    <p:sldId id="585" r:id="rId27"/>
    <p:sldId id="589" r:id="rId28"/>
    <p:sldId id="590" r:id="rId29"/>
    <p:sldId id="591" r:id="rId30"/>
    <p:sldId id="593" r:id="rId31"/>
    <p:sldId id="594" r:id="rId32"/>
    <p:sldId id="595" r:id="rId33"/>
    <p:sldId id="596" r:id="rId34"/>
    <p:sldId id="597" r:id="rId35"/>
    <p:sldId id="598" r:id="rId36"/>
    <p:sldId id="454" r:id="rId37"/>
    <p:sldId id="455" r:id="rId38"/>
    <p:sldId id="45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3E3CCA5A-89CE-45E1-9E38-E7C9A8C2C57F}">
          <p14:sldIdLst>
            <p14:sldId id="599"/>
            <p14:sldId id="600"/>
          </p14:sldIdLst>
        </p14:section>
        <p14:section name="Initial Steps" id="{52E459C4-9897-4406-A566-5193C61AEC34}">
          <p14:sldIdLst>
            <p14:sldId id="542"/>
            <p14:sldId id="543"/>
            <p14:sldId id="567"/>
            <p14:sldId id="568"/>
            <p14:sldId id="569"/>
            <p14:sldId id="570"/>
            <p14:sldId id="601"/>
            <p14:sldId id="571"/>
          </p14:sldIdLst>
        </p14:section>
        <p14:section name="Configuration" id="{FBB979C4-8056-4F8D-8E74-C08A9BE6CB60}">
          <p14:sldIdLst>
            <p14:sldId id="572"/>
            <p14:sldId id="574"/>
            <p14:sldId id="575"/>
            <p14:sldId id="576"/>
            <p14:sldId id="577"/>
          </p14:sldIdLst>
        </p14:section>
        <p14:section name="Controllers and Views" id="{DA8FD70F-92EB-471F-A836-86EB80B8DC98}">
          <p14:sldIdLst>
            <p14:sldId id="578"/>
            <p14:sldId id="579"/>
            <p14:sldId id="580"/>
            <p14:sldId id="581"/>
            <p14:sldId id="583"/>
          </p14:sldIdLst>
        </p14:section>
        <p14:section name="Authentication" id="{8BAE3B93-28F6-4A83-BD1C-77D4F48DD51B}">
          <p14:sldIdLst>
            <p14:sldId id="584"/>
            <p14:sldId id="586"/>
            <p14:sldId id="587"/>
            <p14:sldId id="588"/>
            <p14:sldId id="585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Summary" id="{70B541B9-B175-4E22-AD38-988FD8296574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78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deavr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914400"/>
            <a:ext cx="8478955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and Authentication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/>
          </a:bodyPr>
          <a:lstStyle/>
          <a:p>
            <a:r>
              <a:rPr lang="en-US" dirty="0"/>
              <a:t>Separating your application!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7940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express views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Configure static files as last middleware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  <a:r>
              <a:rPr lang="en-US" dirty="0" smtClean="0"/>
              <a:t> file and test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1501143"/>
            <a:ext cx="8077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handlebars = require('express-handlebars')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app.engine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('handlebars', handlebars({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defaultLayout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'main'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4206383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</a:p>
        </p:txBody>
      </p:sp>
    </p:spTree>
    <p:extLst>
      <p:ext uri="{BB962C8B-B14F-4D97-AF65-F5344CB8AC3E}">
        <p14:creationId xmlns:p14="http://schemas.microsoft.com/office/powerpoint/2010/main" xmlns="" val="3440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settings.js </a:t>
            </a:r>
            <a:r>
              <a:rPr lang="en-US" dirty="0" smtClean="0"/>
              <a:t>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5918" y="20574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/settings.js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path = require('path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path.normalize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'/../../'))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1337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development: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rootPath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port: 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production: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 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/settings')[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7319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database.js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(settings)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settings.db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('open', (err)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(err) throw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('error', (err) =&gt; console.log('Database error: ' + err))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/database')(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/express.js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handlebars = require('express-handlebars')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app.engine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('handlebars', handlebars({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defaultLayout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'main' }))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console.log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('Express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app)</a:t>
            </a:r>
          </a:p>
        </p:txBody>
      </p:sp>
    </p:spTree>
    <p:extLst>
      <p:ext uri="{BB962C8B-B14F-4D97-AF65-F5344CB8AC3E}">
        <p14:creationId xmlns:p14="http://schemas.microsoft.com/office/powerpoint/2010/main" xmlns="" val="9841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file and use it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5853" y="1524000"/>
            <a:ext cx="1038429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/routes.js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('index')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/routes')(app)</a:t>
            </a:r>
          </a:p>
        </p:txBody>
      </p:sp>
    </p:spTree>
    <p:extLst>
      <p:ext uri="{BB962C8B-B14F-4D97-AF65-F5344CB8AC3E}">
        <p14:creationId xmlns:p14="http://schemas.microsoft.com/office/powerpoint/2010/main" xmlns="" val="12071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Controllers and Views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Separating Application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56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 </a:t>
            </a:r>
            <a:r>
              <a:rPr lang="en-US" dirty="0" smtClean="0"/>
              <a:t>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home-controller.js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index.js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1906174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index: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'home/index') // do not forget to move the view file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about: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'home/about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88815" y="5029200"/>
            <a:ext cx="103842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require('./home-controller')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home: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homeController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routes.js</a:t>
            </a:r>
            <a:r>
              <a:rPr lang="en-US" dirty="0" smtClean="0"/>
              <a:t> use the controller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524000"/>
            <a:ext cx="103842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controllers = require('../controllers')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(app)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controllers.home.index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('/about',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controllers.home.about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res.status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(404)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('404 Not Found')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4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</a:t>
            </a:r>
            <a:r>
              <a:rPr lang="en-US" dirty="0" smtClean="0"/>
              <a:t> handlebars layout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00674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&lt;html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&lt;link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type="text/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 /&gt;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&lt;div class="container"&gt;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class="menu"&gt;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="/"&gt;Index&lt;/a&gt;&lt;/li&gt;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="/about"&gt;About&lt;/a&gt;&lt;/li&gt;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{{{body}}}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&lt;/div&gt;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&lt;/html&gt;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7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#express-</a:t>
            </a:r>
            <a:r>
              <a:rPr lang="en-US" sz="11500" b="1" dirty="0" err="1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these styles to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site.css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5789" y="15240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color: red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.container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25%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list-style-type: none;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padding-left: 0;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li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display: inline-block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.menu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li:after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content: "\00a0";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0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Users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6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utilities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encryption.js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8815" y="21336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crypto = require('crypto')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crypto.randomBytes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(128).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('base64'),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(salt,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password)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crypto.createHmac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'sha256',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salt).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update(password).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digest('hex')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34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 smtClean="0"/>
              <a:t> folder in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User.js </a:t>
            </a:r>
            <a:r>
              <a:rPr lang="en-US" dirty="0" smtClean="0"/>
              <a:t>and use it in the database </a:t>
            </a:r>
            <a:r>
              <a:rPr lang="en-US" dirty="0" err="1" smtClean="0"/>
              <a:t>config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21336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encryption = require('encryption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'{PATH} is required'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username: { type: String,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required: REQUIRED_VALIDATION_MESSAGE, unique: true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},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secondName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required: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REQUIRED_VALIDATION_MESSAGE },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salt: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roles: [String]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9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914400"/>
            <a:ext cx="1038429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userSchema.method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authenticate: (password)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password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this.hashedPass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true 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return false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User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module.exports.seedAdminUser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({}).then((users)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users.length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&gt; 0)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salt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(salt,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ivaylo.kenov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Ivaylo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Kenov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salt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roles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['Admin']})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809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Body-parser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Session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Cookie-parser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Passport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 </a:t>
            </a:r>
            <a:r>
              <a:rPr lang="en-US" dirty="0" smtClean="0"/>
              <a:t>Passport Local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7291" y="47244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passport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08160" y="5922369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passport-local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88815" y="14478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body-parser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7291" y="2514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express-session --save --save-exact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85639" y="3657600"/>
            <a:ext cx="103842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cookie-parser --save --save-exact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1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Express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Use the installed middleware in the express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require('cookie-parser')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session = require('express-session')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code skipped for brevity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bg-BG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secret: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neshto-taino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!@#$%',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resave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saveUninitialized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false }))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passport.initialize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('public'))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5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1447800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passport = require('passport')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require('passport-local')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User = require('mongoose').model('User')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LocalPassport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((username, password,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username }).then(user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(!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user.authenticate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(password))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return 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on next slide</a:t>
            </a:r>
          </a:p>
        </p:txBody>
      </p:sp>
    </p:spTree>
    <p:extLst>
      <p:ext uri="{BB962C8B-B14F-4D97-AF65-F5344CB8AC3E}">
        <p14:creationId xmlns:p14="http://schemas.microsoft.com/office/powerpoint/2010/main" xmlns="" val="11828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Passport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1476" y="951066"/>
            <a:ext cx="10384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continues from previous slide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((user,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(user) return done(null,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passport.deserializeUser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((id, done)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User.findById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(!user) return done(null, false)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done(null,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// index.js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require('./server/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/passport')()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3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Register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register page (route, controller)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GET route should render a view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POST route should create user		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88815" y="2456795"/>
            <a:ext cx="1038429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User.create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then(user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res.locals.globalError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err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('users/register', user)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610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Layout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global error message in the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user middleware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19413" y="1447800"/>
            <a:ext cx="103842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{{#if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li&gt;{{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}}&lt;/li&gt;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li&gt;&lt;a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="/users/register"&gt;Register&lt;/a&gt;&lt;/li&gt;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{{#if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h3&gt;{{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}}&lt;/h3&gt;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{{/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if}}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73780" y="4724004"/>
            <a:ext cx="1038429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res.locals.currentUser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next()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3753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00584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layout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08310" y="1521025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logout: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req.logout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3886200"/>
            <a:ext cx="117535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&lt;li&gt;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form id="logout-form" action="/users/logout" method="POST"&gt;&lt;/form&gt;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javascript:document.getElementById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('logout-form').submit()"&gt;Logout&lt;/a&gt;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6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users controller (you may 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returnUrl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query string)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4612" y="1524000"/>
            <a:ext cx="1205830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loginPost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username: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reqUser.username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then((user)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user.salt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user.hashedPass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reqHashedPwd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encryption.generateHashedPassword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userSalt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reqUser.passwd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!==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requestHashedPwd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('users/login', {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globalError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'Invalid username or password'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req.logIn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(user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(err, user)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(err)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xmlns="" val="1062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Authenticated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4" y="6858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auth.js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208436"/>
            <a:ext cx="1175350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(role)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return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if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&amp;&amp;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req.user.roles.indexOf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(role) &gt; -1)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next()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 else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('/users/login')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383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Use It In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11125200" cy="58673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make a route authenticated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Final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type of architecture is per type architecture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 may check out per feature architecture too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try to add conventions by yourself if your code gets repetitive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question others opinions and try to improve them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8815" y="1364948"/>
            <a:ext cx="1108719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('/admin/articles',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auth.isInRole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('Admin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controllers.admin.articles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('/articles/add',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auth.isAuthenticated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controllers.articles.add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4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Initialize </a:t>
            </a:r>
            <a:r>
              <a:rPr lang="en-US" dirty="0"/>
              <a:t>Repository</a:t>
            </a:r>
          </a:p>
          <a:p>
            <a:pPr lvl="1"/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(Node) and license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Initialize a project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 smtClean="0"/>
              <a:t>Add index.js, engines, description, etc.</a:t>
            </a:r>
          </a:p>
          <a:p>
            <a:pPr lvl="1"/>
            <a:r>
              <a:rPr lang="en-US" dirty="0" smtClean="0"/>
              <a:t>Add IntelliSense</a:t>
            </a:r>
          </a:p>
          <a:p>
            <a:pPr lvl="2"/>
            <a:r>
              <a:rPr lang="en-US" dirty="0" smtClean="0"/>
              <a:t>For the IDE</a:t>
            </a:r>
          </a:p>
          <a:p>
            <a:pPr lvl="1"/>
            <a:r>
              <a:rPr lang="en-US" dirty="0" smtClean="0"/>
              <a:t>Add configuration files</a:t>
            </a:r>
          </a:p>
          <a:p>
            <a:pPr lvl="2"/>
            <a:r>
              <a:rPr lang="en-US" dirty="0" smtClean="0"/>
              <a:t>For the IDE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MongoDB (if you haven't already)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 mongoose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express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Remember to commit frequently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using Tortoise </a:t>
            </a:r>
            <a:r>
              <a:rPr lang="en-US" dirty="0" err="1" smtClean="0"/>
              <a:t>Git</a:t>
            </a:r>
            <a:r>
              <a:rPr lang="en-US" dirty="0" smtClean="0"/>
              <a:t> or other software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87247" y="292104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87247" y="410049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"path/to/data"</a:t>
            </a:r>
          </a:p>
        </p:txBody>
      </p:sp>
    </p:spTree>
    <p:extLst>
      <p:ext uri="{BB962C8B-B14F-4D97-AF65-F5344CB8AC3E}">
        <p14:creationId xmlns:p14="http://schemas.microsoft.com/office/powerpoint/2010/main" xmlns="" val="13035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Prepare sample server for testing purposes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87247" y="166135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mongoose = require('mongoose')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express = require('express')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console.log('Express ready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mongoose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.connect('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localhost:27017/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blogsystem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console.log('MongoDB ready!')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('OK!')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(1337)</a:t>
            </a:r>
          </a:p>
        </p:txBody>
      </p:sp>
    </p:spTree>
    <p:extLst>
      <p:ext uri="{BB962C8B-B14F-4D97-AF65-F5344CB8AC3E}">
        <p14:creationId xmlns:p14="http://schemas.microsoft.com/office/powerpoint/2010/main" xmlns="" val="25859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Create two directories</a:t>
            </a:r>
          </a:p>
          <a:p>
            <a:pPr lvl="1"/>
            <a:r>
              <a:rPr lang="en-US" dirty="0" smtClean="0"/>
              <a:t>Server – for server logic files</a:t>
            </a:r>
          </a:p>
          <a:p>
            <a:pPr lvl="1"/>
            <a:r>
              <a:rPr lang="en-US" dirty="0" smtClean="0"/>
              <a:t>Public – for content files (HTML, CSS, IMG, etc.)</a:t>
            </a:r>
          </a:p>
          <a:p>
            <a:r>
              <a:rPr lang="en-US" dirty="0" smtClean="0"/>
              <a:t>Prepare environment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use it in the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Port too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3657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NODE_ENV=development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9412" y="488886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|| 'development'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79412" y="592006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port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process.env.PORT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|| 1337</a:t>
            </a:r>
          </a:p>
        </p:txBody>
      </p:sp>
    </p:spTree>
    <p:extLst>
      <p:ext uri="{BB962C8B-B14F-4D97-AF65-F5344CB8AC3E}">
        <p14:creationId xmlns:p14="http://schemas.microsoft.com/office/powerpoint/2010/main" xmlns="" val="6883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r>
              <a:rPr lang="en-US" dirty="0" smtClean="0"/>
              <a:t>Install Handlebars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index.handlebars</a:t>
            </a:r>
            <a:r>
              <a:rPr lang="en-US" dirty="0" smtClean="0"/>
              <a:t> with simple markup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 smtClean="0"/>
              <a:t> folder 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views</a:t>
            </a:r>
            <a:r>
              <a:rPr lang="en-US" dirty="0" smtClean="0"/>
              <a:t> folder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main.handlebars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 smtClean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352" y="1600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express-handlebars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18623" y="3581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&lt;h1&gt;Hi!&lt;/h1&gt;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309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12" y="838200"/>
            <a:ext cx="8686800" cy="6824709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main.handlebars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layouts</a:t>
            </a:r>
            <a:r>
              <a:rPr lang="en-US" dirty="0"/>
              <a:t> folder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1676400"/>
            <a:ext cx="10134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&lt;html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&lt;title&gt;My Test App&lt;/title&gt;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&lt;link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/site.css"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="text/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="stylesheet" /&gt;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{{{body}}}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66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2242</Words>
  <Application>Microsoft Office PowerPoint</Application>
  <PresentationFormat>Custom</PresentationFormat>
  <Paragraphs>569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SoftUni 16x9</vt:lpstr>
      <vt:lpstr>Architecture and Authentication</vt:lpstr>
      <vt:lpstr>Have a Question?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Initial Steps</vt:lpstr>
      <vt:lpstr>Configuration</vt:lpstr>
      <vt:lpstr>Environment Configuration</vt:lpstr>
      <vt:lpstr>Database Configuration</vt:lpstr>
      <vt:lpstr>Express Configuration</vt:lpstr>
      <vt:lpstr>Routes Configuration</vt:lpstr>
      <vt:lpstr>Controllers and Views</vt:lpstr>
      <vt:lpstr>Controllers</vt:lpstr>
      <vt:lpstr>Controllers</vt:lpstr>
      <vt:lpstr>Layout</vt:lpstr>
      <vt:lpstr>Basic Styles</vt:lpstr>
      <vt:lpstr>Authentication</vt:lpstr>
      <vt:lpstr>Encryption</vt:lpstr>
      <vt:lpstr>User Model</vt:lpstr>
      <vt:lpstr>User Model</vt:lpstr>
      <vt:lpstr>Install Express Middleware</vt:lpstr>
      <vt:lpstr>Install Express Middleware</vt:lpstr>
      <vt:lpstr>Add Passport</vt:lpstr>
      <vt:lpstr>Add Passport</vt:lpstr>
      <vt:lpstr>Add Register Page</vt:lpstr>
      <vt:lpstr>Add Layout Enhancements</vt:lpstr>
      <vt:lpstr>Add Logout</vt:lpstr>
      <vt:lpstr>Add Login</vt:lpstr>
      <vt:lpstr>Add Authenticated Routes</vt:lpstr>
      <vt:lpstr>And Then Use It In Routes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2018-05-12T12:01:20Z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