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41"/>
  </p:notesMasterIdLst>
  <p:handoutMasterIdLst>
    <p:handoutMasterId r:id="rId42"/>
  </p:handoutMasterIdLst>
  <p:sldIdLst>
    <p:sldId id="605" r:id="rId3"/>
    <p:sldId id="604" r:id="rId4"/>
    <p:sldId id="600" r:id="rId5"/>
    <p:sldId id="542" r:id="rId6"/>
    <p:sldId id="543" r:id="rId7"/>
    <p:sldId id="567" r:id="rId8"/>
    <p:sldId id="568" r:id="rId9"/>
    <p:sldId id="569" r:id="rId10"/>
    <p:sldId id="570" r:id="rId11"/>
    <p:sldId id="601" r:id="rId12"/>
    <p:sldId id="571" r:id="rId13"/>
    <p:sldId id="572" r:id="rId14"/>
    <p:sldId id="574" r:id="rId15"/>
    <p:sldId id="575" r:id="rId16"/>
    <p:sldId id="576" r:id="rId17"/>
    <p:sldId id="577" r:id="rId18"/>
    <p:sldId id="578" r:id="rId19"/>
    <p:sldId id="579" r:id="rId20"/>
    <p:sldId id="580" r:id="rId21"/>
    <p:sldId id="581" r:id="rId22"/>
    <p:sldId id="583" r:id="rId23"/>
    <p:sldId id="584" r:id="rId24"/>
    <p:sldId id="586" r:id="rId25"/>
    <p:sldId id="587" r:id="rId26"/>
    <p:sldId id="588" r:id="rId27"/>
    <p:sldId id="585" r:id="rId28"/>
    <p:sldId id="589" r:id="rId29"/>
    <p:sldId id="590" r:id="rId30"/>
    <p:sldId id="591" r:id="rId31"/>
    <p:sldId id="593" r:id="rId32"/>
    <p:sldId id="594" r:id="rId33"/>
    <p:sldId id="595" r:id="rId34"/>
    <p:sldId id="596" r:id="rId35"/>
    <p:sldId id="597" r:id="rId36"/>
    <p:sldId id="598" r:id="rId37"/>
    <p:sldId id="606" r:id="rId38"/>
    <p:sldId id="608" r:id="rId39"/>
    <p:sldId id="607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3E3CCA5A-89CE-45E1-9E38-E7C9A8C2C57F}">
          <p14:sldIdLst>
            <p14:sldId id="605"/>
            <p14:sldId id="604"/>
            <p14:sldId id="600"/>
          </p14:sldIdLst>
        </p14:section>
        <p14:section name="Initial Steps" id="{52E459C4-9897-4406-A566-5193C61AEC34}">
          <p14:sldIdLst>
            <p14:sldId id="542"/>
            <p14:sldId id="543"/>
            <p14:sldId id="567"/>
            <p14:sldId id="568"/>
            <p14:sldId id="569"/>
            <p14:sldId id="570"/>
            <p14:sldId id="601"/>
            <p14:sldId id="571"/>
          </p14:sldIdLst>
        </p14:section>
        <p14:section name="Configuration" id="{FBB979C4-8056-4F8D-8E74-C08A9BE6CB60}">
          <p14:sldIdLst>
            <p14:sldId id="572"/>
            <p14:sldId id="574"/>
            <p14:sldId id="575"/>
            <p14:sldId id="576"/>
            <p14:sldId id="577"/>
          </p14:sldIdLst>
        </p14:section>
        <p14:section name="Controllers and Views" id="{DA8FD70F-92EB-471F-A836-86EB80B8DC98}">
          <p14:sldIdLst>
            <p14:sldId id="578"/>
            <p14:sldId id="579"/>
            <p14:sldId id="580"/>
            <p14:sldId id="581"/>
            <p14:sldId id="583"/>
          </p14:sldIdLst>
        </p14:section>
        <p14:section name="Authentication" id="{8BAE3B93-28F6-4A83-BD1C-77D4F48DD51B}">
          <p14:sldIdLst>
            <p14:sldId id="584"/>
            <p14:sldId id="586"/>
            <p14:sldId id="587"/>
            <p14:sldId id="588"/>
            <p14:sldId id="585"/>
            <p14:sldId id="589"/>
            <p14:sldId id="590"/>
            <p14:sldId id="591"/>
            <p14:sldId id="593"/>
            <p14:sldId id="594"/>
            <p14:sldId id="595"/>
            <p14:sldId id="596"/>
            <p14:sldId id="597"/>
            <p14:sldId id="598"/>
          </p14:sldIdLst>
        </p14:section>
        <p14:section name="Summary" id="{70B541B9-B175-4E22-AD38-988FD8296574}">
          <p14:sldIdLst>
            <p14:sldId id="606"/>
            <p14:sldId id="608"/>
            <p14:sldId id="60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5400" autoAdjust="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0659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BA5BD7-F043-4D1B-AA17-CD412FC534D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7832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7806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6992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02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297220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688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368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6053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756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161183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929829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s://www.liebherr.com/en/deu/start/start-page.html" TargetMode="External"/><Relationship Id="rId26" Type="http://schemas.openxmlformats.org/officeDocument/2006/relationships/hyperlink" Target="https://softuni.bg/trainings/courses/" TargetMode="External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27.png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22.png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png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hyperlink" Target="http://xs-software.com/" TargetMode="External"/><Relationship Id="rId24" Type="http://schemas.openxmlformats.org/officeDocument/2006/relationships/hyperlink" Target="http://smartit.bg/" TargetMode="External"/><Relationship Id="rId5" Type="http://schemas.openxmlformats.org/officeDocument/2006/relationships/hyperlink" Target="http://www.softwaregroup-bg.com/" TargetMode="External"/><Relationship Id="rId15" Type="http://schemas.openxmlformats.org/officeDocument/2006/relationships/hyperlink" Target="https://aeternity.com/" TargetMode="External"/><Relationship Id="rId23" Type="http://schemas.openxmlformats.org/officeDocument/2006/relationships/image" Target="../media/image28.png"/><Relationship Id="rId10" Type="http://schemas.openxmlformats.org/officeDocument/2006/relationships/image" Target="../media/image21.png"/><Relationship Id="rId19" Type="http://schemas.openxmlformats.org/officeDocument/2006/relationships/image" Target="../media/image26.jpeg"/><Relationship Id="rId4" Type="http://schemas.openxmlformats.org/officeDocument/2006/relationships/image" Target="../media/image18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23.png"/><Relationship Id="rId22" Type="http://schemas.openxmlformats.org/officeDocument/2006/relationships/hyperlink" Target="https://www.sbtech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MVC Pattern and Best Practices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943133" y="3963164"/>
            <a:ext cx="1841787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  <a:latin typeface="Calibri"/>
              </a:rPr>
              <a:t>Architecture</a:t>
            </a:r>
            <a:endParaRPr kumimoji="0" lang="en-US" sz="2400" b="1" i="0" u="none" strike="noStrike" kern="1200" cap="none" spc="50" normalizeH="0" baseline="0" noProof="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59309" y="3352800"/>
            <a:ext cx="4517154" cy="2545286"/>
          </a:xfrm>
          <a:prstGeom prst="roundRect">
            <a:avLst/>
          </a:prstGeom>
          <a:effectLst>
            <a:softEdge rad="1270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225661">
            <a:off x="6577112" y="4949709"/>
            <a:ext cx="1151113" cy="1151113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739591" y="4050801"/>
            <a:ext cx="1512733" cy="1396190"/>
            <a:chOff x="8566101" y="4832250"/>
            <a:chExt cx="1743901" cy="1548590"/>
          </a:xfrm>
        </p:grpSpPr>
        <p:pic>
          <p:nvPicPr>
            <p:cNvPr id="19" name="Picture 6" descr="http://www.microsoft.com/web/media/gallery/apps-screenshots/Microsoft-App-Request-Routing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412" y="4832250"/>
              <a:ext cx="1548590" cy="15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http://www.iconsdb.com/icons/preview/gray/database-5-xxl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66101" y="5513521"/>
              <a:ext cx="727505" cy="79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1252491"/>
            <a:ext cx="8686800" cy="6824709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main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r>
              <a:rPr lang="en-US" dirty="0" err="1"/>
              <a:t>handlebars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in the </a:t>
            </a:r>
            <a:r>
              <a:rPr lang="en-US" dirty="0">
                <a:solidFill>
                  <a:schemeClr val="accent1"/>
                </a:solidFill>
              </a:rPr>
              <a:t>layouts</a:t>
            </a:r>
            <a:r>
              <a:rPr lang="en-US" dirty="0"/>
              <a:t> folder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Steps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08012" y="2316301"/>
            <a:ext cx="101346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2"/>
                </a:solidFill>
              </a:rPr>
              <a:t>&lt;!DOCTYPE html&gt;</a:t>
            </a:r>
          </a:p>
          <a:p>
            <a:r>
              <a:rPr lang="en-US" dirty="0">
                <a:solidFill>
                  <a:schemeClr val="tx2"/>
                </a:solidFill>
              </a:rPr>
              <a:t>&lt;html </a:t>
            </a:r>
            <a:r>
              <a:rPr lang="en-US" dirty="0" err="1">
                <a:solidFill>
                  <a:schemeClr val="tx2"/>
                </a:solidFill>
              </a:rPr>
              <a:t>lang</a:t>
            </a:r>
            <a:r>
              <a:rPr lang="en-US" dirty="0">
                <a:solidFill>
                  <a:schemeClr val="tx2"/>
                </a:solidFill>
              </a:rPr>
              <a:t>="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dirty="0">
                <a:solidFill>
                  <a:schemeClr val="tx2"/>
                </a:solidFill>
              </a:rPr>
              <a:t>"&gt;</a:t>
            </a:r>
          </a:p>
          <a:p>
            <a:r>
              <a:rPr lang="en-US" dirty="0">
                <a:solidFill>
                  <a:schemeClr val="tx2"/>
                </a:solidFill>
              </a:rPr>
              <a:t>&lt;head&gt;</a:t>
            </a:r>
          </a:p>
          <a:p>
            <a:r>
              <a:rPr lang="en-US" dirty="0">
                <a:solidFill>
                  <a:schemeClr val="tx2"/>
                </a:solidFill>
              </a:rPr>
              <a:t>  &lt;title&gt;My Test App&lt;/title&gt;</a:t>
            </a:r>
          </a:p>
          <a:p>
            <a:r>
              <a:rPr lang="en-US" dirty="0">
                <a:solidFill>
                  <a:schemeClr val="tx2"/>
                </a:solidFill>
              </a:rPr>
              <a:t>  &lt;link </a:t>
            </a:r>
            <a:r>
              <a:rPr lang="en-US" dirty="0" err="1">
                <a:solidFill>
                  <a:schemeClr val="tx2"/>
                </a:solidFill>
              </a:rPr>
              <a:t>href</a:t>
            </a:r>
            <a:r>
              <a:rPr lang="en-US" dirty="0">
                <a:solidFill>
                  <a:schemeClr val="tx2"/>
                </a:solidFill>
              </a:rPr>
              <a:t>="/</a:t>
            </a:r>
            <a:r>
              <a:rPr lang="en-US" dirty="0" err="1">
                <a:solidFill>
                  <a:schemeClr val="tx2"/>
                </a:solidFill>
              </a:rPr>
              <a:t>css</a:t>
            </a:r>
            <a:r>
              <a:rPr lang="en-US" dirty="0">
                <a:solidFill>
                  <a:schemeClr val="tx2"/>
                </a:solidFill>
              </a:rPr>
              <a:t>/site.css" type="text/</a:t>
            </a:r>
            <a:r>
              <a:rPr lang="en-US" dirty="0" err="1">
                <a:solidFill>
                  <a:schemeClr val="tx2"/>
                </a:solidFill>
              </a:rPr>
              <a:t>css</a:t>
            </a:r>
            <a:r>
              <a:rPr lang="en-US" dirty="0">
                <a:solidFill>
                  <a:schemeClr val="tx2"/>
                </a:solidFill>
              </a:rPr>
              <a:t>" </a:t>
            </a:r>
            <a:r>
              <a:rPr lang="en-US" dirty="0" err="1">
                <a:solidFill>
                  <a:schemeClr val="tx2"/>
                </a:solidFill>
              </a:rPr>
              <a:t>rel</a:t>
            </a:r>
            <a:r>
              <a:rPr lang="en-US" dirty="0">
                <a:solidFill>
                  <a:schemeClr val="tx2"/>
                </a:solidFill>
              </a:rPr>
              <a:t>="stylesheet" /&gt;</a:t>
            </a:r>
          </a:p>
          <a:p>
            <a:r>
              <a:rPr lang="en-US" dirty="0">
                <a:solidFill>
                  <a:schemeClr val="tx2"/>
                </a:solidFill>
              </a:rPr>
              <a:t>&lt;/head&gt;</a:t>
            </a:r>
          </a:p>
          <a:p>
            <a:r>
              <a:rPr lang="en-US" dirty="0">
                <a:solidFill>
                  <a:schemeClr val="tx2"/>
                </a:solidFill>
              </a:rPr>
              <a:t>&lt;body&gt;</a:t>
            </a:r>
          </a:p>
          <a:p>
            <a:r>
              <a:rPr lang="en-US" dirty="0">
                <a:solidFill>
                  <a:schemeClr val="tx2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{{{body}}}</a:t>
            </a:r>
          </a:p>
          <a:p>
            <a:r>
              <a:rPr lang="en-US" dirty="0">
                <a:solidFill>
                  <a:schemeClr val="tx2"/>
                </a:solidFill>
              </a:rPr>
              <a:t>&lt;/body&gt;</a:t>
            </a:r>
          </a:p>
          <a:p>
            <a:r>
              <a:rPr lang="en-US" dirty="0">
                <a:solidFill>
                  <a:schemeClr val="tx2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186689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1812" y="1252491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Configure express views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Configure static files as last middleware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in </a:t>
            </a:r>
            <a:r>
              <a:rPr lang="en-US" dirty="0">
                <a:solidFill>
                  <a:schemeClr val="accent1"/>
                </a:solidFill>
              </a:rPr>
              <a:t>public</a:t>
            </a:r>
            <a:r>
              <a:rPr lang="en-US" dirty="0"/>
              <a:t> folder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/>
                </a:solidFill>
              </a:rPr>
              <a:t>site.css</a:t>
            </a:r>
            <a:r>
              <a:rPr lang="en-US" dirty="0"/>
              <a:t> file and test 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Steps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08012" y="1905000"/>
            <a:ext cx="8077200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handlebars = </a:t>
            </a:r>
            <a:r>
              <a:rPr lang="en-US" dirty="0">
                <a:solidFill>
                  <a:schemeClr val="accent1"/>
                </a:solidFill>
              </a:rPr>
              <a:t>require</a:t>
            </a:r>
            <a:r>
              <a:rPr lang="en-US" dirty="0">
                <a:solidFill>
                  <a:schemeClr val="tx2"/>
                </a:solidFill>
              </a:rPr>
              <a:t>('express-handlebars')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</a:rPr>
              <a:t>app.</a:t>
            </a:r>
            <a:r>
              <a:rPr lang="en-US" noProof="1">
                <a:solidFill>
                  <a:schemeClr val="accent1"/>
                </a:solidFill>
              </a:rPr>
              <a:t>engine</a:t>
            </a:r>
            <a:r>
              <a:rPr lang="en-US" noProof="1">
                <a:solidFill>
                  <a:schemeClr val="tx2"/>
                </a:solidFill>
              </a:rPr>
              <a:t>('.hbs', </a:t>
            </a:r>
            <a:r>
              <a:rPr lang="en-US" noProof="1">
                <a:solidFill>
                  <a:schemeClr val="accent1"/>
                </a:solidFill>
              </a:rPr>
              <a:t>handlebars</a:t>
            </a:r>
            <a:r>
              <a:rPr lang="en-US" noProof="1">
                <a:solidFill>
                  <a:schemeClr val="tx2"/>
                </a:solidFill>
              </a:rPr>
              <a:t>({</a:t>
            </a:r>
          </a:p>
          <a:p>
            <a:r>
              <a:rPr lang="en-US" noProof="1">
                <a:solidFill>
                  <a:schemeClr val="tx2"/>
                </a:solidFill>
              </a:rPr>
              <a:t>  extname: '.hbs'</a:t>
            </a:r>
          </a:p>
          <a:p>
            <a:r>
              <a:rPr lang="en-US" noProof="1">
                <a:solidFill>
                  <a:schemeClr val="tx2"/>
                </a:solidFill>
              </a:rPr>
              <a:t>}))</a:t>
            </a:r>
          </a:p>
          <a:p>
            <a:r>
              <a:rPr lang="en-US" dirty="0" err="1">
                <a:solidFill>
                  <a:schemeClr val="tx2"/>
                </a:solidFill>
              </a:rPr>
              <a:t>app</a:t>
            </a:r>
            <a:r>
              <a:rPr lang="en-US" dirty="0" err="1">
                <a:solidFill>
                  <a:schemeClr val="accent1"/>
                </a:solidFill>
              </a:rPr>
              <a:t>.set</a:t>
            </a:r>
            <a:r>
              <a:rPr lang="en-US" dirty="0">
                <a:solidFill>
                  <a:schemeClr val="tx2"/>
                </a:solidFill>
              </a:rPr>
              <a:t>('view engine', '</a:t>
            </a:r>
            <a:r>
              <a:rPr lang="en-US" noProof="1">
                <a:solidFill>
                  <a:schemeClr val="tx2"/>
                </a:solidFill>
              </a:rPr>
              <a:t>.hbs</a:t>
            </a:r>
            <a:r>
              <a:rPr lang="en-US" dirty="0">
                <a:solidFill>
                  <a:schemeClr val="tx2"/>
                </a:solidFill>
              </a:rPr>
              <a:t>')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8012" y="461024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2"/>
                </a:solidFill>
              </a:rPr>
              <a:t>app.</a:t>
            </a:r>
            <a:r>
              <a:rPr lang="en-US" dirty="0" err="1">
                <a:solidFill>
                  <a:schemeClr val="accent1"/>
                </a:solidFill>
              </a:rPr>
              <a:t>use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express.static</a:t>
            </a:r>
            <a:r>
              <a:rPr lang="en-US" dirty="0">
                <a:solidFill>
                  <a:schemeClr val="tx2"/>
                </a:solidFill>
              </a:rPr>
              <a:t>('public'))</a:t>
            </a:r>
          </a:p>
        </p:txBody>
      </p:sp>
    </p:spTree>
    <p:extLst>
      <p:ext uri="{BB962C8B-B14F-4D97-AF65-F5344CB8AC3E}">
        <p14:creationId xmlns:p14="http://schemas.microsoft.com/office/powerpoint/2010/main" xmlns="" val="344091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Separating Application Settings</a:t>
            </a:r>
            <a:endParaRPr lang="en-US" dirty="0"/>
          </a:p>
        </p:txBody>
      </p:sp>
      <p:pic>
        <p:nvPicPr>
          <p:cNvPr id="6" name="Picture 2" descr="C:\Users\Vako\Desktop\Visual_Studio_Code_0.10.1_icon.png">
            <a:extLst>
              <a:ext uri="{FF2B5EF4-FFF2-40B4-BE49-F238E27FC236}">
                <a16:creationId xmlns:a16="http://schemas.microsoft.com/office/drawing/2014/main" xmlns="" id="{7D0F9C6C-B806-49B4-BBB3-AE683652A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89512" y="2342216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8316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1812" y="1252491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Create </a:t>
            </a:r>
            <a:r>
              <a:rPr lang="en-US" dirty="0" err="1">
                <a:solidFill>
                  <a:schemeClr val="accent1"/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folder in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/>
                </a:solidFill>
              </a:rPr>
              <a:t>settings.js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file and use it in the </a:t>
            </a:r>
            <a:r>
              <a:rPr lang="en-US" dirty="0">
                <a:solidFill>
                  <a:schemeClr val="accent1"/>
                </a:solidFill>
              </a:rPr>
              <a:t>index.js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Configuration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63118" y="2462748"/>
            <a:ext cx="1038429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// server/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/settings.js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path = require('path')</a:t>
            </a:r>
          </a:p>
          <a:p>
            <a:r>
              <a:rPr lang="en-US" dirty="0">
                <a:solidFill>
                  <a:schemeClr val="accent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rootPath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path.</a:t>
            </a:r>
            <a:r>
              <a:rPr lang="en-US" dirty="0" err="1">
                <a:solidFill>
                  <a:schemeClr val="accent1"/>
                </a:solidFill>
              </a:rPr>
              <a:t>normalize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path.</a:t>
            </a:r>
            <a:r>
              <a:rPr lang="en-US" dirty="0" err="1">
                <a:solidFill>
                  <a:schemeClr val="accent1"/>
                </a:solidFill>
              </a:rPr>
              <a:t>join</a:t>
            </a:r>
            <a:r>
              <a:rPr lang="en-US" dirty="0">
                <a:solidFill>
                  <a:schemeClr val="tx1"/>
                </a:solidFill>
              </a:rPr>
              <a:t>(__</a:t>
            </a:r>
            <a:r>
              <a:rPr lang="en-US" dirty="0" err="1">
                <a:solidFill>
                  <a:schemeClr val="tx1"/>
                </a:solidFill>
              </a:rPr>
              <a:t>dirname</a:t>
            </a:r>
            <a:r>
              <a:rPr lang="en-US" dirty="0">
                <a:solidFill>
                  <a:schemeClr val="tx1"/>
                </a:solidFill>
              </a:rPr>
              <a:t>, '/../../'))</a:t>
            </a:r>
          </a:p>
          <a:p>
            <a:r>
              <a:rPr lang="en-US" dirty="0">
                <a:solidFill>
                  <a:schemeClr val="accent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port = </a:t>
            </a:r>
            <a:r>
              <a:rPr lang="en-US" dirty="0" err="1">
                <a:solidFill>
                  <a:schemeClr val="tx1"/>
                </a:solidFill>
              </a:rPr>
              <a:t>process.env.PORT</a:t>
            </a:r>
            <a:r>
              <a:rPr lang="en-US" dirty="0">
                <a:solidFill>
                  <a:schemeClr val="tx1"/>
                </a:solidFill>
              </a:rPr>
              <a:t> || 1337</a:t>
            </a:r>
          </a:p>
          <a:p>
            <a:r>
              <a:rPr lang="en-US" dirty="0" err="1">
                <a:solidFill>
                  <a:schemeClr val="tx1"/>
                </a:solidFill>
              </a:rPr>
              <a:t>module.</a:t>
            </a:r>
            <a:r>
              <a:rPr lang="en-US" dirty="0" err="1">
                <a:solidFill>
                  <a:schemeClr val="accent1"/>
                </a:solidFill>
              </a:rPr>
              <a:t>exports</a:t>
            </a:r>
            <a:r>
              <a:rPr lang="en-US" dirty="0">
                <a:solidFill>
                  <a:schemeClr val="tx1"/>
                </a:solidFill>
              </a:rPr>
              <a:t> = {</a:t>
            </a:r>
            <a:r>
              <a:rPr lang="en-US" dirty="0">
                <a:solidFill>
                  <a:schemeClr val="accent1"/>
                </a:solidFill>
              </a:rPr>
              <a:t>development</a:t>
            </a:r>
            <a:r>
              <a:rPr lang="en-US" dirty="0">
                <a:solidFill>
                  <a:schemeClr val="tx1"/>
                </a:solidFill>
              </a:rPr>
              <a:t>: {</a:t>
            </a:r>
            <a:r>
              <a:rPr lang="en-US" dirty="0" err="1">
                <a:solidFill>
                  <a:schemeClr val="accent1"/>
                </a:solidFill>
              </a:rPr>
              <a:t>rootPath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rootPath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: '</a:t>
            </a:r>
            <a:r>
              <a:rPr lang="en-US" dirty="0" err="1">
                <a:solidFill>
                  <a:schemeClr val="tx1"/>
                </a:solidFill>
              </a:rPr>
              <a:t>mongodb</a:t>
            </a:r>
            <a:r>
              <a:rPr lang="en-US" dirty="0">
                <a:solidFill>
                  <a:schemeClr val="tx1"/>
                </a:solidFill>
              </a:rPr>
              <a:t>://localhost:27017/</a:t>
            </a:r>
            <a:r>
              <a:rPr lang="en-US" dirty="0" err="1">
                <a:solidFill>
                  <a:schemeClr val="tx1"/>
                </a:solidFill>
              </a:rPr>
              <a:t>blogsystem</a:t>
            </a:r>
            <a:r>
              <a:rPr lang="en-US" dirty="0">
                <a:solidFill>
                  <a:schemeClr val="tx1"/>
                </a:solidFill>
              </a:rPr>
              <a:t>',</a:t>
            </a:r>
            <a:r>
              <a:rPr lang="en-US" dirty="0">
                <a:solidFill>
                  <a:schemeClr val="accent1"/>
                </a:solidFill>
              </a:rPr>
              <a:t>port</a:t>
            </a:r>
            <a:r>
              <a:rPr lang="en-US" dirty="0">
                <a:solidFill>
                  <a:schemeClr val="tx1"/>
                </a:solidFill>
              </a:rPr>
              <a:t>: port</a:t>
            </a:r>
          </a:p>
          <a:p>
            <a:r>
              <a:rPr lang="en-US" dirty="0">
                <a:solidFill>
                  <a:schemeClr val="tx1"/>
                </a:solidFill>
              </a:rPr>
              <a:t>  },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production</a:t>
            </a:r>
            <a:r>
              <a:rPr lang="en-US" dirty="0">
                <a:solidFill>
                  <a:schemeClr val="tx1"/>
                </a:solidFill>
              </a:rPr>
              <a:t>: {}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// index.js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env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process.env.NODE_ENV</a:t>
            </a:r>
            <a:r>
              <a:rPr lang="en-US" dirty="0">
                <a:solidFill>
                  <a:schemeClr val="tx1"/>
                </a:solidFill>
              </a:rPr>
              <a:t> || 'development'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settings = require('./server/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/settings')[</a:t>
            </a:r>
            <a:r>
              <a:rPr lang="en-US" dirty="0" err="1">
                <a:solidFill>
                  <a:schemeClr val="accent1"/>
                </a:solidFill>
              </a:rPr>
              <a:t>env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xmlns="" val="731971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012" y="12954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database.js</a:t>
            </a:r>
            <a:r>
              <a:rPr lang="en-US" dirty="0"/>
              <a:t> file and use it in the </a:t>
            </a:r>
            <a:r>
              <a:rPr lang="en-US" dirty="0">
                <a:solidFill>
                  <a:schemeClr val="accent1"/>
                </a:solidFill>
              </a:rPr>
              <a:t>index.js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Configuration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1999595"/>
            <a:ext cx="1038429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// server/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/database.js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mongoose = </a:t>
            </a:r>
            <a:r>
              <a:rPr lang="en-US" dirty="0">
                <a:solidFill>
                  <a:schemeClr val="accent1"/>
                </a:solidFill>
              </a:rPr>
              <a:t>require</a:t>
            </a:r>
            <a:r>
              <a:rPr lang="en-US" dirty="0">
                <a:solidFill>
                  <a:schemeClr val="tx1"/>
                </a:solidFill>
              </a:rPr>
              <a:t>('mongoose')</a:t>
            </a:r>
          </a:p>
          <a:p>
            <a:r>
              <a:rPr lang="en-US" dirty="0" err="1">
                <a:solidFill>
                  <a:schemeClr val="tx1"/>
                </a:solidFill>
              </a:rPr>
              <a:t>mongoose.</a:t>
            </a:r>
            <a:r>
              <a:rPr lang="en-US" dirty="0" err="1">
                <a:solidFill>
                  <a:schemeClr val="accent1"/>
                </a:solidFill>
              </a:rPr>
              <a:t>Promise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global.</a:t>
            </a:r>
            <a:r>
              <a:rPr lang="en-US" dirty="0" err="1">
                <a:solidFill>
                  <a:schemeClr val="accent1"/>
                </a:solidFill>
              </a:rPr>
              <a:t>Promise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module.</a:t>
            </a:r>
            <a:r>
              <a:rPr lang="en-US" dirty="0" err="1">
                <a:solidFill>
                  <a:schemeClr val="accent1"/>
                </a:solidFill>
              </a:rPr>
              <a:t>exports</a:t>
            </a:r>
            <a:r>
              <a:rPr lang="en-US" dirty="0">
                <a:solidFill>
                  <a:schemeClr val="tx1"/>
                </a:solidFill>
              </a:rPr>
              <a:t> = (settings) =&gt;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mongoose.</a:t>
            </a:r>
            <a:r>
              <a:rPr lang="en-US" dirty="0" err="1">
                <a:solidFill>
                  <a:schemeClr val="accent1"/>
                </a:solidFill>
              </a:rPr>
              <a:t>connect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settings.db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mongoose.</a:t>
            </a:r>
            <a:r>
              <a:rPr lang="en-US" dirty="0" err="1">
                <a:solidFill>
                  <a:schemeClr val="accent1"/>
                </a:solidFill>
              </a:rPr>
              <a:t>connection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db.</a:t>
            </a:r>
            <a:r>
              <a:rPr lang="en-US" dirty="0" err="1">
                <a:solidFill>
                  <a:schemeClr val="accent1"/>
                </a:solidFill>
              </a:rPr>
              <a:t>once</a:t>
            </a:r>
            <a:r>
              <a:rPr lang="en-US" dirty="0">
                <a:solidFill>
                  <a:schemeClr val="tx1"/>
                </a:solidFill>
              </a:rPr>
              <a:t>('open', (err)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accent1"/>
                </a:solidFill>
              </a:rPr>
              <a:t>if</a:t>
            </a:r>
            <a:r>
              <a:rPr lang="en-US" dirty="0">
                <a:solidFill>
                  <a:schemeClr val="tx1"/>
                </a:solidFill>
              </a:rPr>
              <a:t> (err) </a:t>
            </a:r>
            <a:r>
              <a:rPr lang="en-US" dirty="0">
                <a:solidFill>
                  <a:schemeClr val="accent1"/>
                </a:solidFill>
              </a:rPr>
              <a:t>throw</a:t>
            </a:r>
            <a:r>
              <a:rPr lang="en-US" dirty="0">
                <a:solidFill>
                  <a:schemeClr val="tx1"/>
                </a:solidFill>
              </a:rPr>
              <a:t> err</a:t>
            </a:r>
          </a:p>
          <a:p>
            <a:r>
              <a:rPr lang="en-US" dirty="0">
                <a:solidFill>
                  <a:schemeClr val="tx1"/>
                </a:solidFill>
              </a:rPr>
              <a:t>    console.log('MongoDB ready!')</a:t>
            </a:r>
          </a:p>
          <a:p>
            <a:r>
              <a:rPr lang="en-US" dirty="0">
                <a:solidFill>
                  <a:schemeClr val="tx1"/>
                </a:solidFill>
              </a:rPr>
              <a:t>  })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db.</a:t>
            </a:r>
            <a:r>
              <a:rPr lang="en-US" dirty="0" err="1">
                <a:solidFill>
                  <a:schemeClr val="accent1"/>
                </a:solidFill>
              </a:rPr>
              <a:t>on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1"/>
                </a:solidFill>
              </a:rPr>
              <a:t>'error'</a:t>
            </a:r>
            <a:r>
              <a:rPr lang="en-US" dirty="0">
                <a:solidFill>
                  <a:schemeClr val="tx1"/>
                </a:solidFill>
              </a:rPr>
              <a:t>, (err) =&gt; console.log('Database error: ' + err))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// index.js</a:t>
            </a:r>
          </a:p>
          <a:p>
            <a:r>
              <a:rPr lang="en-US" dirty="0">
                <a:solidFill>
                  <a:schemeClr val="tx1"/>
                </a:solidFill>
              </a:rPr>
              <a:t>require('./server/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/database')(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91761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6696" y="13716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express.js</a:t>
            </a:r>
            <a:r>
              <a:rPr lang="en-US" dirty="0"/>
              <a:t> file and use it in 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Configuration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2362200"/>
            <a:ext cx="11125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// server/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/express.js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express = </a:t>
            </a:r>
            <a:r>
              <a:rPr lang="en-US" dirty="0">
                <a:solidFill>
                  <a:schemeClr val="accent1"/>
                </a:solidFill>
              </a:rPr>
              <a:t>require</a:t>
            </a:r>
            <a:r>
              <a:rPr lang="en-US" dirty="0">
                <a:solidFill>
                  <a:schemeClr val="tx1"/>
                </a:solidFill>
              </a:rPr>
              <a:t>('express')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handlebars = </a:t>
            </a:r>
            <a:r>
              <a:rPr lang="en-US" dirty="0">
                <a:solidFill>
                  <a:schemeClr val="accent1"/>
                </a:solidFill>
              </a:rPr>
              <a:t>require</a:t>
            </a:r>
            <a:r>
              <a:rPr lang="en-US" dirty="0">
                <a:solidFill>
                  <a:schemeClr val="tx1"/>
                </a:solidFill>
              </a:rPr>
              <a:t>('express-handlebars')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module.</a:t>
            </a:r>
            <a:r>
              <a:rPr lang="en-US" dirty="0" err="1">
                <a:solidFill>
                  <a:schemeClr val="accent1"/>
                </a:solidFill>
              </a:rPr>
              <a:t>exports</a:t>
            </a:r>
            <a:r>
              <a:rPr lang="en-US" dirty="0">
                <a:solidFill>
                  <a:schemeClr val="tx1"/>
                </a:solidFill>
              </a:rPr>
              <a:t> = (app) =&gt;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app.</a:t>
            </a:r>
            <a:r>
              <a:rPr lang="en-US" dirty="0" err="1">
                <a:solidFill>
                  <a:schemeClr val="accent1"/>
                </a:solidFill>
              </a:rPr>
              <a:t>engine</a:t>
            </a:r>
            <a:r>
              <a:rPr lang="en-US" dirty="0">
                <a:solidFill>
                  <a:schemeClr val="tx1"/>
                </a:solidFill>
              </a:rPr>
              <a:t>('.</a:t>
            </a:r>
            <a:r>
              <a:rPr lang="en-US" dirty="0" err="1">
                <a:solidFill>
                  <a:schemeClr val="tx1"/>
                </a:solidFill>
              </a:rPr>
              <a:t>hbs</a:t>
            </a:r>
            <a:r>
              <a:rPr lang="en-US" dirty="0">
                <a:solidFill>
                  <a:schemeClr val="tx1"/>
                </a:solidFill>
              </a:rPr>
              <a:t>', handlebars({ </a:t>
            </a:r>
            <a:r>
              <a:rPr lang="en-US" dirty="0" err="1">
                <a:solidFill>
                  <a:schemeClr val="accent1"/>
                </a:solidFill>
              </a:rPr>
              <a:t>extname</a:t>
            </a:r>
            <a:r>
              <a:rPr lang="en-US" dirty="0">
                <a:solidFill>
                  <a:schemeClr val="tx1"/>
                </a:solidFill>
              </a:rPr>
              <a:t>: '.</a:t>
            </a:r>
            <a:r>
              <a:rPr lang="en-US" dirty="0" err="1">
                <a:solidFill>
                  <a:schemeClr val="tx1"/>
                </a:solidFill>
              </a:rPr>
              <a:t>hbs</a:t>
            </a:r>
            <a:r>
              <a:rPr lang="en-US" dirty="0">
                <a:solidFill>
                  <a:schemeClr val="tx1"/>
                </a:solidFill>
              </a:rPr>
              <a:t>', </a:t>
            </a:r>
            <a:r>
              <a:rPr lang="en-US" dirty="0" err="1">
                <a:solidFill>
                  <a:schemeClr val="accent1"/>
                </a:solidFill>
              </a:rPr>
              <a:t>defaultLayout</a:t>
            </a:r>
            <a:r>
              <a:rPr lang="en-US" dirty="0">
                <a:solidFill>
                  <a:schemeClr val="tx1"/>
                </a:solidFill>
              </a:rPr>
              <a:t>: 'main' }))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app.</a:t>
            </a:r>
            <a:r>
              <a:rPr lang="en-US" dirty="0" err="1">
                <a:solidFill>
                  <a:schemeClr val="accent1"/>
                </a:solidFill>
              </a:rPr>
              <a:t>set</a:t>
            </a:r>
            <a:r>
              <a:rPr lang="en-US" dirty="0">
                <a:solidFill>
                  <a:schemeClr val="tx1"/>
                </a:solidFill>
              </a:rPr>
              <a:t>('view engine', '.</a:t>
            </a:r>
            <a:r>
              <a:rPr lang="en-US" dirty="0" err="1">
                <a:solidFill>
                  <a:schemeClr val="tx1"/>
                </a:solidFill>
              </a:rPr>
              <a:t>hbs</a:t>
            </a:r>
            <a:r>
              <a:rPr lang="en-US" dirty="0">
                <a:solidFill>
                  <a:schemeClr val="tx1"/>
                </a:solidFill>
              </a:rPr>
              <a:t>')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app.</a:t>
            </a:r>
            <a:r>
              <a:rPr lang="en-US" dirty="0" err="1">
                <a:solidFill>
                  <a:schemeClr val="accent1"/>
                </a:solidFill>
              </a:rPr>
              <a:t>use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express.</a:t>
            </a:r>
            <a:r>
              <a:rPr lang="en-US" dirty="0" err="1">
                <a:solidFill>
                  <a:schemeClr val="accent1"/>
                </a:solidFill>
              </a:rPr>
              <a:t>static</a:t>
            </a:r>
            <a:r>
              <a:rPr lang="en-US" dirty="0">
                <a:solidFill>
                  <a:schemeClr val="tx1"/>
                </a:solidFill>
              </a:rPr>
              <a:t>('public'))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console.log('Express ready!')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// index.js</a:t>
            </a:r>
          </a:p>
          <a:p>
            <a:r>
              <a:rPr lang="en-US" dirty="0">
                <a:solidFill>
                  <a:schemeClr val="accent1"/>
                </a:solidFill>
              </a:rPr>
              <a:t>require</a:t>
            </a:r>
            <a:r>
              <a:rPr lang="en-US" dirty="0">
                <a:solidFill>
                  <a:schemeClr val="tx1"/>
                </a:solidFill>
              </a:rPr>
              <a:t>('./server/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express'</a:t>
            </a:r>
            <a:r>
              <a:rPr lang="en-US" dirty="0">
                <a:solidFill>
                  <a:schemeClr val="tx1"/>
                </a:solidFill>
              </a:rPr>
              <a:t>)(</a:t>
            </a:r>
            <a:r>
              <a:rPr lang="en-US" dirty="0">
                <a:solidFill>
                  <a:schemeClr val="accent1"/>
                </a:solidFill>
              </a:rPr>
              <a:t>app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984152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1812" y="13716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/>
                </a:solidFill>
              </a:rPr>
              <a:t>routes.js</a:t>
            </a:r>
            <a:r>
              <a:rPr lang="en-US" dirty="0"/>
              <a:t> file and use it in the </a:t>
            </a:r>
            <a:r>
              <a:rPr lang="en-US" dirty="0">
                <a:solidFill>
                  <a:schemeClr val="accent1"/>
                </a:solidFill>
              </a:rPr>
              <a:t>index.js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 Configuration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2057400"/>
            <a:ext cx="1038429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// server/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/routes.js</a:t>
            </a:r>
          </a:p>
          <a:p>
            <a:r>
              <a:rPr lang="en-US" dirty="0" err="1">
                <a:solidFill>
                  <a:schemeClr val="tx1"/>
                </a:solidFill>
              </a:rPr>
              <a:t>module.</a:t>
            </a:r>
            <a:r>
              <a:rPr lang="en-US" dirty="0" err="1">
                <a:solidFill>
                  <a:schemeClr val="accent1"/>
                </a:solidFill>
              </a:rPr>
              <a:t>exports</a:t>
            </a:r>
            <a:r>
              <a:rPr lang="en-US" dirty="0">
                <a:solidFill>
                  <a:schemeClr val="tx1"/>
                </a:solidFill>
              </a:rPr>
              <a:t> = (app) =&gt;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app.</a:t>
            </a:r>
            <a:r>
              <a:rPr lang="en-US" dirty="0" err="1">
                <a:solidFill>
                  <a:schemeClr val="accent1"/>
                </a:solidFill>
              </a:rPr>
              <a:t>get</a:t>
            </a:r>
            <a:r>
              <a:rPr lang="en-US" dirty="0">
                <a:solidFill>
                  <a:schemeClr val="tx1"/>
                </a:solidFill>
              </a:rPr>
              <a:t>('/', (</a:t>
            </a:r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render</a:t>
            </a:r>
            <a:r>
              <a:rPr lang="en-US" dirty="0">
                <a:solidFill>
                  <a:schemeClr val="tx1"/>
                </a:solidFill>
              </a:rPr>
              <a:t>('index')</a:t>
            </a:r>
          </a:p>
          <a:p>
            <a:r>
              <a:rPr lang="en-US" dirty="0">
                <a:solidFill>
                  <a:schemeClr val="tx1"/>
                </a:solidFill>
              </a:rPr>
              <a:t>  })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app.</a:t>
            </a:r>
            <a:r>
              <a:rPr lang="en-US" dirty="0" err="1">
                <a:solidFill>
                  <a:schemeClr val="accent1"/>
                </a:solidFill>
              </a:rPr>
              <a:t>all</a:t>
            </a:r>
            <a:r>
              <a:rPr lang="en-US" dirty="0">
                <a:solidFill>
                  <a:schemeClr val="tx1"/>
                </a:solidFill>
              </a:rPr>
              <a:t>('*', (</a:t>
            </a:r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status</a:t>
            </a:r>
            <a:r>
              <a:rPr lang="en-US" dirty="0">
                <a:solidFill>
                  <a:schemeClr val="tx1"/>
                </a:solidFill>
              </a:rPr>
              <a:t>(404)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send</a:t>
            </a:r>
            <a:r>
              <a:rPr lang="en-US" dirty="0">
                <a:solidFill>
                  <a:schemeClr val="tx1"/>
                </a:solidFill>
              </a:rPr>
              <a:t>('404 Not Found')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end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})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// index.js</a:t>
            </a:r>
          </a:p>
          <a:p>
            <a:r>
              <a:rPr lang="en-US" dirty="0">
                <a:solidFill>
                  <a:schemeClr val="accent1"/>
                </a:solidFill>
              </a:rPr>
              <a:t>require</a:t>
            </a:r>
            <a:r>
              <a:rPr lang="en-US" dirty="0">
                <a:solidFill>
                  <a:schemeClr val="tx1"/>
                </a:solidFill>
              </a:rPr>
              <a:t>('./server/</a:t>
            </a:r>
            <a:r>
              <a:rPr lang="en-US" dirty="0" err="1">
                <a:solidFill>
                  <a:schemeClr val="tx1"/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/routes')(app)</a:t>
            </a:r>
          </a:p>
        </p:txBody>
      </p:sp>
    </p:spTree>
    <p:extLst>
      <p:ext uri="{BB962C8B-B14F-4D97-AF65-F5344CB8AC3E}">
        <p14:creationId xmlns:p14="http://schemas.microsoft.com/office/powerpoint/2010/main" xmlns="" val="1207160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Controllers and Views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Separating Application Logic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89212" y="1905000"/>
            <a:ext cx="6514758" cy="28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5690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4213" y="1252491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/>
                </a:solidFill>
              </a:rPr>
              <a:t>controllers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folder in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/>
                </a:solidFill>
              </a:rPr>
              <a:t>home-controller.js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lvl="1"/>
            <a:r>
              <a:rPr lang="en-US" dirty="0"/>
              <a:t>Add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72134" y="2307104"/>
            <a:ext cx="1038429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module.</a:t>
            </a:r>
            <a:r>
              <a:rPr lang="en-US" dirty="0" err="1">
                <a:solidFill>
                  <a:schemeClr val="accent1"/>
                </a:solidFill>
              </a:rPr>
              <a:t>exports</a:t>
            </a:r>
            <a:r>
              <a:rPr lang="en-US" dirty="0">
                <a:solidFill>
                  <a:schemeClr val="tx1"/>
                </a:solidFill>
              </a:rPr>
              <a:t> =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index</a:t>
            </a:r>
            <a:r>
              <a:rPr lang="en-US" dirty="0">
                <a:solidFill>
                  <a:schemeClr val="tx1"/>
                </a:solidFill>
              </a:rPr>
              <a:t>: (</a:t>
            </a:r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render</a:t>
            </a:r>
            <a:r>
              <a:rPr lang="en-US" dirty="0">
                <a:solidFill>
                  <a:schemeClr val="tx1"/>
                </a:solidFill>
              </a:rPr>
              <a:t>('home/index') // do not forget to move the view file</a:t>
            </a:r>
          </a:p>
          <a:p>
            <a:r>
              <a:rPr lang="en-US" dirty="0">
                <a:solidFill>
                  <a:schemeClr val="tx1"/>
                </a:solidFill>
              </a:rPr>
              <a:t>  },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about</a:t>
            </a:r>
            <a:r>
              <a:rPr lang="en-US" dirty="0">
                <a:solidFill>
                  <a:schemeClr val="tx1"/>
                </a:solidFill>
              </a:rPr>
              <a:t>: (</a:t>
            </a:r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, res) =&gt; {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render</a:t>
            </a:r>
            <a:r>
              <a:rPr lang="en-US" dirty="0">
                <a:solidFill>
                  <a:schemeClr val="tx1"/>
                </a:solidFill>
              </a:rPr>
              <a:t>('home/about')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64578" y="4772561"/>
            <a:ext cx="1038429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home = require('./home-controller')</a:t>
            </a:r>
          </a:p>
          <a:p>
            <a:r>
              <a:rPr lang="en-US" dirty="0" err="1">
                <a:solidFill>
                  <a:schemeClr val="tx1"/>
                </a:solidFill>
              </a:rPr>
              <a:t>module.</a:t>
            </a:r>
            <a:r>
              <a:rPr lang="en-US" dirty="0" err="1">
                <a:solidFill>
                  <a:schemeClr val="accent1"/>
                </a:solidFill>
              </a:rPr>
              <a:t>exports</a:t>
            </a:r>
            <a:r>
              <a:rPr lang="en-US" dirty="0">
                <a:solidFill>
                  <a:schemeClr val="tx1"/>
                </a:solidFill>
              </a:rPr>
              <a:t> =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home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homeController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815263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4213" y="14478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in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routes.js</a:t>
            </a:r>
            <a:r>
              <a:rPr lang="en-US" dirty="0"/>
              <a:t> use the controller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34213" y="2286000"/>
            <a:ext cx="1038429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controllers = require('../controllers')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module.</a:t>
            </a:r>
            <a:r>
              <a:rPr lang="en-US" dirty="0" err="1">
                <a:solidFill>
                  <a:schemeClr val="accent1"/>
                </a:solidFill>
              </a:rPr>
              <a:t>exports</a:t>
            </a:r>
            <a:r>
              <a:rPr lang="en-US" dirty="0">
                <a:solidFill>
                  <a:schemeClr val="tx1"/>
                </a:solidFill>
              </a:rPr>
              <a:t> = (app) =&gt;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app.</a:t>
            </a:r>
            <a:r>
              <a:rPr lang="en-US" dirty="0" err="1">
                <a:solidFill>
                  <a:schemeClr val="accent1"/>
                </a:solidFill>
              </a:rPr>
              <a:t>get</a:t>
            </a:r>
            <a:r>
              <a:rPr lang="en-US" dirty="0">
                <a:solidFill>
                  <a:schemeClr val="tx1"/>
                </a:solidFill>
              </a:rPr>
              <a:t>('/', </a:t>
            </a:r>
            <a:r>
              <a:rPr lang="en-US" dirty="0" err="1">
                <a:solidFill>
                  <a:schemeClr val="tx1"/>
                </a:solidFill>
              </a:rPr>
              <a:t>controllers.home.index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app.</a:t>
            </a:r>
            <a:r>
              <a:rPr lang="en-US" dirty="0" err="1">
                <a:solidFill>
                  <a:schemeClr val="accent1"/>
                </a:solidFill>
              </a:rPr>
              <a:t>get</a:t>
            </a:r>
            <a:r>
              <a:rPr lang="en-US" dirty="0">
                <a:solidFill>
                  <a:schemeClr val="tx1"/>
                </a:solidFill>
              </a:rPr>
              <a:t>('/about', </a:t>
            </a:r>
            <a:r>
              <a:rPr lang="en-US" dirty="0" err="1">
                <a:solidFill>
                  <a:schemeClr val="tx1"/>
                </a:solidFill>
              </a:rPr>
              <a:t>controllers.home.about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app.</a:t>
            </a:r>
            <a:r>
              <a:rPr lang="en-US" dirty="0" err="1">
                <a:solidFill>
                  <a:schemeClr val="accent1"/>
                </a:solidFill>
              </a:rPr>
              <a:t>all</a:t>
            </a:r>
            <a:r>
              <a:rPr lang="en-US" dirty="0">
                <a:solidFill>
                  <a:schemeClr val="tx1"/>
                </a:solidFill>
              </a:rPr>
              <a:t>('*', (</a:t>
            </a:r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status</a:t>
            </a:r>
            <a:r>
              <a:rPr lang="en-US" dirty="0">
                <a:solidFill>
                  <a:schemeClr val="tx1"/>
                </a:solidFill>
              </a:rPr>
              <a:t>(404)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send</a:t>
            </a:r>
            <a:r>
              <a:rPr lang="en-US" dirty="0">
                <a:solidFill>
                  <a:schemeClr val="tx1"/>
                </a:solidFill>
              </a:rPr>
              <a:t>('404 Not Found')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end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})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58146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Initial Steps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Configuration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Controllers and Views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Authentication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006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1812" y="12954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Change the </a:t>
            </a:r>
            <a:r>
              <a:rPr lang="en-US" dirty="0">
                <a:solidFill>
                  <a:schemeClr val="accent1"/>
                </a:solidFill>
              </a:rPr>
              <a:t>main</a:t>
            </a:r>
            <a:r>
              <a:rPr lang="en-US" dirty="0"/>
              <a:t> handlebars layout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1988396"/>
            <a:ext cx="10384294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&lt;html </a:t>
            </a:r>
            <a:r>
              <a:rPr lang="en-US" sz="1800" dirty="0" err="1">
                <a:solidFill>
                  <a:schemeClr val="tx1"/>
                </a:solidFill>
              </a:rPr>
              <a:t>lang</a:t>
            </a:r>
            <a:r>
              <a:rPr lang="en-US" sz="1800" dirty="0">
                <a:solidFill>
                  <a:schemeClr val="tx1"/>
                </a:solidFill>
              </a:rPr>
              <a:t>="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&lt;head&gt;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&lt;title&gt;My Test App&lt;/title&gt;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&lt;link </a:t>
            </a:r>
            <a:r>
              <a:rPr lang="en-US" sz="1800" dirty="0" err="1">
                <a:solidFill>
                  <a:schemeClr val="tx1"/>
                </a:solidFill>
              </a:rPr>
              <a:t>href</a:t>
            </a:r>
            <a:r>
              <a:rPr lang="en-US" sz="1800" dirty="0">
                <a:solidFill>
                  <a:schemeClr val="tx1"/>
                </a:solidFill>
              </a:rPr>
              <a:t>="/</a:t>
            </a:r>
            <a:r>
              <a:rPr lang="en-US" sz="1800" dirty="0" err="1">
                <a:solidFill>
                  <a:schemeClr val="tx1"/>
                </a:solidFill>
              </a:rPr>
              <a:t>css</a:t>
            </a:r>
            <a:r>
              <a:rPr lang="en-US" sz="1800" dirty="0">
                <a:solidFill>
                  <a:schemeClr val="tx1"/>
                </a:solidFill>
              </a:rPr>
              <a:t>/site.css" type="text/</a:t>
            </a:r>
            <a:r>
              <a:rPr lang="en-US" sz="1800" dirty="0" err="1">
                <a:solidFill>
                  <a:schemeClr val="tx1"/>
                </a:solidFill>
              </a:rPr>
              <a:t>css</a:t>
            </a:r>
            <a:r>
              <a:rPr lang="en-US" sz="1800" dirty="0">
                <a:solidFill>
                  <a:schemeClr val="tx1"/>
                </a:solidFill>
              </a:rPr>
              <a:t>" </a:t>
            </a:r>
            <a:r>
              <a:rPr lang="en-US" sz="1800" dirty="0" err="1">
                <a:solidFill>
                  <a:schemeClr val="tx1"/>
                </a:solidFill>
              </a:rPr>
              <a:t>rel</a:t>
            </a:r>
            <a:r>
              <a:rPr lang="en-US" sz="1800" dirty="0">
                <a:solidFill>
                  <a:schemeClr val="tx1"/>
                </a:solidFill>
              </a:rPr>
              <a:t>="stylesheet" /&gt;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&lt;/head&gt;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&lt;div class="container"&gt;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&lt;</a:t>
            </a:r>
            <a:r>
              <a:rPr lang="en-US" sz="1800" dirty="0" err="1">
                <a:solidFill>
                  <a:schemeClr val="tx1"/>
                </a:solidFill>
              </a:rPr>
              <a:t>ul</a:t>
            </a:r>
            <a:r>
              <a:rPr lang="en-US" sz="1800" dirty="0">
                <a:solidFill>
                  <a:schemeClr val="tx1"/>
                </a:solidFill>
              </a:rPr>
              <a:t> class="menu"&gt;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&lt;li&gt;&lt;a </a:t>
            </a:r>
            <a:r>
              <a:rPr lang="en-US" sz="1800" dirty="0" err="1">
                <a:solidFill>
                  <a:schemeClr val="tx1"/>
                </a:solidFill>
              </a:rPr>
              <a:t>href</a:t>
            </a:r>
            <a:r>
              <a:rPr lang="en-US" sz="1800" dirty="0">
                <a:solidFill>
                  <a:schemeClr val="tx1"/>
                </a:solidFill>
              </a:rPr>
              <a:t>="/"&gt;Index&lt;/a&gt;&lt;/li&gt;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&lt;li&gt;&lt;a </a:t>
            </a:r>
            <a:r>
              <a:rPr lang="en-US" sz="1800" dirty="0" err="1">
                <a:solidFill>
                  <a:schemeClr val="tx1"/>
                </a:solidFill>
              </a:rPr>
              <a:t>href</a:t>
            </a:r>
            <a:r>
              <a:rPr lang="en-US" sz="1800" dirty="0">
                <a:solidFill>
                  <a:schemeClr val="tx1"/>
                </a:solidFill>
              </a:rPr>
              <a:t>="/about"&gt;About&lt;/a&gt;&lt;/li&gt;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&lt;/</a:t>
            </a:r>
            <a:r>
              <a:rPr lang="en-US" sz="1800" dirty="0" err="1">
                <a:solidFill>
                  <a:schemeClr val="tx1"/>
                </a:solidFill>
              </a:rPr>
              <a:t>ul</a:t>
            </a:r>
            <a:r>
              <a:rPr lang="en-US" sz="18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>
                <a:solidFill>
                  <a:schemeClr val="accent1"/>
                </a:solidFill>
              </a:rPr>
              <a:t>{{{body}}}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&lt;/div&gt;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sz="1800" dirty="0">
                <a:solidFill>
                  <a:schemeClr val="tx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3513726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4213" y="13716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these styles to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site.css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Styles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34213" y="2209800"/>
            <a:ext cx="10384294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h1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color: red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sz="1600" dirty="0">
                <a:solidFill>
                  <a:schemeClr val="tx1"/>
                </a:solidFill>
              </a:rPr>
              <a:t>.container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padding-left: 25%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sz="1600" dirty="0">
                <a:solidFill>
                  <a:schemeClr val="tx1"/>
                </a:solidFill>
              </a:rPr>
              <a:t>.menu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list-style-type: none;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padding-left: 0;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sz="1600" dirty="0">
                <a:solidFill>
                  <a:schemeClr val="tx1"/>
                </a:solidFill>
              </a:rPr>
              <a:t>.menu li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display: inline-block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sz="1600" dirty="0">
                <a:solidFill>
                  <a:schemeClr val="tx1"/>
                </a:solidFill>
              </a:rPr>
              <a:t>.menu </a:t>
            </a:r>
            <a:r>
              <a:rPr lang="en-US" sz="1600" dirty="0" err="1">
                <a:solidFill>
                  <a:schemeClr val="tx1"/>
                </a:solidFill>
              </a:rPr>
              <a:t>li:after</a:t>
            </a:r>
            <a:r>
              <a:rPr lang="en-US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content: "\00a0";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170069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Users and Roles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0412" y="1676400"/>
            <a:ext cx="272642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1667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012" y="1404891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Create </a:t>
            </a:r>
            <a:r>
              <a:rPr lang="en-US" dirty="0">
                <a:solidFill>
                  <a:schemeClr val="accent1"/>
                </a:solidFill>
              </a:rPr>
              <a:t>utilities</a:t>
            </a:r>
            <a:r>
              <a:rPr lang="en-US" dirty="0"/>
              <a:t> folder in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/>
                </a:solidFill>
              </a:rPr>
              <a:t>encryption.js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8012" y="2855655"/>
            <a:ext cx="1038429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crypto = require('crypto')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module.</a:t>
            </a:r>
            <a:r>
              <a:rPr lang="en-US" dirty="0" err="1">
                <a:solidFill>
                  <a:schemeClr val="accent1"/>
                </a:solidFill>
              </a:rPr>
              <a:t>exports</a:t>
            </a:r>
            <a:r>
              <a:rPr lang="en-US" dirty="0">
                <a:solidFill>
                  <a:schemeClr val="tx1"/>
                </a:solidFill>
              </a:rPr>
              <a:t> =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accent1"/>
                </a:solidFill>
              </a:rPr>
              <a:t>generateSalt</a:t>
            </a:r>
            <a:r>
              <a:rPr lang="en-US" dirty="0">
                <a:solidFill>
                  <a:schemeClr val="tx1"/>
                </a:solidFill>
              </a:rPr>
              <a:t>: () =&gt;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crypto.</a:t>
            </a:r>
            <a:r>
              <a:rPr lang="en-US" dirty="0" err="1">
                <a:solidFill>
                  <a:schemeClr val="accent1"/>
                </a:solidFill>
              </a:rPr>
              <a:t>randomBytes</a:t>
            </a:r>
            <a:r>
              <a:rPr lang="en-US" dirty="0">
                <a:solidFill>
                  <a:schemeClr val="tx1"/>
                </a:solidFill>
              </a:rPr>
              <a:t>(128).</a:t>
            </a:r>
            <a:r>
              <a:rPr lang="en-US" dirty="0" err="1">
                <a:solidFill>
                  <a:schemeClr val="accent1"/>
                </a:solidFill>
              </a:rPr>
              <a:t>toString</a:t>
            </a:r>
            <a:r>
              <a:rPr lang="en-US" dirty="0">
                <a:solidFill>
                  <a:schemeClr val="tx1"/>
                </a:solidFill>
              </a:rPr>
              <a:t>('base64'),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accent1"/>
                </a:solidFill>
              </a:rPr>
              <a:t>generateHashedPassword</a:t>
            </a:r>
            <a:r>
              <a:rPr lang="en-US" dirty="0">
                <a:solidFill>
                  <a:schemeClr val="tx1"/>
                </a:solidFill>
              </a:rPr>
              <a:t>: (salt, password) =&gt;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crypto.</a:t>
            </a:r>
            <a:r>
              <a:rPr lang="en-US" dirty="0" err="1">
                <a:solidFill>
                  <a:schemeClr val="accent1"/>
                </a:solidFill>
              </a:rPr>
              <a:t>createHmac</a:t>
            </a:r>
            <a:r>
              <a:rPr lang="en-US" dirty="0">
                <a:solidFill>
                  <a:schemeClr val="tx1"/>
                </a:solidFill>
              </a:rPr>
              <a:t>('sha256', salt).</a:t>
            </a:r>
            <a:r>
              <a:rPr lang="en-US" dirty="0">
                <a:solidFill>
                  <a:schemeClr val="accent1"/>
                </a:solidFill>
              </a:rPr>
              <a:t>update</a:t>
            </a:r>
            <a:r>
              <a:rPr lang="en-US" dirty="0">
                <a:solidFill>
                  <a:schemeClr val="tx1"/>
                </a:solidFill>
              </a:rPr>
              <a:t>(password).</a:t>
            </a:r>
            <a:r>
              <a:rPr lang="en-US" dirty="0">
                <a:solidFill>
                  <a:schemeClr val="accent1"/>
                </a:solidFill>
              </a:rPr>
              <a:t>digest</a:t>
            </a:r>
            <a:r>
              <a:rPr lang="en-US" dirty="0">
                <a:solidFill>
                  <a:schemeClr val="tx1"/>
                </a:solidFill>
              </a:rPr>
              <a:t>('hex')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03442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4213" y="13716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Create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 folder in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/>
                </a:solidFill>
              </a:rPr>
              <a:t>User.js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and use it in the database </a:t>
            </a:r>
            <a:r>
              <a:rPr lang="en-US" dirty="0" err="1"/>
              <a:t>config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Model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34213" y="2667000"/>
            <a:ext cx="10384294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600" dirty="0" err="1">
                <a:solidFill>
                  <a:schemeClr val="accent1"/>
                </a:solidFill>
              </a:rPr>
              <a:t>const</a:t>
            </a:r>
            <a:r>
              <a:rPr lang="en-US" sz="1600" dirty="0">
                <a:solidFill>
                  <a:schemeClr val="tx1"/>
                </a:solidFill>
              </a:rPr>
              <a:t> mongoose = </a:t>
            </a:r>
            <a:r>
              <a:rPr lang="en-US" sz="1600" dirty="0">
                <a:solidFill>
                  <a:schemeClr val="accent1"/>
                </a:solidFill>
              </a:rPr>
              <a:t>require</a:t>
            </a:r>
            <a:r>
              <a:rPr lang="en-US" sz="1600" dirty="0">
                <a:solidFill>
                  <a:schemeClr val="tx1"/>
                </a:solidFill>
              </a:rPr>
              <a:t>('mongoose')</a:t>
            </a:r>
          </a:p>
          <a:p>
            <a:r>
              <a:rPr lang="en-US" sz="1600" dirty="0" err="1">
                <a:solidFill>
                  <a:schemeClr val="accent1"/>
                </a:solidFill>
              </a:rPr>
              <a:t>const</a:t>
            </a:r>
            <a:r>
              <a:rPr lang="en-US" sz="1600" dirty="0">
                <a:solidFill>
                  <a:schemeClr val="tx1"/>
                </a:solidFill>
              </a:rPr>
              <a:t> encryption = </a:t>
            </a:r>
            <a:r>
              <a:rPr lang="en-US" sz="1600" dirty="0">
                <a:solidFill>
                  <a:schemeClr val="accent1"/>
                </a:solidFill>
              </a:rPr>
              <a:t>require</a:t>
            </a:r>
            <a:r>
              <a:rPr lang="en-US" sz="1600" dirty="0">
                <a:solidFill>
                  <a:schemeClr val="tx1"/>
                </a:solidFill>
              </a:rPr>
              <a:t>('encryption')</a:t>
            </a:r>
          </a:p>
          <a:p>
            <a:r>
              <a:rPr lang="en-US" sz="1600" dirty="0" err="1">
                <a:solidFill>
                  <a:schemeClr val="accent1"/>
                </a:solidFill>
              </a:rPr>
              <a:t>const</a:t>
            </a:r>
            <a:r>
              <a:rPr lang="en-US" sz="1600" dirty="0">
                <a:solidFill>
                  <a:schemeClr val="tx1"/>
                </a:solidFill>
              </a:rPr>
              <a:t> REQUIRED_VALIDATION_MESSAGE = '{PATH} is required'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let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userSchema</a:t>
            </a:r>
            <a:r>
              <a:rPr lang="en-US" sz="1600" dirty="0">
                <a:solidFill>
                  <a:schemeClr val="tx1"/>
                </a:solidFill>
              </a:rPr>
              <a:t> = new </a:t>
            </a:r>
            <a:r>
              <a:rPr lang="en-US" sz="1600" dirty="0" err="1">
                <a:solidFill>
                  <a:schemeClr val="tx1"/>
                </a:solidFill>
              </a:rPr>
              <a:t>mongoose.Schema</a:t>
            </a:r>
            <a:r>
              <a:rPr lang="en-US" sz="1600" dirty="0">
                <a:solidFill>
                  <a:schemeClr val="tx1"/>
                </a:solidFill>
              </a:rPr>
              <a:t>({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>
                <a:solidFill>
                  <a:schemeClr val="accent1"/>
                </a:solidFill>
              </a:rPr>
              <a:t>username</a:t>
            </a:r>
            <a:r>
              <a:rPr lang="en-US" sz="1600" dirty="0">
                <a:solidFill>
                  <a:schemeClr val="tx1"/>
                </a:solidFill>
              </a:rPr>
              <a:t>: { </a:t>
            </a:r>
            <a:r>
              <a:rPr lang="en-US" sz="1600" dirty="0">
                <a:solidFill>
                  <a:schemeClr val="accent1"/>
                </a:solidFill>
              </a:rPr>
              <a:t>type</a:t>
            </a:r>
            <a:r>
              <a:rPr lang="en-US" sz="1600" dirty="0">
                <a:solidFill>
                  <a:schemeClr val="tx1"/>
                </a:solidFill>
              </a:rPr>
              <a:t>: String, </a:t>
            </a:r>
            <a:r>
              <a:rPr lang="en-US" sz="1600" dirty="0">
                <a:solidFill>
                  <a:schemeClr val="accent1"/>
                </a:solidFill>
              </a:rPr>
              <a:t>required</a:t>
            </a:r>
            <a:r>
              <a:rPr lang="en-US" sz="1600" dirty="0">
                <a:solidFill>
                  <a:schemeClr val="tx1"/>
                </a:solidFill>
              </a:rPr>
              <a:t>: REQUIRED_VALIDATION_MESSAGE, </a:t>
            </a:r>
            <a:r>
              <a:rPr lang="en-US" sz="1600" dirty="0">
                <a:solidFill>
                  <a:schemeClr val="accent1"/>
                </a:solidFill>
              </a:rPr>
              <a:t>unique</a:t>
            </a:r>
            <a:r>
              <a:rPr lang="en-US" sz="1600" dirty="0">
                <a:solidFill>
                  <a:schemeClr val="tx1"/>
                </a:solidFill>
              </a:rPr>
              <a:t>: true },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accent1"/>
                </a:solidFill>
              </a:rPr>
              <a:t>firstName</a:t>
            </a:r>
            <a:r>
              <a:rPr lang="en-US" sz="1600" dirty="0">
                <a:solidFill>
                  <a:schemeClr val="tx1"/>
                </a:solidFill>
              </a:rPr>
              <a:t>: { </a:t>
            </a:r>
            <a:r>
              <a:rPr lang="en-US" sz="1600" dirty="0">
                <a:solidFill>
                  <a:schemeClr val="accent1"/>
                </a:solidFill>
              </a:rPr>
              <a:t>type</a:t>
            </a:r>
            <a:r>
              <a:rPr lang="en-US" sz="1600" dirty="0">
                <a:solidFill>
                  <a:schemeClr val="tx1"/>
                </a:solidFill>
              </a:rPr>
              <a:t>: String, </a:t>
            </a:r>
            <a:r>
              <a:rPr lang="en-US" sz="1600" dirty="0">
                <a:solidFill>
                  <a:schemeClr val="accent1"/>
                </a:solidFill>
              </a:rPr>
              <a:t>required</a:t>
            </a:r>
            <a:r>
              <a:rPr lang="en-US" sz="1600" dirty="0">
                <a:solidFill>
                  <a:schemeClr val="tx1"/>
                </a:solidFill>
              </a:rPr>
              <a:t>: REQUIRED_VALIDATION_MESSAGE },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accent1"/>
                </a:solidFill>
              </a:rPr>
              <a:t>secondName</a:t>
            </a:r>
            <a:r>
              <a:rPr lang="en-US" sz="1600" dirty="0">
                <a:solidFill>
                  <a:schemeClr val="tx1"/>
                </a:solidFill>
              </a:rPr>
              <a:t>: { </a:t>
            </a:r>
            <a:r>
              <a:rPr lang="en-US" sz="1600" dirty="0">
                <a:solidFill>
                  <a:schemeClr val="accent1"/>
                </a:solidFill>
              </a:rPr>
              <a:t>type</a:t>
            </a:r>
            <a:r>
              <a:rPr lang="en-US" sz="1600" dirty="0">
                <a:solidFill>
                  <a:schemeClr val="tx1"/>
                </a:solidFill>
              </a:rPr>
              <a:t>: String, </a:t>
            </a:r>
            <a:r>
              <a:rPr lang="en-US" sz="1600" dirty="0">
                <a:solidFill>
                  <a:schemeClr val="accent1"/>
                </a:solidFill>
              </a:rPr>
              <a:t>required</a:t>
            </a:r>
            <a:r>
              <a:rPr lang="en-US" sz="1600" dirty="0">
                <a:solidFill>
                  <a:schemeClr val="tx1"/>
                </a:solidFill>
              </a:rPr>
              <a:t>: REQUIRED_VALIDATION_MESSAGE },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>
                <a:solidFill>
                  <a:schemeClr val="accent1"/>
                </a:solidFill>
              </a:rPr>
              <a:t>salt</a:t>
            </a:r>
            <a:r>
              <a:rPr lang="en-US" sz="1600" dirty="0">
                <a:solidFill>
                  <a:schemeClr val="tx1"/>
                </a:solidFill>
              </a:rPr>
              <a:t>: String,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accent1"/>
                </a:solidFill>
              </a:rPr>
              <a:t>hashedPass</a:t>
            </a:r>
            <a:r>
              <a:rPr lang="en-US" sz="1600" dirty="0">
                <a:solidFill>
                  <a:schemeClr val="tx1"/>
                </a:solidFill>
              </a:rPr>
              <a:t>: String,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>
                <a:solidFill>
                  <a:schemeClr val="accent1"/>
                </a:solidFill>
              </a:rPr>
              <a:t>roles</a:t>
            </a:r>
            <a:r>
              <a:rPr lang="en-US" sz="1600" dirty="0">
                <a:solidFill>
                  <a:schemeClr val="tx1"/>
                </a:solidFill>
              </a:rPr>
              <a:t>: [String]</a:t>
            </a:r>
          </a:p>
          <a:p>
            <a:r>
              <a:rPr lang="en-US" sz="1600" dirty="0">
                <a:solidFill>
                  <a:schemeClr val="tx1"/>
                </a:solidFill>
              </a:rPr>
              <a:t>})</a:t>
            </a:r>
          </a:p>
          <a:p>
            <a:r>
              <a:rPr lang="en-US" sz="1600" dirty="0">
                <a:solidFill>
                  <a:schemeClr val="tx1"/>
                </a:solidFill>
              </a:rPr>
              <a:t>// continues on next slide</a:t>
            </a:r>
          </a:p>
        </p:txBody>
      </p:sp>
    </p:spTree>
    <p:extLst>
      <p:ext uri="{BB962C8B-B14F-4D97-AF65-F5344CB8AC3E}">
        <p14:creationId xmlns:p14="http://schemas.microsoft.com/office/powerpoint/2010/main" xmlns="" val="1566971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Model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1371600"/>
            <a:ext cx="10384294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// continues from previous slide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userSchema.</a:t>
            </a:r>
            <a:r>
              <a:rPr lang="en-US" sz="1800" dirty="0" err="1">
                <a:solidFill>
                  <a:schemeClr val="accent1"/>
                </a:solidFill>
              </a:rPr>
              <a:t>method</a:t>
            </a:r>
            <a:r>
              <a:rPr lang="en-US" sz="1800" dirty="0">
                <a:solidFill>
                  <a:schemeClr val="tx1"/>
                </a:solidFill>
              </a:rPr>
              <a:t>({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>
                <a:solidFill>
                  <a:schemeClr val="accent1"/>
                </a:solidFill>
              </a:rPr>
              <a:t>authenticate</a:t>
            </a:r>
            <a:r>
              <a:rPr lang="en-US" sz="1800" dirty="0">
                <a:solidFill>
                  <a:schemeClr val="tx1"/>
                </a:solidFill>
              </a:rPr>
              <a:t>: (password)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>
                <a:solidFill>
                  <a:schemeClr val="accent1"/>
                </a:solidFill>
              </a:rPr>
              <a:t>if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encryption.</a:t>
            </a:r>
            <a:r>
              <a:rPr lang="en-US" sz="1800" dirty="0" err="1">
                <a:solidFill>
                  <a:schemeClr val="accent1"/>
                </a:solidFill>
              </a:rPr>
              <a:t>generateHashedPassword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this.salt</a:t>
            </a:r>
            <a:r>
              <a:rPr lang="en-US" sz="1800" dirty="0">
                <a:solidFill>
                  <a:schemeClr val="tx1"/>
                </a:solidFill>
              </a:rPr>
              <a:t>, password)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=== </a:t>
            </a:r>
            <a:r>
              <a:rPr lang="en-US" sz="1800" dirty="0" err="1">
                <a:solidFill>
                  <a:schemeClr val="tx1"/>
                </a:solidFill>
              </a:rPr>
              <a:t>this.</a:t>
            </a:r>
            <a:r>
              <a:rPr lang="en-US" sz="1800" dirty="0" err="1">
                <a:solidFill>
                  <a:schemeClr val="accent1"/>
                </a:solidFill>
              </a:rPr>
              <a:t>hashedPass</a:t>
            </a:r>
            <a:r>
              <a:rPr lang="en-US" sz="1800" dirty="0">
                <a:solidFill>
                  <a:schemeClr val="tx1"/>
                </a:solidFill>
              </a:rPr>
              <a:t>) { </a:t>
            </a:r>
            <a:r>
              <a:rPr lang="en-US" sz="1800" dirty="0">
                <a:solidFill>
                  <a:schemeClr val="accent1"/>
                </a:solidFill>
              </a:rPr>
              <a:t>return</a:t>
            </a:r>
            <a:r>
              <a:rPr lang="en-US" sz="1800" dirty="0">
                <a:solidFill>
                  <a:schemeClr val="tx1"/>
                </a:solidFill>
              </a:rPr>
              <a:t> true } else { </a:t>
            </a:r>
            <a:r>
              <a:rPr lang="en-US" sz="1800" dirty="0">
                <a:solidFill>
                  <a:schemeClr val="accent1"/>
                </a:solidFill>
              </a:rPr>
              <a:t>return</a:t>
            </a:r>
            <a:r>
              <a:rPr lang="en-US" sz="1800" dirty="0">
                <a:solidFill>
                  <a:schemeClr val="tx1"/>
                </a:solidFill>
              </a:rPr>
              <a:t> false }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}</a:t>
            </a:r>
          </a:p>
          <a:p>
            <a:r>
              <a:rPr lang="en-US" sz="1800" dirty="0">
                <a:solidFill>
                  <a:schemeClr val="tx1"/>
                </a:solidFill>
              </a:rPr>
              <a:t>})</a:t>
            </a:r>
            <a:endParaRPr lang="en-US" sz="1800" dirty="0">
              <a:solidFill>
                <a:schemeClr val="accent1"/>
              </a:solidFill>
            </a:endParaRPr>
          </a:p>
          <a:p>
            <a:r>
              <a:rPr lang="en-US" sz="1800" dirty="0">
                <a:solidFill>
                  <a:schemeClr val="accent1"/>
                </a:solidFill>
              </a:rPr>
              <a:t>let</a:t>
            </a:r>
            <a:r>
              <a:rPr lang="en-US" sz="1800" dirty="0">
                <a:solidFill>
                  <a:schemeClr val="tx1"/>
                </a:solidFill>
              </a:rPr>
              <a:t> User = </a:t>
            </a:r>
            <a:r>
              <a:rPr lang="en-US" sz="1800" dirty="0" err="1">
                <a:solidFill>
                  <a:schemeClr val="tx1"/>
                </a:solidFill>
              </a:rPr>
              <a:t>mongoose.</a:t>
            </a:r>
            <a:r>
              <a:rPr lang="en-US" sz="1800" dirty="0" err="1">
                <a:solidFill>
                  <a:schemeClr val="accent1"/>
                </a:solidFill>
              </a:rPr>
              <a:t>model</a:t>
            </a:r>
            <a:r>
              <a:rPr lang="en-US" sz="1800" dirty="0">
                <a:solidFill>
                  <a:schemeClr val="tx1"/>
                </a:solidFill>
              </a:rPr>
              <a:t>('User', </a:t>
            </a:r>
            <a:r>
              <a:rPr lang="en-US" sz="1800" dirty="0" err="1">
                <a:solidFill>
                  <a:schemeClr val="tx1"/>
                </a:solidFill>
              </a:rPr>
              <a:t>userSchema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module.</a:t>
            </a:r>
            <a:r>
              <a:rPr lang="en-US" sz="1800" dirty="0" err="1">
                <a:solidFill>
                  <a:schemeClr val="accent1"/>
                </a:solidFill>
              </a:rPr>
              <a:t>exports</a:t>
            </a:r>
            <a:r>
              <a:rPr lang="en-US" sz="1800" dirty="0" err="1">
                <a:solidFill>
                  <a:schemeClr val="tx1"/>
                </a:solidFill>
              </a:rPr>
              <a:t>.seedAdminUser</a:t>
            </a:r>
            <a:r>
              <a:rPr lang="en-US" sz="1800" dirty="0">
                <a:solidFill>
                  <a:schemeClr val="tx1"/>
                </a:solidFill>
              </a:rPr>
              <a:t> = ()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chemeClr val="tx1"/>
                </a:solidFill>
              </a:rPr>
              <a:t>User.</a:t>
            </a:r>
            <a:r>
              <a:rPr lang="en-US" sz="1800" dirty="0" err="1">
                <a:solidFill>
                  <a:schemeClr val="accent1"/>
                </a:solidFill>
              </a:rPr>
              <a:t>find</a:t>
            </a:r>
            <a:r>
              <a:rPr lang="en-US" sz="1800" dirty="0">
                <a:solidFill>
                  <a:schemeClr val="tx1"/>
                </a:solidFill>
              </a:rPr>
              <a:t>({}).</a:t>
            </a:r>
            <a:r>
              <a:rPr lang="en-US" sz="1800" dirty="0">
                <a:solidFill>
                  <a:schemeClr val="accent1"/>
                </a:solidFill>
              </a:rPr>
              <a:t>then</a:t>
            </a:r>
            <a:r>
              <a:rPr lang="en-US" sz="1800" dirty="0">
                <a:solidFill>
                  <a:schemeClr val="tx1"/>
                </a:solidFill>
              </a:rPr>
              <a:t>((users)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>
                <a:solidFill>
                  <a:schemeClr val="accent1"/>
                </a:solidFill>
              </a:rPr>
              <a:t>if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users.length</a:t>
            </a:r>
            <a:r>
              <a:rPr lang="en-US" sz="1800" dirty="0">
                <a:solidFill>
                  <a:schemeClr val="tx1"/>
                </a:solidFill>
              </a:rPr>
              <a:t> &gt; 0) </a:t>
            </a:r>
            <a:r>
              <a:rPr lang="en-US" sz="1800" dirty="0">
                <a:solidFill>
                  <a:schemeClr val="accent1"/>
                </a:solidFill>
              </a:rPr>
              <a:t>return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>
                <a:solidFill>
                  <a:schemeClr val="accent1"/>
                </a:solidFill>
              </a:rPr>
              <a:t>let</a:t>
            </a:r>
            <a:r>
              <a:rPr lang="en-US" sz="1800" dirty="0">
                <a:solidFill>
                  <a:schemeClr val="tx1"/>
                </a:solidFill>
              </a:rPr>
              <a:t> salt = </a:t>
            </a:r>
            <a:r>
              <a:rPr lang="en-US" sz="1800" dirty="0" err="1">
                <a:solidFill>
                  <a:schemeClr val="tx1"/>
                </a:solidFill>
              </a:rPr>
              <a:t>encryption.</a:t>
            </a:r>
            <a:r>
              <a:rPr lang="en-US" sz="1800" dirty="0" err="1">
                <a:solidFill>
                  <a:schemeClr val="accent1"/>
                </a:solidFill>
              </a:rPr>
              <a:t>generateSalt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>
                <a:solidFill>
                  <a:schemeClr val="accent1"/>
                </a:solidFill>
              </a:rPr>
              <a:t>let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hashedPass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encryption.</a:t>
            </a:r>
            <a:r>
              <a:rPr lang="en-US" sz="1800" dirty="0" err="1">
                <a:solidFill>
                  <a:schemeClr val="accent1"/>
                </a:solidFill>
              </a:rPr>
              <a:t>generateHashedPassword</a:t>
            </a:r>
            <a:r>
              <a:rPr lang="en-US" sz="1800" dirty="0">
                <a:solidFill>
                  <a:schemeClr val="tx1"/>
                </a:solidFill>
              </a:rPr>
              <a:t>(salt, 'Viktor')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chemeClr val="tx1"/>
                </a:solidFill>
              </a:rPr>
              <a:t>User.</a:t>
            </a:r>
            <a:r>
              <a:rPr lang="en-US" sz="1800" dirty="0" err="1">
                <a:solidFill>
                  <a:schemeClr val="accent1"/>
                </a:solidFill>
              </a:rPr>
              <a:t>create</a:t>
            </a:r>
            <a:r>
              <a:rPr lang="en-US" sz="1800" dirty="0">
                <a:solidFill>
                  <a:schemeClr val="tx1"/>
                </a:solidFill>
              </a:rPr>
              <a:t>({</a:t>
            </a:r>
            <a:r>
              <a:rPr lang="en-US" sz="1800" dirty="0">
                <a:solidFill>
                  <a:schemeClr val="accent1"/>
                </a:solidFill>
              </a:rPr>
              <a:t>username</a:t>
            </a:r>
            <a:r>
              <a:rPr lang="en-US" sz="1800" dirty="0">
                <a:solidFill>
                  <a:schemeClr val="tx1"/>
                </a:solidFill>
              </a:rPr>
              <a:t>: '</a:t>
            </a:r>
            <a:r>
              <a:rPr lang="en-US" sz="1800" dirty="0" err="1">
                <a:solidFill>
                  <a:schemeClr val="tx1"/>
                </a:solidFill>
              </a:rPr>
              <a:t>viktor.kostadinov</a:t>
            </a:r>
            <a:r>
              <a:rPr lang="en-US" sz="1800" dirty="0">
                <a:solidFill>
                  <a:schemeClr val="tx1"/>
                </a:solidFill>
              </a:rPr>
              <a:t>', </a:t>
            </a:r>
            <a:r>
              <a:rPr lang="en-US" sz="1800" dirty="0" err="1">
                <a:solidFill>
                  <a:schemeClr val="accent1"/>
                </a:solidFill>
              </a:rPr>
              <a:t>firstName</a:t>
            </a:r>
            <a:r>
              <a:rPr lang="en-US" sz="1800" dirty="0">
                <a:solidFill>
                  <a:schemeClr val="tx1"/>
                </a:solidFill>
              </a:rPr>
              <a:t>: 'Viktor',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 err="1">
                <a:solidFill>
                  <a:schemeClr val="accent1"/>
                </a:solidFill>
              </a:rPr>
              <a:t>lastName</a:t>
            </a:r>
            <a:r>
              <a:rPr lang="en-US" sz="1800" dirty="0">
                <a:solidFill>
                  <a:schemeClr val="accent1"/>
                </a:solidFill>
              </a:rPr>
              <a:t>:</a:t>
            </a:r>
            <a:r>
              <a:rPr lang="en-US" sz="1800" dirty="0">
                <a:solidFill>
                  <a:schemeClr val="tx1"/>
                </a:solidFill>
              </a:rPr>
              <a:t> '</a:t>
            </a:r>
            <a:r>
              <a:rPr lang="en-US" sz="1800" dirty="0" err="1">
                <a:solidFill>
                  <a:schemeClr val="tx1"/>
                </a:solidFill>
              </a:rPr>
              <a:t>Kostadinov</a:t>
            </a:r>
            <a:r>
              <a:rPr lang="en-US" sz="1800" dirty="0">
                <a:solidFill>
                  <a:schemeClr val="tx1"/>
                </a:solidFill>
              </a:rPr>
              <a:t>', </a:t>
            </a:r>
            <a:r>
              <a:rPr lang="en-US" sz="1800" dirty="0">
                <a:solidFill>
                  <a:schemeClr val="accent1"/>
                </a:solidFill>
              </a:rPr>
              <a:t>salt</a:t>
            </a:r>
            <a:r>
              <a:rPr lang="en-US" sz="1800" dirty="0">
                <a:solidFill>
                  <a:schemeClr val="tx1"/>
                </a:solidFill>
              </a:rPr>
              <a:t>: salt,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 err="1">
                <a:solidFill>
                  <a:schemeClr val="accent1"/>
                </a:solidFill>
              </a:rPr>
              <a:t>hashedPass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 err="1">
                <a:solidFill>
                  <a:schemeClr val="tx1"/>
                </a:solidFill>
              </a:rPr>
              <a:t>hashedPass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accent1"/>
                </a:solidFill>
              </a:rPr>
              <a:t>roles</a:t>
            </a:r>
            <a:r>
              <a:rPr lang="en-US" sz="1800" dirty="0">
                <a:solidFill>
                  <a:schemeClr val="tx1"/>
                </a:solidFill>
              </a:rPr>
              <a:t>: ['Admin']})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})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280913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4397" y="1409700"/>
            <a:ext cx="86868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Install the following </a:t>
            </a:r>
            <a:r>
              <a:rPr lang="en-US" dirty="0" err="1"/>
              <a:t>npm</a:t>
            </a:r>
            <a:r>
              <a:rPr lang="en-US" dirty="0"/>
              <a:t> packages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Express Middleware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76049" y="4343400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install passport --save --save-exact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86918" y="4953000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install passport-local --save --save-exact 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567573" y="2266890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install body-parser --save --save-exact 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76049" y="3028890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install express-session --save --save-exact 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564397" y="3657600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install cookie-parser --save --save-exact</a:t>
            </a:r>
          </a:p>
        </p:txBody>
      </p:sp>
    </p:spTree>
    <p:extLst>
      <p:ext uri="{BB962C8B-B14F-4D97-AF65-F5344CB8AC3E}">
        <p14:creationId xmlns:p14="http://schemas.microsoft.com/office/powerpoint/2010/main" xmlns="" val="1689108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installed middleware in the express </a:t>
            </a:r>
            <a:r>
              <a:rPr lang="en-US" dirty="0" err="1"/>
              <a:t>config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Express Middleware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08012" y="1704718"/>
            <a:ext cx="1038429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express = require('express')</a:t>
            </a:r>
          </a:p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cookieParser</a:t>
            </a:r>
            <a:r>
              <a:rPr lang="en-US" dirty="0">
                <a:solidFill>
                  <a:schemeClr val="tx2"/>
                </a:solidFill>
              </a:rPr>
              <a:t> = require('cookie-parser')</a:t>
            </a:r>
          </a:p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bodyParser</a:t>
            </a:r>
            <a:r>
              <a:rPr lang="en-US" dirty="0">
                <a:solidFill>
                  <a:schemeClr val="tx2"/>
                </a:solidFill>
              </a:rPr>
              <a:t> = require('body-parser')</a:t>
            </a:r>
          </a:p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session = require('express-session')</a:t>
            </a:r>
          </a:p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passport = require('passport')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 code skipped for brevity</a:t>
            </a:r>
          </a:p>
          <a:p>
            <a:r>
              <a:rPr lang="en-US" dirty="0" err="1">
                <a:solidFill>
                  <a:schemeClr val="tx2"/>
                </a:solidFill>
              </a:rPr>
              <a:t>app.set</a:t>
            </a:r>
            <a:r>
              <a:rPr lang="en-US" dirty="0">
                <a:solidFill>
                  <a:schemeClr val="tx2"/>
                </a:solidFill>
              </a:rPr>
              <a:t>('view engine', 'handlebars')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app.use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cookieParser</a:t>
            </a:r>
            <a:r>
              <a:rPr lang="en-US" dirty="0">
                <a:solidFill>
                  <a:schemeClr val="tx2"/>
                </a:solidFill>
              </a:rPr>
              <a:t>())</a:t>
            </a:r>
          </a:p>
          <a:p>
            <a:r>
              <a:rPr lang="en-US" dirty="0" err="1">
                <a:solidFill>
                  <a:schemeClr val="tx2"/>
                </a:solidFill>
              </a:rPr>
              <a:t>app.use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bodyParser.urlencoded</a:t>
            </a:r>
            <a:r>
              <a:rPr lang="en-US" dirty="0">
                <a:solidFill>
                  <a:schemeClr val="tx2"/>
                </a:solidFill>
              </a:rPr>
              <a:t>({ extended: true }))</a:t>
            </a:r>
          </a:p>
          <a:p>
            <a:r>
              <a:rPr lang="en-US" dirty="0" err="1">
                <a:solidFill>
                  <a:schemeClr val="tx2"/>
                </a:solidFill>
              </a:rPr>
              <a:t>app.use</a:t>
            </a:r>
            <a:r>
              <a:rPr lang="en-US" dirty="0">
                <a:solidFill>
                  <a:schemeClr val="tx2"/>
                </a:solidFill>
              </a:rPr>
              <a:t>(session({ secret: '</a:t>
            </a:r>
            <a:r>
              <a:rPr lang="en-US" dirty="0" err="1">
                <a:solidFill>
                  <a:schemeClr val="tx2"/>
                </a:solidFill>
              </a:rPr>
              <a:t>neshto-taino</a:t>
            </a:r>
            <a:r>
              <a:rPr lang="en-US" dirty="0">
                <a:solidFill>
                  <a:schemeClr val="tx2"/>
                </a:solidFill>
              </a:rPr>
              <a:t>!@#$%',</a:t>
            </a:r>
          </a:p>
          <a:p>
            <a:r>
              <a:rPr lang="en-US" dirty="0">
                <a:solidFill>
                  <a:schemeClr val="tx2"/>
                </a:solidFill>
              </a:rPr>
              <a:t>  resave: false, </a:t>
            </a:r>
            <a:r>
              <a:rPr lang="en-US" dirty="0" err="1">
                <a:solidFill>
                  <a:schemeClr val="tx2"/>
                </a:solidFill>
              </a:rPr>
              <a:t>saveUninitialized</a:t>
            </a:r>
            <a:r>
              <a:rPr lang="en-US" dirty="0">
                <a:solidFill>
                  <a:schemeClr val="tx2"/>
                </a:solidFill>
              </a:rPr>
              <a:t>: false }))</a:t>
            </a:r>
          </a:p>
          <a:p>
            <a:r>
              <a:rPr lang="en-US" dirty="0" err="1">
                <a:solidFill>
                  <a:schemeClr val="tx2"/>
                </a:solidFill>
              </a:rPr>
              <a:t>app.use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passport.initialize</a:t>
            </a:r>
            <a:r>
              <a:rPr lang="en-US" dirty="0">
                <a:solidFill>
                  <a:schemeClr val="tx2"/>
                </a:solidFill>
              </a:rPr>
              <a:t>())</a:t>
            </a:r>
          </a:p>
          <a:p>
            <a:r>
              <a:rPr lang="en-US" dirty="0" err="1">
                <a:solidFill>
                  <a:schemeClr val="tx2"/>
                </a:solidFill>
              </a:rPr>
              <a:t>app.use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passport.session</a:t>
            </a:r>
            <a:r>
              <a:rPr lang="en-US" dirty="0">
                <a:solidFill>
                  <a:schemeClr val="tx2"/>
                </a:solidFill>
              </a:rPr>
              <a:t>())</a:t>
            </a:r>
          </a:p>
          <a:p>
            <a:r>
              <a:rPr lang="en-US" dirty="0" err="1">
                <a:solidFill>
                  <a:schemeClr val="tx2"/>
                </a:solidFill>
              </a:rPr>
              <a:t>app.use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express.static</a:t>
            </a:r>
            <a:r>
              <a:rPr lang="en-US" dirty="0">
                <a:solidFill>
                  <a:schemeClr val="tx2"/>
                </a:solidFill>
              </a:rPr>
              <a:t>('public'))</a:t>
            </a:r>
          </a:p>
        </p:txBody>
      </p:sp>
    </p:spTree>
    <p:extLst>
      <p:ext uri="{BB962C8B-B14F-4D97-AF65-F5344CB8AC3E}">
        <p14:creationId xmlns:p14="http://schemas.microsoft.com/office/powerpoint/2010/main" xmlns="" val="3555385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012" y="1371600"/>
            <a:ext cx="100584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passport.js</a:t>
            </a:r>
            <a:r>
              <a:rPr lang="en-US" dirty="0"/>
              <a:t> in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folder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Passport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08012" y="2057400"/>
            <a:ext cx="10384294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>
                <a:solidFill>
                  <a:schemeClr val="accent1"/>
                </a:solidFill>
              </a:rPr>
              <a:t>const</a:t>
            </a:r>
            <a:r>
              <a:rPr lang="en-US" sz="1800" dirty="0">
                <a:solidFill>
                  <a:schemeClr val="tx1"/>
                </a:solidFill>
              </a:rPr>
              <a:t> passport = </a:t>
            </a:r>
            <a:r>
              <a:rPr lang="en-US" sz="1800" dirty="0">
                <a:solidFill>
                  <a:schemeClr val="accent1"/>
                </a:solidFill>
              </a:rPr>
              <a:t>require</a:t>
            </a:r>
            <a:r>
              <a:rPr lang="en-US" sz="1800" dirty="0">
                <a:solidFill>
                  <a:schemeClr val="tx1"/>
                </a:solidFill>
              </a:rPr>
              <a:t>('passport')</a:t>
            </a:r>
          </a:p>
          <a:p>
            <a:r>
              <a:rPr lang="en-US" sz="1800" dirty="0" err="1">
                <a:solidFill>
                  <a:schemeClr val="accent1"/>
                </a:solidFill>
              </a:rPr>
              <a:t>const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LocalPassport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>
                <a:solidFill>
                  <a:schemeClr val="accent1"/>
                </a:solidFill>
              </a:rPr>
              <a:t>require</a:t>
            </a:r>
            <a:r>
              <a:rPr lang="en-US" sz="1800" dirty="0">
                <a:solidFill>
                  <a:schemeClr val="tx1"/>
                </a:solidFill>
              </a:rPr>
              <a:t>('passport-local')</a:t>
            </a:r>
          </a:p>
          <a:p>
            <a:r>
              <a:rPr lang="en-US" sz="1800" dirty="0" err="1">
                <a:solidFill>
                  <a:schemeClr val="accent1"/>
                </a:solidFill>
              </a:rPr>
              <a:t>const</a:t>
            </a:r>
            <a:r>
              <a:rPr lang="en-US" sz="1800" dirty="0">
                <a:solidFill>
                  <a:schemeClr val="tx1"/>
                </a:solidFill>
              </a:rPr>
              <a:t> User = </a:t>
            </a:r>
            <a:r>
              <a:rPr lang="en-US" sz="1800" dirty="0">
                <a:solidFill>
                  <a:schemeClr val="accent1"/>
                </a:solidFill>
              </a:rPr>
              <a:t>require</a:t>
            </a:r>
            <a:r>
              <a:rPr lang="en-US" sz="1800" dirty="0">
                <a:solidFill>
                  <a:schemeClr val="tx1"/>
                </a:solidFill>
              </a:rPr>
              <a:t>('mongoose').</a:t>
            </a:r>
            <a:r>
              <a:rPr lang="en-US" sz="1800" dirty="0">
                <a:solidFill>
                  <a:schemeClr val="accent1"/>
                </a:solidFill>
              </a:rPr>
              <a:t>model</a:t>
            </a:r>
            <a:r>
              <a:rPr lang="en-US" sz="1800" dirty="0">
                <a:solidFill>
                  <a:schemeClr val="tx1"/>
                </a:solidFill>
              </a:rPr>
              <a:t>('User')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module.</a:t>
            </a:r>
            <a:r>
              <a:rPr lang="en-US" sz="1800" dirty="0" err="1">
                <a:solidFill>
                  <a:schemeClr val="accent1"/>
                </a:solidFill>
              </a:rPr>
              <a:t>exports</a:t>
            </a:r>
            <a:r>
              <a:rPr lang="en-US" sz="1800" dirty="0">
                <a:solidFill>
                  <a:schemeClr val="tx1"/>
                </a:solidFill>
              </a:rPr>
              <a:t> = ()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chemeClr val="tx1"/>
                </a:solidFill>
              </a:rPr>
              <a:t>passport.</a:t>
            </a:r>
            <a:r>
              <a:rPr lang="en-US" sz="1800" dirty="0" err="1">
                <a:solidFill>
                  <a:schemeClr val="accent1"/>
                </a:solidFill>
              </a:rPr>
              <a:t>use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chemeClr val="accent1"/>
                </a:solidFill>
              </a:rPr>
              <a:t>new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LocalPassport</a:t>
            </a:r>
            <a:r>
              <a:rPr lang="en-US" sz="1800" dirty="0">
                <a:solidFill>
                  <a:schemeClr val="tx1"/>
                </a:solidFill>
              </a:rPr>
              <a:t>((username, password, done)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chemeClr val="tx1"/>
                </a:solidFill>
              </a:rPr>
              <a:t>User.</a:t>
            </a:r>
            <a:r>
              <a:rPr lang="en-US" sz="1800" dirty="0" err="1">
                <a:solidFill>
                  <a:schemeClr val="accent1"/>
                </a:solidFill>
              </a:rPr>
              <a:t>findOne</a:t>
            </a:r>
            <a:r>
              <a:rPr lang="en-US" sz="1800" dirty="0">
                <a:solidFill>
                  <a:schemeClr val="tx1"/>
                </a:solidFill>
              </a:rPr>
              <a:t>({ </a:t>
            </a:r>
            <a:r>
              <a:rPr lang="en-US" sz="1800" dirty="0">
                <a:solidFill>
                  <a:schemeClr val="accent1"/>
                </a:solidFill>
              </a:rPr>
              <a:t>username</a:t>
            </a:r>
            <a:r>
              <a:rPr lang="en-US" sz="1800" dirty="0">
                <a:solidFill>
                  <a:schemeClr val="tx1"/>
                </a:solidFill>
              </a:rPr>
              <a:t>: username }).</a:t>
            </a:r>
            <a:r>
              <a:rPr lang="en-US" sz="1800" dirty="0">
                <a:solidFill>
                  <a:schemeClr val="accent1"/>
                </a:solidFill>
              </a:rPr>
              <a:t>then</a:t>
            </a:r>
            <a:r>
              <a:rPr lang="en-US" sz="1800" dirty="0">
                <a:solidFill>
                  <a:schemeClr val="tx1"/>
                </a:solidFill>
              </a:rPr>
              <a:t>(user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>
                <a:solidFill>
                  <a:schemeClr val="accent1"/>
                </a:solidFill>
              </a:rPr>
              <a:t>if</a:t>
            </a:r>
            <a:r>
              <a:rPr lang="en-US" sz="1800" dirty="0">
                <a:solidFill>
                  <a:schemeClr val="tx1"/>
                </a:solidFill>
              </a:rPr>
              <a:t> (!user) </a:t>
            </a:r>
            <a:r>
              <a:rPr lang="en-US" sz="1800" dirty="0">
                <a:solidFill>
                  <a:schemeClr val="accent1"/>
                </a:solidFill>
              </a:rPr>
              <a:t>return</a:t>
            </a:r>
            <a:r>
              <a:rPr lang="en-US" sz="1800" dirty="0">
                <a:solidFill>
                  <a:schemeClr val="tx1"/>
                </a:solidFill>
              </a:rPr>
              <a:t> done(null, false)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>
                <a:solidFill>
                  <a:schemeClr val="accent1"/>
                </a:solidFill>
              </a:rPr>
              <a:t>if</a:t>
            </a:r>
            <a:r>
              <a:rPr lang="en-US" sz="1800" dirty="0">
                <a:solidFill>
                  <a:schemeClr val="tx1"/>
                </a:solidFill>
              </a:rPr>
              <a:t> (!</a:t>
            </a:r>
            <a:r>
              <a:rPr lang="en-US" sz="1800" dirty="0" err="1">
                <a:solidFill>
                  <a:schemeClr val="tx1"/>
                </a:solidFill>
              </a:rPr>
              <a:t>user.</a:t>
            </a:r>
            <a:r>
              <a:rPr lang="en-US" sz="1800" dirty="0" err="1">
                <a:solidFill>
                  <a:schemeClr val="accent1"/>
                </a:solidFill>
              </a:rPr>
              <a:t>authenticate</a:t>
            </a:r>
            <a:r>
              <a:rPr lang="en-US" sz="1800" dirty="0">
                <a:solidFill>
                  <a:schemeClr val="tx1"/>
                </a:solidFill>
              </a:rPr>
              <a:t>(password)) </a:t>
            </a:r>
            <a:r>
              <a:rPr lang="en-US" sz="1800" dirty="0">
                <a:solidFill>
                  <a:schemeClr val="accent1"/>
                </a:solidFill>
              </a:rPr>
              <a:t>return</a:t>
            </a:r>
            <a:r>
              <a:rPr lang="en-US" sz="1800" dirty="0">
                <a:solidFill>
                  <a:schemeClr val="tx1"/>
                </a:solidFill>
              </a:rPr>
              <a:t> done(null, false)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>
                <a:solidFill>
                  <a:schemeClr val="accent1"/>
                </a:solidFill>
              </a:rPr>
              <a:t>return</a:t>
            </a:r>
            <a:r>
              <a:rPr lang="en-US" sz="1800" dirty="0">
                <a:solidFill>
                  <a:schemeClr val="tx1"/>
                </a:solidFill>
              </a:rPr>
              <a:t> done(null, user)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})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}))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// continues on next slide</a:t>
            </a:r>
          </a:p>
        </p:txBody>
      </p:sp>
    </p:spTree>
    <p:extLst>
      <p:ext uri="{BB962C8B-B14F-4D97-AF65-F5344CB8AC3E}">
        <p14:creationId xmlns:p14="http://schemas.microsoft.com/office/powerpoint/2010/main" xmlns="" val="1182828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10058400" cy="58673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Passport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08012" y="1419981"/>
            <a:ext cx="10384294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// continues from previous slide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passport.</a:t>
            </a:r>
            <a:r>
              <a:rPr lang="en-US" sz="1800" dirty="0" err="1">
                <a:solidFill>
                  <a:schemeClr val="accent1"/>
                </a:solidFill>
              </a:rPr>
              <a:t>serializeUser</a:t>
            </a:r>
            <a:r>
              <a:rPr lang="en-US" sz="1800" dirty="0">
                <a:solidFill>
                  <a:schemeClr val="tx1"/>
                </a:solidFill>
              </a:rPr>
              <a:t>((user, done)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>
                <a:solidFill>
                  <a:schemeClr val="accent1"/>
                </a:solidFill>
              </a:rPr>
              <a:t>if</a:t>
            </a:r>
            <a:r>
              <a:rPr lang="en-US" sz="1800" dirty="0">
                <a:solidFill>
                  <a:schemeClr val="tx1"/>
                </a:solidFill>
              </a:rPr>
              <a:t> (user) </a:t>
            </a:r>
            <a:r>
              <a:rPr lang="en-US" sz="1800" dirty="0">
                <a:solidFill>
                  <a:schemeClr val="accent1"/>
                </a:solidFill>
              </a:rPr>
              <a:t>return</a:t>
            </a:r>
            <a:r>
              <a:rPr lang="en-US" sz="1800" dirty="0">
                <a:solidFill>
                  <a:schemeClr val="tx1"/>
                </a:solidFill>
              </a:rPr>
              <a:t> done(null, </a:t>
            </a:r>
            <a:r>
              <a:rPr lang="en-US" sz="1800" dirty="0" err="1">
                <a:solidFill>
                  <a:schemeClr val="tx1"/>
                </a:solidFill>
              </a:rPr>
              <a:t>user._id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})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passport.</a:t>
            </a:r>
            <a:r>
              <a:rPr lang="en-US" sz="1800" dirty="0" err="1">
                <a:solidFill>
                  <a:schemeClr val="accent1"/>
                </a:solidFill>
              </a:rPr>
              <a:t>deserializeUser</a:t>
            </a:r>
            <a:r>
              <a:rPr lang="en-US" sz="1800" dirty="0">
                <a:solidFill>
                  <a:schemeClr val="tx1"/>
                </a:solidFill>
              </a:rPr>
              <a:t>((id, done)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chemeClr val="tx1"/>
                </a:solidFill>
              </a:rPr>
              <a:t>User.</a:t>
            </a:r>
            <a:r>
              <a:rPr lang="en-US" sz="1800" dirty="0" err="1">
                <a:solidFill>
                  <a:schemeClr val="accent1"/>
                </a:solidFill>
              </a:rPr>
              <a:t>findById</a:t>
            </a:r>
            <a:r>
              <a:rPr lang="en-US" sz="1800" dirty="0">
                <a:solidFill>
                  <a:schemeClr val="tx1"/>
                </a:solidFill>
              </a:rPr>
              <a:t>(id).</a:t>
            </a:r>
            <a:r>
              <a:rPr lang="en-US" sz="1800" dirty="0">
                <a:solidFill>
                  <a:schemeClr val="accent1"/>
                </a:solidFill>
              </a:rPr>
              <a:t>then</a:t>
            </a:r>
            <a:r>
              <a:rPr lang="en-US" sz="1800" dirty="0">
                <a:solidFill>
                  <a:schemeClr val="tx1"/>
                </a:solidFill>
              </a:rPr>
              <a:t>(user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>
                <a:solidFill>
                  <a:schemeClr val="accent1"/>
                </a:solidFill>
              </a:rPr>
              <a:t>if</a:t>
            </a:r>
            <a:r>
              <a:rPr lang="en-US" sz="1800" dirty="0">
                <a:solidFill>
                  <a:schemeClr val="tx1"/>
                </a:solidFill>
              </a:rPr>
              <a:t> (!user) </a:t>
            </a:r>
            <a:r>
              <a:rPr lang="en-US" sz="1800" dirty="0">
                <a:solidFill>
                  <a:schemeClr val="accent1"/>
                </a:solidFill>
              </a:rPr>
              <a:t>return</a:t>
            </a:r>
            <a:r>
              <a:rPr lang="en-US" sz="1800" dirty="0">
                <a:solidFill>
                  <a:schemeClr val="tx1"/>
                </a:solidFill>
              </a:rPr>
              <a:t> done(null, false)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>
                <a:solidFill>
                  <a:schemeClr val="accent1"/>
                </a:solidFill>
              </a:rPr>
              <a:t>return</a:t>
            </a:r>
            <a:r>
              <a:rPr lang="en-US" sz="1800" dirty="0">
                <a:solidFill>
                  <a:schemeClr val="tx1"/>
                </a:solidFill>
              </a:rPr>
              <a:t> done(null, user)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})</a:t>
            </a:r>
          </a:p>
          <a:p>
            <a:r>
              <a:rPr lang="en-US" sz="1800" dirty="0">
                <a:solidFill>
                  <a:schemeClr val="tx1"/>
                </a:solidFill>
              </a:rPr>
              <a:t>})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// index.js</a:t>
            </a:r>
          </a:p>
          <a:p>
            <a:r>
              <a:rPr lang="en-US" sz="1800" dirty="0">
                <a:solidFill>
                  <a:schemeClr val="tx1"/>
                </a:solidFill>
              </a:rPr>
              <a:t>require('./server/</a:t>
            </a:r>
            <a:r>
              <a:rPr lang="en-US" sz="1800" dirty="0" err="1">
                <a:solidFill>
                  <a:schemeClr val="tx1"/>
                </a:solidFill>
              </a:rPr>
              <a:t>config</a:t>
            </a:r>
            <a:r>
              <a:rPr lang="en-US" sz="1800" dirty="0">
                <a:solidFill>
                  <a:schemeClr val="tx1"/>
                </a:solidFill>
              </a:rPr>
              <a:t>/passport')()</a:t>
            </a:r>
          </a:p>
        </p:txBody>
      </p:sp>
    </p:spTree>
    <p:extLst>
      <p:ext uri="{BB962C8B-B14F-4D97-AF65-F5344CB8AC3E}">
        <p14:creationId xmlns:p14="http://schemas.microsoft.com/office/powerpoint/2010/main" xmlns="" val="112035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196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8136" y="1295400"/>
            <a:ext cx="100584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register page (route, controller)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GET route should render a view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POST route should create user		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Register Page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08012" y="2971800"/>
            <a:ext cx="10384294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>
                <a:solidFill>
                  <a:schemeClr val="tx1"/>
                </a:solidFill>
              </a:rPr>
              <a:t>user.</a:t>
            </a:r>
            <a:r>
              <a:rPr lang="en-US" sz="1800" dirty="0" err="1">
                <a:solidFill>
                  <a:schemeClr val="accent1"/>
                </a:solidFill>
              </a:rPr>
              <a:t>salt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encryption.generateSalt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user.</a:t>
            </a:r>
            <a:r>
              <a:rPr lang="en-US" sz="1800" dirty="0" err="1">
                <a:solidFill>
                  <a:schemeClr val="accent1"/>
                </a:solidFill>
              </a:rPr>
              <a:t>hashedPass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encryption.</a:t>
            </a:r>
            <a:r>
              <a:rPr lang="en-US" sz="1800" dirty="0" err="1">
                <a:solidFill>
                  <a:schemeClr val="accent1"/>
                </a:solidFill>
              </a:rPr>
              <a:t>generateHashedPassword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user.salt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user.passwd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User.</a:t>
            </a:r>
            <a:r>
              <a:rPr lang="en-US" sz="1800" dirty="0" err="1">
                <a:solidFill>
                  <a:schemeClr val="accent1"/>
                </a:solidFill>
              </a:rPr>
              <a:t>create</a:t>
            </a:r>
            <a:r>
              <a:rPr lang="en-US" sz="1800" dirty="0">
                <a:solidFill>
                  <a:schemeClr val="tx1"/>
                </a:solidFill>
              </a:rPr>
              <a:t>(user).</a:t>
            </a:r>
            <a:r>
              <a:rPr lang="en-US" sz="1800" dirty="0">
                <a:solidFill>
                  <a:schemeClr val="accent1"/>
                </a:solidFill>
              </a:rPr>
              <a:t>then</a:t>
            </a:r>
            <a:r>
              <a:rPr lang="en-US" sz="1800" dirty="0">
                <a:solidFill>
                  <a:schemeClr val="tx1"/>
                </a:solidFill>
              </a:rPr>
              <a:t>(user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</a:t>
            </a:r>
            <a:r>
              <a:rPr lang="en-US" sz="1800" dirty="0" err="1">
                <a:solidFill>
                  <a:schemeClr val="tx1"/>
                </a:solidFill>
              </a:rPr>
              <a:t>req.</a:t>
            </a:r>
            <a:r>
              <a:rPr lang="en-US" sz="1800" dirty="0" err="1">
                <a:solidFill>
                  <a:schemeClr val="accent1"/>
                </a:solidFill>
              </a:rPr>
              <a:t>logIn</a:t>
            </a:r>
            <a:r>
              <a:rPr lang="en-US" sz="1800" dirty="0">
                <a:solidFill>
                  <a:schemeClr val="tx1"/>
                </a:solidFill>
              </a:rPr>
              <a:t>(user, (err, user) =&gt;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</a:t>
            </a:r>
            <a:r>
              <a:rPr lang="en-US" sz="1800" dirty="0">
                <a:solidFill>
                  <a:schemeClr val="accent1"/>
                </a:solidFill>
              </a:rPr>
              <a:t>if</a:t>
            </a:r>
            <a:r>
              <a:rPr lang="en-US" sz="1800" dirty="0">
                <a:solidFill>
                  <a:schemeClr val="tx1"/>
                </a:solidFill>
              </a:rPr>
              <a:t> (err)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  </a:t>
            </a:r>
            <a:r>
              <a:rPr lang="en-US" sz="1800" dirty="0" err="1">
                <a:solidFill>
                  <a:schemeClr val="tx1"/>
                </a:solidFill>
              </a:rPr>
              <a:t>res.</a:t>
            </a:r>
            <a:r>
              <a:rPr lang="en-US" sz="1800" dirty="0" err="1">
                <a:solidFill>
                  <a:schemeClr val="accent1"/>
                </a:solidFill>
              </a:rPr>
              <a:t>locals</a:t>
            </a:r>
            <a:r>
              <a:rPr lang="en-US" sz="1800" dirty="0" err="1">
                <a:solidFill>
                  <a:schemeClr val="tx1"/>
                </a:solidFill>
              </a:rPr>
              <a:t>.globalError</a:t>
            </a:r>
            <a:r>
              <a:rPr lang="en-US" sz="1800" dirty="0">
                <a:solidFill>
                  <a:schemeClr val="tx1"/>
                </a:solidFill>
              </a:rPr>
              <a:t> = err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  </a:t>
            </a:r>
            <a:r>
              <a:rPr lang="en-US" sz="1800" dirty="0" err="1">
                <a:solidFill>
                  <a:schemeClr val="tx1"/>
                </a:solidFill>
              </a:rPr>
              <a:t>res.</a:t>
            </a:r>
            <a:r>
              <a:rPr lang="en-US" sz="1800" dirty="0" err="1">
                <a:solidFill>
                  <a:schemeClr val="accent1"/>
                </a:solidFill>
              </a:rPr>
              <a:t>render</a:t>
            </a:r>
            <a:r>
              <a:rPr lang="en-US" sz="1800" dirty="0">
                <a:solidFill>
                  <a:schemeClr val="tx1"/>
                </a:solidFill>
              </a:rPr>
              <a:t>('users/register', user)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</a:t>
            </a:r>
            <a:r>
              <a:rPr lang="en-US" sz="1800" dirty="0" err="1">
                <a:solidFill>
                  <a:schemeClr val="tx1"/>
                </a:solidFill>
              </a:rPr>
              <a:t>res.</a:t>
            </a:r>
            <a:r>
              <a:rPr lang="en-US" sz="1800" dirty="0" err="1">
                <a:solidFill>
                  <a:schemeClr val="accent1"/>
                </a:solidFill>
              </a:rPr>
              <a:t>redirect</a:t>
            </a:r>
            <a:r>
              <a:rPr lang="en-US" sz="1800" dirty="0">
                <a:solidFill>
                  <a:schemeClr val="tx1"/>
                </a:solidFill>
              </a:rPr>
              <a:t>('/')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})</a:t>
            </a:r>
          </a:p>
          <a:p>
            <a:r>
              <a:rPr lang="en-US" sz="1800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xmlns="" val="61036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5612" y="1219200"/>
            <a:ext cx="100584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global error message in the layout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user middleware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Layout Enhancements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28887" y="1905878"/>
            <a:ext cx="1038429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{{#if </a:t>
            </a:r>
            <a:r>
              <a:rPr lang="en-US" sz="1600" dirty="0" err="1">
                <a:solidFill>
                  <a:schemeClr val="accent1"/>
                </a:solidFill>
              </a:rPr>
              <a:t>currentUser</a:t>
            </a:r>
            <a:r>
              <a:rPr lang="en-US" sz="1600" dirty="0">
                <a:solidFill>
                  <a:schemeClr val="tx1"/>
                </a:solidFill>
              </a:rPr>
              <a:t>}}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&lt;li&gt;{{</a:t>
            </a:r>
            <a:r>
              <a:rPr lang="en-US" sz="1600" dirty="0" err="1">
                <a:solidFill>
                  <a:schemeClr val="tx1"/>
                </a:solidFill>
              </a:rPr>
              <a:t>currentUser.username</a:t>
            </a:r>
            <a:r>
              <a:rPr lang="en-US" sz="1600" dirty="0">
                <a:solidFill>
                  <a:schemeClr val="tx1"/>
                </a:solidFill>
              </a:rPr>
              <a:t>}}&lt;/li&gt;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{{else}}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&lt;li&gt;&lt;a </a:t>
            </a:r>
            <a:r>
              <a:rPr lang="en-US" sz="1600" dirty="0" err="1">
                <a:solidFill>
                  <a:schemeClr val="tx1"/>
                </a:solidFill>
              </a:rPr>
              <a:t>href</a:t>
            </a:r>
            <a:r>
              <a:rPr lang="en-US" sz="1600" dirty="0">
                <a:solidFill>
                  <a:schemeClr val="tx1"/>
                </a:solidFill>
              </a:rPr>
              <a:t>="/users/register"&gt;Register&lt;/a&gt;&lt;/li&gt;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{{/if}}</a:t>
            </a:r>
          </a:p>
          <a:p>
            <a:r>
              <a:rPr lang="en-US" sz="1600" dirty="0">
                <a:solidFill>
                  <a:schemeClr val="tx1"/>
                </a:solidFill>
              </a:rPr>
              <a:t>{{#if </a:t>
            </a:r>
            <a:r>
              <a:rPr lang="en-US" sz="1600" dirty="0" err="1">
                <a:solidFill>
                  <a:schemeClr val="accent1"/>
                </a:solidFill>
              </a:rPr>
              <a:t>globalError</a:t>
            </a:r>
            <a:r>
              <a:rPr lang="en-US" sz="1600" dirty="0">
                <a:solidFill>
                  <a:schemeClr val="tx1"/>
                </a:solidFill>
              </a:rPr>
              <a:t>}}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&lt;h3&gt;{{</a:t>
            </a:r>
            <a:r>
              <a:rPr lang="en-US" sz="1600" dirty="0" err="1">
                <a:solidFill>
                  <a:schemeClr val="tx1"/>
                </a:solidFill>
              </a:rPr>
              <a:t>globalError</a:t>
            </a:r>
            <a:r>
              <a:rPr lang="en-US" sz="1600" dirty="0">
                <a:solidFill>
                  <a:schemeClr val="tx1"/>
                </a:solidFill>
              </a:rPr>
              <a:t>}}&lt;/h3&gt;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{{/if}}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39619" y="4654659"/>
            <a:ext cx="1038429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600" dirty="0" err="1">
                <a:solidFill>
                  <a:schemeClr val="tx1"/>
                </a:solidFill>
              </a:rPr>
              <a:t>app.</a:t>
            </a:r>
            <a:r>
              <a:rPr lang="en-US" sz="1600" dirty="0" err="1">
                <a:solidFill>
                  <a:schemeClr val="accent1"/>
                </a:solidFill>
              </a:rPr>
              <a:t>use</a:t>
            </a:r>
            <a:r>
              <a:rPr lang="en-US" sz="1600" dirty="0">
                <a:solidFill>
                  <a:schemeClr val="tx1"/>
                </a:solidFill>
              </a:rPr>
              <a:t>((</a:t>
            </a:r>
            <a:r>
              <a:rPr lang="en-US" sz="1600" dirty="0" err="1">
                <a:solidFill>
                  <a:schemeClr val="tx1"/>
                </a:solidFill>
              </a:rPr>
              <a:t>req</a:t>
            </a:r>
            <a:r>
              <a:rPr lang="en-US" sz="1600" dirty="0">
                <a:solidFill>
                  <a:schemeClr val="tx1"/>
                </a:solidFill>
              </a:rPr>
              <a:t>, res, </a:t>
            </a:r>
            <a:r>
              <a:rPr lang="en-US" sz="1600" dirty="0">
                <a:solidFill>
                  <a:schemeClr val="accent1"/>
                </a:solidFill>
              </a:rPr>
              <a:t>next</a:t>
            </a:r>
            <a:r>
              <a:rPr lang="en-US" sz="1600" dirty="0">
                <a:solidFill>
                  <a:schemeClr val="tx1"/>
                </a:solidFill>
              </a:rPr>
              <a:t>) =&gt;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>
                <a:solidFill>
                  <a:schemeClr val="accent1"/>
                </a:solidFill>
              </a:rPr>
              <a:t>if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req.user</a:t>
            </a:r>
            <a:r>
              <a:rPr lang="en-US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</a:t>
            </a:r>
            <a:r>
              <a:rPr lang="en-US" sz="1600" dirty="0" err="1">
                <a:solidFill>
                  <a:schemeClr val="tx1"/>
                </a:solidFill>
              </a:rPr>
              <a:t>res.</a:t>
            </a:r>
            <a:r>
              <a:rPr lang="en-US" sz="1600" dirty="0" err="1">
                <a:solidFill>
                  <a:schemeClr val="accent1"/>
                </a:solidFill>
              </a:rPr>
              <a:t>locals</a:t>
            </a:r>
            <a:r>
              <a:rPr lang="en-US" sz="1600" dirty="0" err="1">
                <a:solidFill>
                  <a:schemeClr val="tx1"/>
                </a:solidFill>
              </a:rPr>
              <a:t>.currentUser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req.</a:t>
            </a:r>
            <a:r>
              <a:rPr lang="en-US" sz="1600" dirty="0" err="1">
                <a:solidFill>
                  <a:schemeClr val="accent1"/>
                </a:solidFill>
              </a:rPr>
              <a:t>user</a:t>
            </a:r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>
                <a:solidFill>
                  <a:schemeClr val="accent1"/>
                </a:solidFill>
              </a:rPr>
              <a:t>next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xmlns="" val="3753440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012" y="1371600"/>
            <a:ext cx="100584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 users controller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 layout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Logout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08012" y="2172585"/>
            <a:ext cx="10680192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logout</a:t>
            </a:r>
            <a:r>
              <a:rPr lang="en-US" dirty="0">
                <a:solidFill>
                  <a:schemeClr val="tx1"/>
                </a:solidFill>
              </a:rPr>
              <a:t>: (</a:t>
            </a:r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req.</a:t>
            </a:r>
            <a:r>
              <a:rPr lang="en-US" dirty="0" err="1">
                <a:solidFill>
                  <a:schemeClr val="accent1"/>
                </a:solidFill>
              </a:rPr>
              <a:t>logout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redirect</a:t>
            </a:r>
            <a:r>
              <a:rPr lang="en-US" dirty="0">
                <a:solidFill>
                  <a:schemeClr val="tx1"/>
                </a:solidFill>
              </a:rPr>
              <a:t>('/')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4278721"/>
            <a:ext cx="1068019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&lt;li&gt;</a:t>
            </a:r>
          </a:p>
          <a:p>
            <a:r>
              <a:rPr lang="en-US" dirty="0">
                <a:solidFill>
                  <a:schemeClr val="tx1"/>
                </a:solidFill>
              </a:rPr>
              <a:t>  &lt;form id="logout-form" action="/users/logout" method="POST"&gt;&lt;/form&gt;</a:t>
            </a:r>
          </a:p>
          <a:p>
            <a:r>
              <a:rPr lang="en-US" dirty="0">
                <a:solidFill>
                  <a:schemeClr val="tx1"/>
                </a:solidFill>
              </a:rPr>
              <a:t>  &lt;a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</a:t>
            </a:r>
            <a:r>
              <a:rPr lang="en-US" dirty="0" err="1">
                <a:solidFill>
                  <a:schemeClr val="tx1"/>
                </a:solidFill>
              </a:rPr>
              <a:t>javascript:document.getElementById</a:t>
            </a:r>
            <a:r>
              <a:rPr lang="en-US" dirty="0">
                <a:solidFill>
                  <a:schemeClr val="tx1"/>
                </a:solidFill>
              </a:rPr>
              <a:t>('logout-form').submit()"&gt;Logout&lt;/a&gt;</a:t>
            </a:r>
          </a:p>
          <a:p>
            <a:r>
              <a:rPr lang="en-US" dirty="0">
                <a:solidFill>
                  <a:schemeClr val="tx1"/>
                </a:solidFill>
              </a:rPr>
              <a:t>&lt;/li&gt;</a:t>
            </a:r>
          </a:p>
        </p:txBody>
      </p:sp>
    </p:spTree>
    <p:extLst>
      <p:ext uri="{BB962C8B-B14F-4D97-AF65-F5344CB8AC3E}">
        <p14:creationId xmlns:p14="http://schemas.microsoft.com/office/powerpoint/2010/main" xmlns="" val="1633641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012" y="1371600"/>
            <a:ext cx="111252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 users controller (you may add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returnUrl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in query string)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Login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08012" y="2133600"/>
            <a:ext cx="10439400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600" dirty="0" err="1">
                <a:solidFill>
                  <a:schemeClr val="accent1"/>
                </a:solidFill>
              </a:rPr>
              <a:t>loginPost</a:t>
            </a:r>
            <a:r>
              <a:rPr lang="en-US" sz="1600" dirty="0">
                <a:solidFill>
                  <a:schemeClr val="tx1"/>
                </a:solidFill>
              </a:rPr>
              <a:t>: (</a:t>
            </a:r>
            <a:r>
              <a:rPr lang="en-US" sz="1600" dirty="0" err="1">
                <a:solidFill>
                  <a:schemeClr val="tx1"/>
                </a:solidFill>
              </a:rPr>
              <a:t>req</a:t>
            </a:r>
            <a:r>
              <a:rPr lang="en-US" sz="16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>
                <a:solidFill>
                  <a:schemeClr val="accent1"/>
                </a:solidFill>
              </a:rPr>
              <a:t>let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reqUser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req.</a:t>
            </a:r>
            <a:r>
              <a:rPr lang="en-US" sz="1600" dirty="0" err="1">
                <a:solidFill>
                  <a:schemeClr val="accent1"/>
                </a:solidFill>
              </a:rPr>
              <a:t>body</a:t>
            </a:r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 err="1">
                <a:solidFill>
                  <a:schemeClr val="tx1"/>
                </a:solidFill>
              </a:rPr>
              <a:t>User.</a:t>
            </a:r>
            <a:r>
              <a:rPr lang="en-US" sz="1600" dirty="0" err="1">
                <a:solidFill>
                  <a:schemeClr val="accent1"/>
                </a:solidFill>
              </a:rPr>
              <a:t>findOne</a:t>
            </a:r>
            <a:r>
              <a:rPr lang="en-US" sz="1600" dirty="0">
                <a:solidFill>
                  <a:schemeClr val="tx1"/>
                </a:solidFill>
              </a:rPr>
              <a:t>({ username: </a:t>
            </a:r>
            <a:r>
              <a:rPr lang="en-US" sz="1600" dirty="0" err="1">
                <a:solidFill>
                  <a:schemeClr val="tx1"/>
                </a:solidFill>
              </a:rPr>
              <a:t>reqUser.username</a:t>
            </a:r>
            <a:r>
              <a:rPr lang="en-US" sz="1600" dirty="0">
                <a:solidFill>
                  <a:schemeClr val="tx1"/>
                </a:solidFill>
              </a:rPr>
              <a:t> }).then((user) =&gt;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</a:t>
            </a:r>
            <a:r>
              <a:rPr lang="en-US" sz="1600" dirty="0">
                <a:solidFill>
                  <a:schemeClr val="accent1"/>
                </a:solidFill>
              </a:rPr>
              <a:t>let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userSalt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user.</a:t>
            </a:r>
            <a:r>
              <a:rPr lang="en-US" sz="1600" dirty="0" err="1">
                <a:solidFill>
                  <a:schemeClr val="accent1"/>
                </a:solidFill>
              </a:rPr>
              <a:t>salt</a:t>
            </a:r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  </a:t>
            </a:r>
            <a:r>
              <a:rPr lang="en-US" sz="1600" dirty="0">
                <a:solidFill>
                  <a:schemeClr val="accent1"/>
                </a:solidFill>
              </a:rPr>
              <a:t>let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userHashedPwd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user.</a:t>
            </a:r>
            <a:r>
              <a:rPr lang="en-US" sz="1600" dirty="0" err="1">
                <a:solidFill>
                  <a:schemeClr val="accent1"/>
                </a:solidFill>
              </a:rPr>
              <a:t>hashedPass</a:t>
            </a:r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  </a:t>
            </a:r>
            <a:r>
              <a:rPr lang="en-US" sz="1600" dirty="0">
                <a:solidFill>
                  <a:schemeClr val="accent1"/>
                </a:solidFill>
              </a:rPr>
              <a:t>let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reqHashedPwd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encryption.</a:t>
            </a:r>
            <a:r>
              <a:rPr lang="en-US" sz="1600" dirty="0" err="1">
                <a:solidFill>
                  <a:schemeClr val="accent1"/>
                </a:solidFill>
              </a:rPr>
              <a:t>generateHashedPassword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userSalt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reqUser.passwd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</a:t>
            </a:r>
            <a:r>
              <a:rPr lang="en-US" sz="1600" dirty="0">
                <a:solidFill>
                  <a:schemeClr val="accent1"/>
                </a:solidFill>
              </a:rPr>
              <a:t>if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userHashedPwd</a:t>
            </a:r>
            <a:r>
              <a:rPr lang="en-US" sz="1600" dirty="0">
                <a:solidFill>
                  <a:schemeClr val="tx1"/>
                </a:solidFill>
              </a:rPr>
              <a:t> !== </a:t>
            </a:r>
            <a:r>
              <a:rPr lang="en-US" sz="1600" dirty="0" err="1">
                <a:solidFill>
                  <a:schemeClr val="tx1"/>
                </a:solidFill>
              </a:rPr>
              <a:t>requestHashedPwd</a:t>
            </a:r>
            <a:r>
              <a:rPr lang="en-US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</a:t>
            </a:r>
            <a:r>
              <a:rPr lang="en-US" sz="1600" dirty="0" err="1">
                <a:solidFill>
                  <a:schemeClr val="tx1"/>
                </a:solidFill>
              </a:rPr>
              <a:t>res.</a:t>
            </a:r>
            <a:r>
              <a:rPr lang="en-US" sz="1600" dirty="0" err="1">
                <a:solidFill>
                  <a:schemeClr val="accent1"/>
                </a:solidFill>
              </a:rPr>
              <a:t>render</a:t>
            </a:r>
            <a:r>
              <a:rPr lang="en-US" sz="1600" dirty="0">
                <a:solidFill>
                  <a:schemeClr val="tx1"/>
                </a:solidFill>
              </a:rPr>
              <a:t>('users/login', { </a:t>
            </a:r>
            <a:r>
              <a:rPr lang="en-US" sz="1600" dirty="0" err="1">
                <a:solidFill>
                  <a:schemeClr val="accent1"/>
                </a:solidFill>
              </a:rPr>
              <a:t>globalError</a:t>
            </a:r>
            <a:r>
              <a:rPr lang="en-US" sz="1600" dirty="0">
                <a:solidFill>
                  <a:schemeClr val="tx1"/>
                </a:solidFill>
              </a:rPr>
              <a:t>: 'Invalid username or password' })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} </a:t>
            </a:r>
            <a:r>
              <a:rPr lang="en-US" sz="1600" dirty="0">
                <a:solidFill>
                  <a:schemeClr val="accent1"/>
                </a:solidFill>
              </a:rPr>
              <a:t>else</a:t>
            </a:r>
            <a:r>
              <a:rPr lang="en-US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</a:t>
            </a:r>
            <a:r>
              <a:rPr lang="en-US" sz="1600" dirty="0" err="1">
                <a:solidFill>
                  <a:schemeClr val="tx1"/>
                </a:solidFill>
              </a:rPr>
              <a:t>req.</a:t>
            </a:r>
            <a:r>
              <a:rPr lang="en-US" sz="1600" dirty="0" err="1">
                <a:solidFill>
                  <a:schemeClr val="accent1"/>
                </a:solidFill>
              </a:rPr>
              <a:t>logIn</a:t>
            </a:r>
            <a:r>
              <a:rPr lang="en-US" sz="1600" dirty="0">
                <a:solidFill>
                  <a:schemeClr val="tx1"/>
                </a:solidFill>
              </a:rPr>
              <a:t>(user, (err, user) =&gt;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</a:t>
            </a:r>
            <a:r>
              <a:rPr lang="en-US" sz="1600" dirty="0">
                <a:solidFill>
                  <a:schemeClr val="accent1"/>
                </a:solidFill>
              </a:rPr>
              <a:t>if</a:t>
            </a:r>
            <a:r>
              <a:rPr lang="en-US" sz="1600" dirty="0">
                <a:solidFill>
                  <a:schemeClr val="tx1"/>
                </a:solidFill>
              </a:rPr>
              <a:t> (err) { }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</a:t>
            </a:r>
            <a:r>
              <a:rPr lang="en-US" sz="1600" dirty="0" err="1">
                <a:solidFill>
                  <a:schemeClr val="tx1"/>
                </a:solidFill>
              </a:rPr>
              <a:t>res.</a:t>
            </a:r>
            <a:r>
              <a:rPr lang="en-US" sz="1600" dirty="0" err="1">
                <a:solidFill>
                  <a:schemeClr val="accent1"/>
                </a:solidFill>
              </a:rPr>
              <a:t>redirect</a:t>
            </a:r>
            <a:r>
              <a:rPr lang="en-US" sz="1600" dirty="0">
                <a:solidFill>
                  <a:schemeClr val="tx1"/>
                </a:solidFill>
              </a:rPr>
              <a:t>('/')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})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}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})</a:t>
            </a:r>
          </a:p>
          <a:p>
            <a:r>
              <a:rPr lang="en-US" sz="1600" dirty="0">
                <a:solidFill>
                  <a:schemeClr val="tx1"/>
                </a:solidFill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xmlns="" val="1062042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5466" y="1385368"/>
            <a:ext cx="111252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auth.js</a:t>
            </a:r>
            <a:r>
              <a:rPr lang="en-US" dirty="0"/>
              <a:t> in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folder</a:t>
            </a:r>
            <a:endParaRPr lang="en-US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Authenticated Routes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20101" y="1999595"/>
            <a:ext cx="10553797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module.</a:t>
            </a:r>
            <a:r>
              <a:rPr lang="en-US" dirty="0" err="1">
                <a:solidFill>
                  <a:schemeClr val="accent1"/>
                </a:solidFill>
              </a:rPr>
              <a:t>exports</a:t>
            </a:r>
            <a:r>
              <a:rPr lang="en-US" dirty="0">
                <a:solidFill>
                  <a:schemeClr val="tx1"/>
                </a:solidFill>
              </a:rPr>
              <a:t> =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accent1"/>
                </a:solidFill>
              </a:rPr>
              <a:t>isAuthenticated</a:t>
            </a:r>
            <a:r>
              <a:rPr lang="en-US" dirty="0">
                <a:solidFill>
                  <a:schemeClr val="tx1"/>
                </a:solidFill>
              </a:rPr>
              <a:t>: (</a:t>
            </a:r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, res, next)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accent1"/>
                </a:solidFill>
              </a:rPr>
              <a:t>if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req.</a:t>
            </a:r>
            <a:r>
              <a:rPr lang="en-US" dirty="0" err="1">
                <a:solidFill>
                  <a:schemeClr val="accent1"/>
                </a:solidFill>
              </a:rPr>
              <a:t>isAuthenticated</a:t>
            </a:r>
            <a:r>
              <a:rPr lang="en-US" dirty="0">
                <a:solidFill>
                  <a:schemeClr val="tx1"/>
                </a:solidFill>
              </a:rPr>
              <a:t>()) {</a:t>
            </a:r>
          </a:p>
          <a:p>
            <a:r>
              <a:rPr lang="en-US" dirty="0">
                <a:solidFill>
                  <a:schemeClr val="tx1"/>
                </a:solidFill>
              </a:rPr>
              <a:t>      next()</a:t>
            </a:r>
          </a:p>
          <a:p>
            <a:r>
              <a:rPr lang="en-US" dirty="0">
                <a:solidFill>
                  <a:schemeClr val="tx1"/>
                </a:solidFill>
              </a:rPr>
              <a:t>    } </a:t>
            </a:r>
            <a:r>
              <a:rPr lang="en-US" dirty="0">
                <a:solidFill>
                  <a:schemeClr val="accent1"/>
                </a:solidFill>
              </a:rPr>
              <a:t>else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redirect</a:t>
            </a:r>
            <a:r>
              <a:rPr lang="en-US" dirty="0">
                <a:solidFill>
                  <a:schemeClr val="tx1"/>
                </a:solidFill>
              </a:rPr>
              <a:t>('/users/login')</a:t>
            </a:r>
          </a:p>
          <a:p>
            <a:r>
              <a:rPr lang="en-US" dirty="0">
                <a:solidFill>
                  <a:schemeClr val="tx1"/>
                </a:solidFill>
              </a:rPr>
              <a:t>    }},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accent1"/>
                </a:solidFill>
              </a:rPr>
              <a:t>isInRole</a:t>
            </a:r>
            <a:r>
              <a:rPr lang="en-US" dirty="0">
                <a:solidFill>
                  <a:schemeClr val="tx1"/>
                </a:solidFill>
              </a:rPr>
              <a:t>: (role)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accent1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, res, next) =&gt; {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chemeClr val="accent1"/>
                </a:solidFill>
              </a:rPr>
              <a:t>if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req.</a:t>
            </a:r>
            <a:r>
              <a:rPr lang="en-US" dirty="0" err="1">
                <a:solidFill>
                  <a:schemeClr val="accent1"/>
                </a:solidFill>
              </a:rPr>
              <a:t>isAuthenticated</a:t>
            </a:r>
            <a:r>
              <a:rPr lang="en-US" dirty="0">
                <a:solidFill>
                  <a:schemeClr val="tx1"/>
                </a:solidFill>
              </a:rPr>
              <a:t>() &amp;&amp; </a:t>
            </a:r>
            <a:r>
              <a:rPr lang="en-US" dirty="0" err="1">
                <a:solidFill>
                  <a:schemeClr val="tx1"/>
                </a:solidFill>
              </a:rPr>
              <a:t>req.</a:t>
            </a:r>
            <a:r>
              <a:rPr lang="en-US" dirty="0" err="1">
                <a:solidFill>
                  <a:schemeClr val="accent1"/>
                </a:solidFill>
              </a:rPr>
              <a:t>user</a:t>
            </a:r>
            <a:r>
              <a:rPr lang="en-US" dirty="0" err="1">
                <a:solidFill>
                  <a:schemeClr val="tx1"/>
                </a:solidFill>
              </a:rPr>
              <a:t>.roles.indexOf</a:t>
            </a:r>
            <a:r>
              <a:rPr lang="en-US" dirty="0">
                <a:solidFill>
                  <a:schemeClr val="tx1"/>
                </a:solidFill>
              </a:rPr>
              <a:t>(role) &gt; -1) {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>
                <a:solidFill>
                  <a:schemeClr val="accent1"/>
                </a:solidFill>
              </a:rPr>
              <a:t>next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} </a:t>
            </a:r>
            <a:r>
              <a:rPr lang="en-US" dirty="0">
                <a:solidFill>
                  <a:schemeClr val="accent1"/>
                </a:solidFill>
              </a:rPr>
              <a:t>else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res.</a:t>
            </a:r>
            <a:r>
              <a:rPr lang="en-US" dirty="0" err="1">
                <a:solidFill>
                  <a:schemeClr val="accent1"/>
                </a:solidFill>
              </a:rPr>
              <a:t>redirect</a:t>
            </a:r>
            <a:r>
              <a:rPr lang="en-US" dirty="0">
                <a:solidFill>
                  <a:schemeClr val="tx1"/>
                </a:solidFill>
              </a:rPr>
              <a:t>('/users/login')</a:t>
            </a:r>
          </a:p>
          <a:p>
            <a:r>
              <a:rPr lang="en-US" dirty="0">
                <a:solidFill>
                  <a:schemeClr val="tx1"/>
                </a:solidFill>
              </a:rPr>
              <a:t>      }}}}</a:t>
            </a:r>
          </a:p>
        </p:txBody>
      </p:sp>
    </p:spTree>
    <p:extLst>
      <p:ext uri="{BB962C8B-B14F-4D97-AF65-F5344CB8AC3E}">
        <p14:creationId xmlns:p14="http://schemas.microsoft.com/office/powerpoint/2010/main" xmlns="" val="2938369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012" y="1377140"/>
            <a:ext cx="111252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 make a route authenticated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Final words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This type of architecture is per type architecture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You may check out per feature architecture too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Always try to add conventions by yourself if your code gets repetitive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Always question others opinions and try to improve them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Then Use It In Routes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46015" y="2057400"/>
            <a:ext cx="1108719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>
                <a:solidFill>
                  <a:schemeClr val="tx1"/>
                </a:solidFill>
              </a:rPr>
              <a:t>app.</a:t>
            </a:r>
            <a:r>
              <a:rPr lang="en-US" sz="1800" dirty="0" err="1">
                <a:solidFill>
                  <a:schemeClr val="accent1"/>
                </a:solidFill>
              </a:rPr>
              <a:t>get</a:t>
            </a:r>
            <a:r>
              <a:rPr lang="en-US" sz="1800" dirty="0">
                <a:solidFill>
                  <a:schemeClr val="tx1"/>
                </a:solidFill>
              </a:rPr>
              <a:t>('/admin/articles', </a:t>
            </a:r>
            <a:r>
              <a:rPr lang="en-US" sz="1800" dirty="0" err="1">
                <a:solidFill>
                  <a:schemeClr val="tx1"/>
                </a:solidFill>
              </a:rPr>
              <a:t>auth.isInRole</a:t>
            </a:r>
            <a:r>
              <a:rPr lang="en-US" sz="1800" dirty="0">
                <a:solidFill>
                  <a:schemeClr val="tx1"/>
                </a:solidFill>
              </a:rPr>
              <a:t>('Admin'), </a:t>
            </a:r>
            <a:r>
              <a:rPr lang="en-US" sz="1800" dirty="0" err="1">
                <a:solidFill>
                  <a:schemeClr val="tx1"/>
                </a:solidFill>
              </a:rPr>
              <a:t>controllers.</a:t>
            </a:r>
            <a:r>
              <a:rPr lang="en-US" sz="1800" dirty="0" err="1">
                <a:solidFill>
                  <a:schemeClr val="accent1"/>
                </a:solidFill>
              </a:rPr>
              <a:t>admin</a:t>
            </a:r>
            <a:r>
              <a:rPr lang="en-US" sz="1800" dirty="0" err="1">
                <a:solidFill>
                  <a:schemeClr val="tx1"/>
                </a:solidFill>
              </a:rPr>
              <a:t>.articles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app.</a:t>
            </a:r>
            <a:r>
              <a:rPr lang="en-US" sz="1800" dirty="0" err="1">
                <a:solidFill>
                  <a:schemeClr val="accent1"/>
                </a:solidFill>
              </a:rPr>
              <a:t>get</a:t>
            </a:r>
            <a:r>
              <a:rPr lang="en-US" sz="1800" dirty="0">
                <a:solidFill>
                  <a:schemeClr val="tx1"/>
                </a:solidFill>
              </a:rPr>
              <a:t>('/articles/add', </a:t>
            </a:r>
            <a:r>
              <a:rPr lang="en-US" sz="1800" dirty="0" err="1">
                <a:solidFill>
                  <a:schemeClr val="tx1"/>
                </a:solidFill>
              </a:rPr>
              <a:t>auth.isAuthenticated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controllers.</a:t>
            </a:r>
            <a:r>
              <a:rPr lang="en-US" sz="1800" dirty="0" err="1">
                <a:solidFill>
                  <a:schemeClr val="accent1"/>
                </a:solidFill>
              </a:rPr>
              <a:t>articles</a:t>
            </a:r>
            <a:r>
              <a:rPr lang="en-US" sz="1800" dirty="0" err="1">
                <a:solidFill>
                  <a:schemeClr val="tx1"/>
                </a:solidFill>
              </a:rPr>
              <a:t>.add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477443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Architecture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3"/>
              <a:extLst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5"/>
              <a:extLst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7"/>
              <a:extLst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9"/>
              <a:extLst/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1"/>
              <a:extLst/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3"/>
              <a:extLst/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5"/>
              <a:extLst/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8"/>
              <a:extLst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0"/>
              <a:extLst/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2"/>
              <a:extLst/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4"/>
              <a:extLst/>
            </p:cNvPr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  <p:sp>
        <p:nvSpPr>
          <p:cNvPr id="2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26"/>
              </a:rPr>
              <a:t>https://softuni.bg/trainings/courses/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3719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71001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Steps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Getting Started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FF76418-E06A-417A-8FD8-8FC42BB01A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0812" y="158925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018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012" y="914400"/>
            <a:ext cx="8686800" cy="5986509"/>
          </a:xfrm>
        </p:spPr>
        <p:txBody>
          <a:bodyPr>
            <a:normAutofit/>
          </a:bodyPr>
          <a:lstStyle/>
          <a:p>
            <a:r>
              <a:rPr lang="en-US" dirty="0"/>
              <a:t>Initialize Repository</a:t>
            </a:r>
          </a:p>
          <a:p>
            <a:pPr lvl="1"/>
            <a:r>
              <a:rPr lang="en-US" dirty="0"/>
              <a:t>Add .</a:t>
            </a:r>
            <a:r>
              <a:rPr lang="en-US" dirty="0" err="1"/>
              <a:t>gitignore</a:t>
            </a:r>
            <a:r>
              <a:rPr lang="en-US" dirty="0"/>
              <a:t> (Node) and license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Initialize a project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Add index.js, engines, description, etc.</a:t>
            </a:r>
          </a:p>
          <a:p>
            <a:pPr lvl="1"/>
            <a:r>
              <a:rPr lang="en-US" dirty="0"/>
              <a:t>Add IntelliSense</a:t>
            </a:r>
          </a:p>
          <a:p>
            <a:pPr lvl="2"/>
            <a:r>
              <a:rPr lang="en-US" dirty="0"/>
              <a:t>For the IDE</a:t>
            </a:r>
          </a:p>
          <a:p>
            <a:pPr lvl="1"/>
            <a:r>
              <a:rPr lang="en-US" dirty="0"/>
              <a:t>Add configuration files</a:t>
            </a:r>
          </a:p>
          <a:p>
            <a:pPr lvl="2"/>
            <a:r>
              <a:rPr lang="en-US" dirty="0"/>
              <a:t>For the IDE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/>
              <a:t>Initial Steps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065212" y="28956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dirty="0" err="1">
                <a:solidFill>
                  <a:schemeClr val="tx2"/>
                </a:solidFill>
              </a:rPr>
              <a:t>npm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init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435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012" y="910383"/>
            <a:ext cx="8686800" cy="6824709"/>
          </a:xfrm>
        </p:spPr>
        <p:txBody>
          <a:bodyPr>
            <a:normAutofit/>
          </a:bodyPr>
          <a:lstStyle/>
          <a:p>
            <a:r>
              <a:rPr lang="en-US" dirty="0"/>
              <a:t>Install MongoDB (if you haven't already)</a:t>
            </a:r>
          </a:p>
          <a:p>
            <a:endParaRPr lang="en-US" dirty="0"/>
          </a:p>
          <a:p>
            <a:r>
              <a:rPr lang="en-US" dirty="0"/>
              <a:t>Install mongoose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Install express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Remember to commit frequently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By using Tortoise </a:t>
            </a:r>
            <a:r>
              <a:rPr lang="en-US" dirty="0" err="1"/>
              <a:t>Git</a:t>
            </a:r>
            <a:r>
              <a:rPr lang="en-US" dirty="0"/>
              <a:t> or other software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Steps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2943234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install mongoose --save --save-exact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8012" y="4122683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install express --save --save-exact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08012" y="1730405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mongod</a:t>
            </a:r>
            <a:r>
              <a:rPr lang="en-US" dirty="0">
                <a:solidFill>
                  <a:schemeClr val="tx1"/>
                </a:solidFill>
              </a:rPr>
              <a:t> --</a:t>
            </a:r>
            <a:r>
              <a:rPr lang="en-US" dirty="0" err="1">
                <a:solidFill>
                  <a:schemeClr val="tx1"/>
                </a:solidFill>
              </a:rPr>
              <a:t>dbpath</a:t>
            </a:r>
            <a:r>
              <a:rPr lang="en-US" dirty="0">
                <a:solidFill>
                  <a:schemeClr val="tx1"/>
                </a:solidFill>
              </a:rPr>
              <a:t> "path/to/data"</a:t>
            </a:r>
          </a:p>
        </p:txBody>
      </p:sp>
    </p:spTree>
    <p:extLst>
      <p:ext uri="{BB962C8B-B14F-4D97-AF65-F5344CB8AC3E}">
        <p14:creationId xmlns:p14="http://schemas.microsoft.com/office/powerpoint/2010/main" xmlns="" val="130352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1812" y="914400"/>
            <a:ext cx="8686800" cy="6824709"/>
          </a:xfrm>
        </p:spPr>
        <p:txBody>
          <a:bodyPr>
            <a:normAutofit/>
          </a:bodyPr>
          <a:lstStyle/>
          <a:p>
            <a:r>
              <a:rPr lang="en-US" dirty="0"/>
              <a:t>Prepare sample server for testing purposes</a:t>
            </a:r>
          </a:p>
          <a:p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Steps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84212" y="16764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mongoose = require('mongoose')</a:t>
            </a:r>
          </a:p>
          <a:p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express = require('express')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mongoose.Promise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global.Promise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let app = express()</a:t>
            </a:r>
          </a:p>
          <a:p>
            <a:r>
              <a:rPr lang="en-US" dirty="0" err="1">
                <a:solidFill>
                  <a:schemeClr val="tx2"/>
                </a:solidFill>
              </a:rPr>
              <a:t>app.get</a:t>
            </a:r>
            <a:r>
              <a:rPr lang="en-US" dirty="0">
                <a:solidFill>
                  <a:schemeClr val="tx2"/>
                </a:solidFill>
              </a:rPr>
              <a:t>('/', (</a:t>
            </a:r>
            <a:r>
              <a:rPr lang="en-US" dirty="0" err="1">
                <a:solidFill>
                  <a:schemeClr val="tx2"/>
                </a:solidFill>
              </a:rPr>
              <a:t>req</a:t>
            </a:r>
            <a:r>
              <a:rPr lang="en-US" dirty="0">
                <a:solidFill>
                  <a:schemeClr val="tx2"/>
                </a:solidFill>
              </a:rPr>
              <a:t>, res) =&gt; {</a:t>
            </a:r>
          </a:p>
          <a:p>
            <a:r>
              <a:rPr lang="en-US" dirty="0">
                <a:solidFill>
                  <a:schemeClr val="tx2"/>
                </a:solidFill>
              </a:rPr>
              <a:t>  console.log('Express ready!')</a:t>
            </a:r>
          </a:p>
          <a:p>
            <a:r>
              <a:rPr lang="en-US" dirty="0">
                <a:solidFill>
                  <a:schemeClr val="tx2"/>
                </a:solidFill>
              </a:rPr>
              <a:t>  mongoose</a:t>
            </a:r>
          </a:p>
          <a:p>
            <a:r>
              <a:rPr lang="en-US" dirty="0">
                <a:solidFill>
                  <a:schemeClr val="tx2"/>
                </a:solidFill>
              </a:rPr>
              <a:t>    .connect('</a:t>
            </a:r>
            <a:r>
              <a:rPr lang="en-US" dirty="0" err="1">
                <a:solidFill>
                  <a:schemeClr val="tx2"/>
                </a:solidFill>
              </a:rPr>
              <a:t>mongodb</a:t>
            </a:r>
            <a:r>
              <a:rPr lang="en-US" dirty="0">
                <a:solidFill>
                  <a:schemeClr val="tx2"/>
                </a:solidFill>
              </a:rPr>
              <a:t>://localhost:27017/</a:t>
            </a:r>
            <a:r>
              <a:rPr lang="en-US" dirty="0" err="1">
                <a:solidFill>
                  <a:schemeClr val="tx2"/>
                </a:solidFill>
              </a:rPr>
              <a:t>blogsystem</a:t>
            </a:r>
            <a:r>
              <a:rPr lang="en-US" dirty="0">
                <a:solidFill>
                  <a:schemeClr val="tx2"/>
                </a:solidFill>
              </a:rPr>
              <a:t>')</a:t>
            </a:r>
          </a:p>
          <a:p>
            <a:r>
              <a:rPr lang="en-US" dirty="0">
                <a:solidFill>
                  <a:schemeClr val="tx2"/>
                </a:solidFill>
              </a:rPr>
              <a:t>    .then(() =&gt; {</a:t>
            </a:r>
          </a:p>
          <a:p>
            <a:r>
              <a:rPr lang="en-US" dirty="0">
                <a:solidFill>
                  <a:schemeClr val="tx2"/>
                </a:solidFill>
              </a:rPr>
              <a:t>      console.log('MongoDB ready!')</a:t>
            </a:r>
          </a:p>
          <a:p>
            <a:r>
              <a:rPr lang="en-US" dirty="0">
                <a:solidFill>
                  <a:schemeClr val="tx2"/>
                </a:solidFill>
              </a:rPr>
              <a:t>      </a:t>
            </a:r>
            <a:r>
              <a:rPr lang="en-US" dirty="0" err="1">
                <a:solidFill>
                  <a:schemeClr val="tx2"/>
                </a:solidFill>
              </a:rPr>
              <a:t>res.send</a:t>
            </a:r>
            <a:r>
              <a:rPr lang="en-US" dirty="0">
                <a:solidFill>
                  <a:schemeClr val="tx2"/>
                </a:solidFill>
              </a:rPr>
              <a:t>('OK!')</a:t>
            </a:r>
          </a:p>
          <a:p>
            <a:r>
              <a:rPr lang="en-US" dirty="0">
                <a:solidFill>
                  <a:schemeClr val="tx2"/>
                </a:solidFill>
              </a:rPr>
              <a:t>    })</a:t>
            </a:r>
          </a:p>
          <a:p>
            <a:r>
              <a:rPr lang="en-US" dirty="0">
                <a:solidFill>
                  <a:schemeClr val="tx2"/>
                </a:solidFill>
              </a:rPr>
              <a:t>})</a:t>
            </a:r>
          </a:p>
          <a:p>
            <a:r>
              <a:rPr lang="en-US" dirty="0" err="1">
                <a:solidFill>
                  <a:schemeClr val="tx2"/>
                </a:solidFill>
              </a:rPr>
              <a:t>app.listen</a:t>
            </a:r>
            <a:r>
              <a:rPr lang="en-US" dirty="0">
                <a:solidFill>
                  <a:schemeClr val="tx2"/>
                </a:solidFill>
              </a:rPr>
              <a:t>(1337)</a:t>
            </a:r>
          </a:p>
        </p:txBody>
      </p:sp>
    </p:spTree>
    <p:extLst>
      <p:ext uri="{BB962C8B-B14F-4D97-AF65-F5344CB8AC3E}">
        <p14:creationId xmlns:p14="http://schemas.microsoft.com/office/powerpoint/2010/main" xmlns="" val="2585951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8012" y="1066800"/>
            <a:ext cx="8686800" cy="6824709"/>
          </a:xfrm>
        </p:spPr>
        <p:txBody>
          <a:bodyPr>
            <a:normAutofit/>
          </a:bodyPr>
          <a:lstStyle/>
          <a:p>
            <a:r>
              <a:rPr lang="en-US" dirty="0"/>
              <a:t>Create two directories</a:t>
            </a:r>
          </a:p>
          <a:p>
            <a:pPr lvl="1"/>
            <a:r>
              <a:rPr lang="en-US" dirty="0"/>
              <a:t>Server – for server logic files</a:t>
            </a:r>
          </a:p>
          <a:p>
            <a:pPr lvl="1"/>
            <a:r>
              <a:rPr lang="en-US" dirty="0"/>
              <a:t>Public – for content files (HTML, CSS, IMG, etc.)</a:t>
            </a:r>
          </a:p>
          <a:p>
            <a:r>
              <a:rPr lang="en-US" dirty="0"/>
              <a:t>Prepare environment</a:t>
            </a:r>
          </a:p>
          <a:p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use it in the code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Port too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Steps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38862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set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NODE_ENV=development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8012" y="511746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let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env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process.env.NODE_ENV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||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'development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08012" y="6148665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let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port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process.env.PORT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||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1337</a:t>
            </a:r>
          </a:p>
        </p:txBody>
      </p:sp>
    </p:spTree>
    <p:extLst>
      <p:ext uri="{BB962C8B-B14F-4D97-AF65-F5344CB8AC3E}">
        <p14:creationId xmlns:p14="http://schemas.microsoft.com/office/powerpoint/2010/main" xmlns="" val="68839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1812" y="1328691"/>
            <a:ext cx="8686800" cy="6824709"/>
          </a:xfrm>
        </p:spPr>
        <p:txBody>
          <a:bodyPr>
            <a:normAutofit/>
          </a:bodyPr>
          <a:lstStyle/>
          <a:p>
            <a:r>
              <a:rPr lang="en-US" dirty="0"/>
              <a:t>Install Handlebars</a:t>
            </a:r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>
                <a:solidFill>
                  <a:schemeClr val="accent1"/>
                </a:solidFill>
              </a:rPr>
              <a:t>views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Add </a:t>
            </a:r>
            <a:r>
              <a:rPr lang="en-US" dirty="0" err="1">
                <a:solidFill>
                  <a:schemeClr val="accent1"/>
                </a:solidFill>
              </a:rPr>
              <a:t>index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r>
              <a:rPr lang="en-US" dirty="0" err="1"/>
              <a:t>handlebars</a:t>
            </a:r>
            <a:r>
              <a:rPr lang="en-US" dirty="0"/>
              <a:t> with simple markup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</a:t>
            </a:r>
            <a:r>
              <a:rPr lang="en-US" dirty="0">
                <a:solidFill>
                  <a:schemeClr val="accent1"/>
                </a:solidFill>
              </a:rPr>
              <a:t>layouts</a:t>
            </a:r>
            <a:r>
              <a:rPr lang="en-US" dirty="0"/>
              <a:t> folder in the </a:t>
            </a:r>
            <a:r>
              <a:rPr lang="en-US" dirty="0">
                <a:solidFill>
                  <a:schemeClr val="accent1"/>
                </a:solidFill>
              </a:rPr>
              <a:t>views</a:t>
            </a:r>
            <a:r>
              <a:rPr lang="en-US" dirty="0"/>
              <a:t> folder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main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r>
              <a:rPr lang="en-US" dirty="0" err="1"/>
              <a:t>handlebars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in the </a:t>
            </a:r>
            <a:r>
              <a:rPr lang="en-US" dirty="0">
                <a:solidFill>
                  <a:schemeClr val="accent1"/>
                </a:solidFill>
              </a:rPr>
              <a:t>layouts</a:t>
            </a:r>
            <a:r>
              <a:rPr lang="en-US" dirty="0"/>
              <a:t> folder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Steps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20574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express-handlebars --save --save-exact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42283" y="41148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&lt;h1&gt;Hi!&lt;/h1&gt;</a:t>
            </a:r>
          </a:p>
        </p:txBody>
      </p:sp>
    </p:spTree>
    <p:extLst>
      <p:ext uri="{BB962C8B-B14F-4D97-AF65-F5344CB8AC3E}">
        <p14:creationId xmlns:p14="http://schemas.microsoft.com/office/powerpoint/2010/main" xmlns="" val="2330904175"/>
      </p:ext>
    </p:extLst>
  </p:cSld>
  <p:clrMapOvr>
    <a:masterClrMapping/>
  </p:clrMapOvr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2254</Words>
  <Application>Microsoft Office PowerPoint</Application>
  <PresentationFormat>Custom</PresentationFormat>
  <Paragraphs>549</Paragraphs>
  <Slides>38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1_SoftUni 16x9</vt:lpstr>
      <vt:lpstr>Application Architecture</vt:lpstr>
      <vt:lpstr>Table of Contents</vt:lpstr>
      <vt:lpstr>Have a Question?</vt:lpstr>
      <vt:lpstr>Initial Steps</vt:lpstr>
      <vt:lpstr>Initial Steps</vt:lpstr>
      <vt:lpstr>Initial Steps</vt:lpstr>
      <vt:lpstr>Initial Steps</vt:lpstr>
      <vt:lpstr>Initial Steps</vt:lpstr>
      <vt:lpstr>Initial Steps</vt:lpstr>
      <vt:lpstr>Initial Steps</vt:lpstr>
      <vt:lpstr>Initial Steps</vt:lpstr>
      <vt:lpstr>Configuration</vt:lpstr>
      <vt:lpstr>Environment Configuration</vt:lpstr>
      <vt:lpstr>Database Configuration</vt:lpstr>
      <vt:lpstr>Express Configuration</vt:lpstr>
      <vt:lpstr>Routes Configuration</vt:lpstr>
      <vt:lpstr>Controllers and Views</vt:lpstr>
      <vt:lpstr>Controllers</vt:lpstr>
      <vt:lpstr>Controllers</vt:lpstr>
      <vt:lpstr>Layout</vt:lpstr>
      <vt:lpstr>Basic Styles</vt:lpstr>
      <vt:lpstr>Authentication</vt:lpstr>
      <vt:lpstr>Encryption</vt:lpstr>
      <vt:lpstr>User Model</vt:lpstr>
      <vt:lpstr>User Model</vt:lpstr>
      <vt:lpstr>Install Express Middleware</vt:lpstr>
      <vt:lpstr>Install Express Middleware</vt:lpstr>
      <vt:lpstr>Add Passport</vt:lpstr>
      <vt:lpstr>Add Passport</vt:lpstr>
      <vt:lpstr>Add Register Page</vt:lpstr>
      <vt:lpstr>Add Layout Enhancements</vt:lpstr>
      <vt:lpstr>Add Logout</vt:lpstr>
      <vt:lpstr>Add Login</vt:lpstr>
      <vt:lpstr>Add Authenticated Routes</vt:lpstr>
      <vt:lpstr>And Then Use It In Routes</vt:lpstr>
      <vt:lpstr>Application Architecture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"ExpressJS Fundamentals" course @ SoftUni</dc:title>
  <dc:subject>Software Development Course</dc:subject>
  <dc:creator/>
  <cp:keywords>Web, Javascript, NodeJS, ExpressJS, MongoDB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2018-06-13T09:05:46Z</dcterms:modified>
  <cp:category>ExpressJS Fundamentals @ SoftUni - https://softuni.bg/opencourses/express-js-fundamentals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