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</p:sldMasterIdLst>
  <p:notesMasterIdLst>
    <p:notesMasterId r:id="rId34"/>
  </p:notesMasterIdLst>
  <p:handoutMasterIdLst>
    <p:handoutMasterId r:id="rId35"/>
  </p:handoutMasterIdLst>
  <p:sldIdLst>
    <p:sldId id="569" r:id="rId4"/>
    <p:sldId id="572" r:id="rId5"/>
    <p:sldId id="568" r:id="rId6"/>
    <p:sldId id="573" r:id="rId7"/>
    <p:sldId id="574" r:id="rId8"/>
    <p:sldId id="543" r:id="rId9"/>
    <p:sldId id="581" r:id="rId10"/>
    <p:sldId id="545" r:id="rId11"/>
    <p:sldId id="546" r:id="rId12"/>
    <p:sldId id="582" r:id="rId13"/>
    <p:sldId id="547" r:id="rId14"/>
    <p:sldId id="583" r:id="rId15"/>
    <p:sldId id="584" r:id="rId16"/>
    <p:sldId id="585" r:id="rId17"/>
    <p:sldId id="586" r:id="rId18"/>
    <p:sldId id="592" r:id="rId19"/>
    <p:sldId id="587" r:id="rId20"/>
    <p:sldId id="548" r:id="rId21"/>
    <p:sldId id="588" r:id="rId22"/>
    <p:sldId id="550" r:id="rId23"/>
    <p:sldId id="551" r:id="rId24"/>
    <p:sldId id="553" r:id="rId25"/>
    <p:sldId id="555" r:id="rId26"/>
    <p:sldId id="593" r:id="rId27"/>
    <p:sldId id="595" r:id="rId28"/>
    <p:sldId id="596" r:id="rId29"/>
    <p:sldId id="597" r:id="rId30"/>
    <p:sldId id="591" r:id="rId31"/>
    <p:sldId id="594" r:id="rId32"/>
    <p:sldId id="571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75C7F54C-F299-4DCF-AAB5-B9F6BD70EC36}">
          <p14:sldIdLst>
            <p14:sldId id="569"/>
            <p14:sldId id="572"/>
            <p14:sldId id="568"/>
          </p14:sldIdLst>
        </p14:section>
        <p14:section name="Introduction to Express.js" id="{856863AD-DB6C-409C-824D-8CD9E9C7DCC4}">
          <p14:sldIdLst>
            <p14:sldId id="573"/>
            <p14:sldId id="574"/>
            <p14:sldId id="543"/>
          </p14:sldIdLst>
        </p14:section>
        <p14:section name="Router (Handling routes)" id="{DEBDD750-081C-4860-AD6B-15CCE99777E3}">
          <p14:sldIdLst>
            <p14:sldId id="581"/>
            <p14:sldId id="545"/>
            <p14:sldId id="546"/>
            <p14:sldId id="582"/>
            <p14:sldId id="547"/>
            <p14:sldId id="583"/>
            <p14:sldId id="584"/>
            <p14:sldId id="585"/>
            <p14:sldId id="586"/>
            <p14:sldId id="592"/>
          </p14:sldIdLst>
        </p14:section>
        <p14:section name="Static Files" id="{9841B0E5-C4C1-46A3-B4D4-F96265FC7748}">
          <p14:sldIdLst>
            <p14:sldId id="587"/>
            <p14:sldId id="548"/>
          </p14:sldIdLst>
        </p14:section>
        <p14:section name="Middleware" id="{8522A5C3-6394-4F3A-8B73-D38EDC36C7C1}">
          <p14:sldIdLst>
            <p14:sldId id="588"/>
            <p14:sldId id="550"/>
            <p14:sldId id="551"/>
            <p14:sldId id="553"/>
            <p14:sldId id="555"/>
          </p14:sldIdLst>
        </p14:section>
        <p14:section name="REST Services" id="{8B4C9BFF-AE50-449E-895C-53D86531D893}">
          <p14:sldIdLst>
            <p14:sldId id="593"/>
            <p14:sldId id="595"/>
            <p14:sldId id="596"/>
            <p14:sldId id="597"/>
          </p14:sldIdLst>
        </p14:section>
        <p14:section name="Summary" id="{409D853D-9C21-47FC-8CB9-74BBA9D0C917}">
          <p14:sldIdLst>
            <p14:sldId id="591"/>
            <p14:sldId id="594"/>
            <p14:sldId id="5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BE60"/>
    <a:srgbClr val="FDFFFF"/>
    <a:srgbClr val="FFA72A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90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7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59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57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5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7500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84598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313165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554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563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0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026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815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721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31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5261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03A1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Questions?</a:t>
            </a:r>
            <a:endParaRPr kumimoji="0" lang="en-US" sz="6600" b="1" i="0" u="none" strike="noStrike" kern="1200" cap="none" spc="150" normalizeH="0" baseline="0" noProof="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7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373AC-9AA7-423B-BA00-BA1C74164DB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6/3/2018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9870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  <p:sldLayoutId id="2147483683" r:id="rId10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3278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4x/ap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/17" TargetMode="External"/><Relationship Id="rId2" Type="http://schemas.openxmlformats.org/officeDocument/2006/relationships/hyperlink" Target="http://some-service.org/api/po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myservice.com/api/posts/17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ch.io/tutorials/build-a-restful-api-using-node-and-express-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s://www.liebherr.com/en/deu/start/start-page.html" TargetMode="External"/><Relationship Id="rId26" Type="http://schemas.openxmlformats.org/officeDocument/2006/relationships/hyperlink" Target="https://softuni.bg/trainings/courses/" TargetMode="External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11" Type="http://schemas.openxmlformats.org/officeDocument/2006/relationships/hyperlink" Target="http://xs-software.com/" TargetMode="External"/><Relationship Id="rId24" Type="http://schemas.openxmlformats.org/officeDocument/2006/relationships/hyperlink" Target="http://smartit.bg/" TargetMode="External"/><Relationship Id="rId5" Type="http://schemas.openxmlformats.org/officeDocument/2006/relationships/hyperlink" Target="http://www.softwaregroup-bg.com/" TargetMode="External"/><Relationship Id="rId15" Type="http://schemas.openxmlformats.org/officeDocument/2006/relationships/hyperlink" Target="https://aeternity.com/" TargetMode="Externa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image" Target="../media/image30.jpeg"/><Relationship Id="rId4" Type="http://schemas.openxmlformats.org/officeDocument/2006/relationships/image" Target="../media/image22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7.png"/><Relationship Id="rId22" Type="http://schemas.openxmlformats.org/officeDocument/2006/relationships/hyperlink" Target="https://www.sbtec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Working with a 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115386" y="3964543"/>
            <a:ext cx="149726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  <a:latin typeface="Calibri"/>
              </a:rPr>
              <a:t>Express.js</a:t>
            </a:r>
            <a:endParaRPr kumimoji="0" lang="en-US" sz="2400" b="1" i="0" u="none" strike="noStrike" kern="1200" cap="none" spc="50" normalizeH="0" baseline="0" noProof="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27E0ED7-B2FC-4E69-89F7-437F607F74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3924" y="3011762"/>
            <a:ext cx="3199427" cy="31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57E8BBC-CCCB-41AB-A5F1-8DC8A1DD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B6CD6B2-7B6E-4C2F-8586-1466D085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– Example 2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F85196E-089B-4713-8245-B5B83BAC9393}"/>
              </a:ext>
            </a:extLst>
          </p:cNvPr>
          <p:cNvSpPr txBox="1">
            <a:spLocks/>
          </p:cNvSpPr>
          <p:nvPr/>
        </p:nvSpPr>
        <p:spPr>
          <a:xfrm>
            <a:off x="455612" y="1494900"/>
            <a:ext cx="68580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 methods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all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/about</a:t>
            </a:r>
            <a:r>
              <a:rPr lang="en-US" sz="2200" noProof="1">
                <a:solidFill>
                  <a:schemeClr val="tx1"/>
                </a:solidFill>
              </a:rPr>
              <a:t>', 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console.log('Middleware execution..')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res.send('Show </a:t>
            </a:r>
            <a:r>
              <a:rPr lang="en-US" sz="2200" noProof="1">
                <a:solidFill>
                  <a:schemeClr val="accent1"/>
                </a:solidFill>
              </a:rPr>
              <a:t>about</a:t>
            </a:r>
            <a:r>
              <a:rPr lang="en-US" sz="2200" noProof="1">
                <a:solidFill>
                  <a:schemeClr val="tx1"/>
                </a:solidFill>
              </a:rPr>
              <a:t> page.')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E2965B8E-9B1F-414E-9278-9A027A03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4800600"/>
            <a:ext cx="3276600" cy="1108904"/>
          </a:xfrm>
          <a:prstGeom prst="wedgeRoundRectCallout">
            <a:avLst>
              <a:gd name="adj1" fmla="val -116331"/>
              <a:gd name="adj2" fmla="val -157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Shows the </a:t>
            </a:r>
            <a:r>
              <a:rPr lang="en-US" sz="2500" noProof="1">
                <a:solidFill>
                  <a:schemeClr val="accent1"/>
                </a:solidFill>
              </a:rPr>
              <a:t>about</a:t>
            </a:r>
            <a:r>
              <a:rPr lang="en-US" sz="2500" noProof="1">
                <a:solidFill>
                  <a:schemeClr val="tx1"/>
                </a:solidFill>
              </a:rPr>
              <a:t> page </a:t>
            </a:r>
            <a:r>
              <a:rPr lang="en-US" sz="2500" noProof="1">
                <a:solidFill>
                  <a:schemeClr val="accent1"/>
                </a:solidFill>
              </a:rPr>
              <a:t>after</a:t>
            </a:r>
            <a:r>
              <a:rPr lang="en-US" sz="2500" noProof="1">
                <a:solidFill>
                  <a:schemeClr val="tx1"/>
                </a:solidFill>
              </a:rPr>
              <a:t> middleware </a:t>
            </a:r>
            <a:r>
              <a:rPr lang="en-US" sz="2500" noProof="1">
                <a:solidFill>
                  <a:schemeClr val="accent1"/>
                </a:solidFill>
              </a:rPr>
              <a:t>execution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A215A346-C6D6-4330-BB9D-5DD97B8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2" y="2340831"/>
            <a:ext cx="3276600" cy="1108904"/>
          </a:xfrm>
          <a:prstGeom prst="wedgeRoundRectCallout">
            <a:avLst>
              <a:gd name="adj1" fmla="val -223643"/>
              <a:gd name="adj2" fmla="val -171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The 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</a:t>
            </a:r>
            <a:r>
              <a:rPr lang="en-US" sz="2500" noProof="1">
                <a:solidFill>
                  <a:schemeClr val="accent1"/>
                </a:solidFill>
              </a:rPr>
              <a:t>called</a:t>
            </a:r>
          </a:p>
        </p:txBody>
      </p:sp>
    </p:spTree>
    <p:extLst>
      <p:ext uri="{BB962C8B-B14F-4D97-AF65-F5344CB8AC3E}">
        <p14:creationId xmlns:p14="http://schemas.microsoft.com/office/powerpoint/2010/main" xmlns="" val="7171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1"/>
            <a:ext cx="11277600" cy="5791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Paths can </a:t>
            </a:r>
            <a:r>
              <a:rPr lang="en-US" dirty="0">
                <a:solidFill>
                  <a:schemeClr val="accent1"/>
                </a:solidFill>
              </a:rPr>
              <a:t>contain</a:t>
            </a:r>
            <a:r>
              <a:rPr lang="en-US" dirty="0"/>
              <a:t>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Router Paths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1584685"/>
            <a:ext cx="6248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*</a:t>
            </a:r>
            <a:r>
              <a:rPr lang="en-US" sz="2200" noProof="1">
                <a:solidFill>
                  <a:schemeClr val="tx1"/>
                </a:solidFill>
              </a:rPr>
              <a:t>',(req,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Matches everything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dirty="0" err="1">
                <a:solidFill>
                  <a:schemeClr val="tx1"/>
                </a:solidFill>
                <a:effectLst/>
              </a:rPr>
              <a:t>app.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get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>
                <a:solidFill>
                  <a:schemeClr val="accent1"/>
                </a:solidFill>
                <a:effectLst/>
              </a:rPr>
              <a:t>'/ab*cd'</a:t>
            </a:r>
            <a:r>
              <a:rPr lang="en-US" sz="2200" dirty="0">
                <a:solidFill>
                  <a:schemeClr val="tx1"/>
                </a:solidFill>
                <a:effectLst/>
              </a:rPr>
              <a:t>, 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req</a:t>
            </a:r>
            <a:r>
              <a:rPr lang="en-US" sz="2200" dirty="0">
                <a:solidFill>
                  <a:schemeClr val="tx1"/>
                </a:solidFill>
                <a:effectLst/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res.send</a:t>
            </a:r>
            <a:r>
              <a:rPr lang="en-US" sz="2200" dirty="0">
                <a:solidFill>
                  <a:schemeClr val="tx1"/>
                </a:solidFill>
                <a:effectLst/>
              </a:rPr>
              <a:t>('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abcd</a:t>
            </a:r>
            <a:r>
              <a:rPr lang="en-US" sz="2200" dirty="0">
                <a:solidFill>
                  <a:schemeClr val="tx1"/>
                </a:solidFill>
                <a:effectLst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ab</a:t>
            </a:r>
            <a:r>
              <a:rPr lang="en-US" sz="2200" dirty="0" err="1">
                <a:solidFill>
                  <a:schemeClr val="accent1"/>
                </a:solidFill>
                <a:effectLst/>
              </a:rPr>
              <a:t>ANYTHING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cd</a:t>
            </a:r>
            <a:r>
              <a:rPr lang="en-US" sz="2200" dirty="0">
                <a:solidFill>
                  <a:schemeClr val="tx1"/>
                </a:solidFill>
                <a:effectLst/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/.*fly$/</a:t>
            </a:r>
            <a:r>
              <a:rPr lang="en-US" sz="2200" noProof="1">
                <a:solidFill>
                  <a:schemeClr val="tx1"/>
                </a:solidFill>
              </a:rPr>
              <a:t>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res.send('butter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, dragon</a:t>
            </a:r>
            <a:r>
              <a:rPr lang="en-US" sz="2200" noProof="1">
                <a:solidFill>
                  <a:schemeClr val="accent1"/>
                </a:solidFill>
              </a:rPr>
              <a:t>fly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9200CC9C-6E8F-4387-AFDF-B1E623AF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1828800"/>
            <a:ext cx="3581400" cy="533400"/>
          </a:xfrm>
          <a:prstGeom prst="wedgeRoundRectCallout">
            <a:avLst>
              <a:gd name="adj1" fmla="val -163262"/>
              <a:gd name="adj2" fmla="val 168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string </a:t>
            </a:r>
            <a:r>
              <a:rPr lang="en-US" sz="2500" noProof="1">
                <a:solidFill>
                  <a:schemeClr val="accent1"/>
                </a:solidFill>
              </a:rPr>
              <a:t>patterns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D34FEAE4-DCCB-409A-8012-9BD15930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315638"/>
            <a:ext cx="4114800" cy="570562"/>
          </a:xfrm>
          <a:prstGeom prst="wedgeRoundRectCallout">
            <a:avLst>
              <a:gd name="adj1" fmla="val -144392"/>
              <a:gd name="adj2" fmla="val 129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Based on </a:t>
            </a:r>
            <a:r>
              <a:rPr lang="en-US" sz="2500" noProof="1">
                <a:solidFill>
                  <a:schemeClr val="accent1"/>
                </a:solidFill>
              </a:rPr>
              <a:t>regular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xmlns="" val="397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B98F72F-9C78-4799-BFAB-4DCC9583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36A64-3B2A-419E-8444-3DF6FE75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can have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  <a:r>
              <a:rPr lang="en-US" dirty="0"/>
              <a:t>:</a:t>
            </a:r>
          </a:p>
          <a:p>
            <a:pPr>
              <a:spcBef>
                <a:spcPts val="15000"/>
              </a:spcBef>
            </a:pPr>
            <a:r>
              <a:rPr lang="en-US" dirty="0"/>
              <a:t>You can also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dirty="0">
                <a:solidFill>
                  <a:schemeClr val="accent1"/>
                </a:solidFill>
              </a:rPr>
              <a:t>regular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2E4A378-7657-411A-8DB2-E3D41F23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Parameters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FE6144DA-AD21-4B1F-A64B-C99835D70DD0}"/>
              </a:ext>
            </a:extLst>
          </p:cNvPr>
          <p:cNvSpPr txBox="1">
            <a:spLocks/>
          </p:cNvSpPr>
          <p:nvPr/>
        </p:nvSpPr>
        <p:spPr>
          <a:xfrm>
            <a:off x="608012" y="1981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</a:t>
            </a:r>
            <a:r>
              <a:rPr lang="en-US" sz="2200" noProof="1">
                <a:solidFill>
                  <a:schemeClr val="accent1"/>
                </a:solidFill>
              </a:rPr>
              <a:t>:userId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B3067097-081E-4D42-B632-53BC94A570C0}"/>
              </a:ext>
            </a:extLst>
          </p:cNvPr>
          <p:cNvSpPr txBox="1">
            <a:spLocks/>
          </p:cNvSpPr>
          <p:nvPr/>
        </p:nvSpPr>
        <p:spPr>
          <a:xfrm>
            <a:off x="608012" y="4648200"/>
            <a:ext cx="903801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('/users/:userId</a:t>
            </a:r>
            <a:r>
              <a:rPr lang="en-US" sz="2200" noProof="1">
                <a:solidFill>
                  <a:schemeClr val="accent1"/>
                </a:solidFill>
              </a:rPr>
              <a:t>(\\d+)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let paramsObj = req.</a:t>
            </a:r>
            <a:r>
              <a:rPr lang="en-US" sz="2200" noProof="1">
                <a:solidFill>
                  <a:schemeClr val="accent1"/>
                </a:solidFill>
              </a:rPr>
              <a:t>params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res.send(paramsObj)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FAD21532-ABD4-4A2F-A57A-8BAF539A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2" y="5371475"/>
            <a:ext cx="3581400" cy="533400"/>
          </a:xfrm>
          <a:prstGeom prst="wedgeRoundRectCallout">
            <a:avLst>
              <a:gd name="adj1" fmla="val -70610"/>
              <a:gd name="adj2" fmla="val -1094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Matches </a:t>
            </a:r>
            <a:r>
              <a:rPr lang="en-US" sz="2500" noProof="1">
                <a:solidFill>
                  <a:schemeClr val="accent1"/>
                </a:solidFill>
              </a:rPr>
              <a:t>only</a:t>
            </a:r>
            <a:r>
              <a:rPr lang="en-US" sz="2500" noProof="1">
                <a:solidFill>
                  <a:schemeClr val="tx1"/>
                </a:solidFill>
              </a:rPr>
              <a:t> digits</a:t>
            </a:r>
            <a:endParaRPr lang="en-US" sz="25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035B14C-B867-4456-89C2-B16BBC319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B8DA01-7E54-4D4E-8BDE-191CC5A3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</a:t>
            </a:r>
            <a:r>
              <a:rPr lang="en-US" dirty="0">
                <a:solidFill>
                  <a:schemeClr val="accent1"/>
                </a:solidFill>
              </a:rPr>
              <a:t>chainable</a:t>
            </a:r>
            <a:r>
              <a:rPr lang="en-US" dirty="0"/>
              <a:t> route handlers using '</a:t>
            </a:r>
            <a:r>
              <a:rPr lang="en-US" dirty="0" err="1">
                <a:solidFill>
                  <a:schemeClr val="accent1"/>
                </a:solidFill>
              </a:rPr>
              <a:t>app.route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':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814E0F7-852C-40B2-A2B8-0DFC55E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Chainable routes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C405558E-328B-40FE-B414-613204CAD5F1}"/>
              </a:ext>
            </a:extLst>
          </p:cNvPr>
          <p:cNvSpPr txBox="1">
            <a:spLocks/>
          </p:cNvSpPr>
          <p:nvPr/>
        </p:nvSpPr>
        <p:spPr>
          <a:xfrm>
            <a:off x="684212" y="1981200"/>
            <a:ext cx="6248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route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 home page')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>
                <a:solidFill>
                  <a:schemeClr val="accent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 err="1">
                <a:solidFill>
                  <a:schemeClr val="tx1"/>
                </a:solidFill>
              </a:rPr>
              <a:t>res.send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Everything</a:t>
            </a:r>
            <a:r>
              <a:rPr lang="en-US" sz="2200" dirty="0">
                <a:solidFill>
                  <a:schemeClr val="tx1"/>
                </a:solidFill>
              </a:rPr>
              <a:t> else')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058902D8-98EC-4617-8152-7890BF5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411" y="2279969"/>
            <a:ext cx="3581400" cy="533400"/>
          </a:xfrm>
          <a:prstGeom prst="wedgeRoundRectCallout">
            <a:avLst>
              <a:gd name="adj1" fmla="val -154576"/>
              <a:gd name="adj2" fmla="val -65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Better for </a:t>
            </a:r>
            <a:r>
              <a:rPr lang="en-US" sz="2500" noProof="1">
                <a:solidFill>
                  <a:schemeClr val="accent1"/>
                </a:solidFill>
              </a:rPr>
              <a:t>ordering</a:t>
            </a:r>
            <a:r>
              <a:rPr lang="en-US" sz="2500" noProof="1">
                <a:solidFill>
                  <a:schemeClr val="tx1"/>
                </a:solidFill>
              </a:rPr>
              <a:t> routes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301836BC-90F6-4298-B5D8-CF903D3F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500722"/>
            <a:ext cx="3581400" cy="833278"/>
          </a:xfrm>
          <a:prstGeom prst="wedgeRoundRectCallout">
            <a:avLst>
              <a:gd name="adj1" fmla="val -136151"/>
              <a:gd name="adj2" fmla="val -422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Always place '</a:t>
            </a:r>
            <a:r>
              <a:rPr lang="en-US" sz="2500" noProof="1">
                <a:solidFill>
                  <a:schemeClr val="accent1"/>
                </a:solidFill>
              </a:rPr>
              <a:t>all</a:t>
            </a:r>
            <a:r>
              <a:rPr lang="en-US" sz="2500" noProof="1">
                <a:solidFill>
                  <a:schemeClr val="tx1"/>
                </a:solidFill>
              </a:rPr>
              <a:t>' as a </a:t>
            </a:r>
            <a:r>
              <a:rPr lang="en-US" sz="2500" noProof="1">
                <a:solidFill>
                  <a:schemeClr val="accent1"/>
                </a:solidFill>
              </a:rPr>
              <a:t>final</a:t>
            </a:r>
            <a:r>
              <a:rPr lang="en-US" sz="2500" noProof="1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24252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56B3D2-ABEA-433A-8054-66694322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03D12-1139-418F-9EA4-4B536FDE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Responses: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download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prompt</a:t>
            </a:r>
            <a:r>
              <a:rPr lang="en-US" dirty="0"/>
              <a:t> a file to be </a:t>
            </a:r>
            <a:r>
              <a:rPr lang="en-US" dirty="0">
                <a:solidFill>
                  <a:schemeClr val="accent1"/>
                </a:solidFill>
              </a:rPr>
              <a:t>downloaded</a:t>
            </a:r>
          </a:p>
          <a:p>
            <a:pPr lvl="1"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end</a:t>
            </a:r>
            <a:r>
              <a:rPr lang="en-US" dirty="0"/>
              <a:t> – end the response </a:t>
            </a:r>
            <a:r>
              <a:rPr lang="en-US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</a:t>
            </a:r>
          </a:p>
          <a:p>
            <a:pPr lvl="1"/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jsonp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JSON</a:t>
            </a:r>
            <a:r>
              <a:rPr lang="en-US" dirty="0"/>
              <a:t> response with </a:t>
            </a:r>
            <a:r>
              <a:rPr lang="en-US" dirty="0">
                <a:solidFill>
                  <a:schemeClr val="accent1"/>
                </a:solidFill>
              </a:rPr>
              <a:t>JSONP</a:t>
            </a:r>
            <a:r>
              <a:rPr lang="en-US" dirty="0"/>
              <a:t> support (</a:t>
            </a:r>
            <a:r>
              <a:rPr lang="en-US" dirty="0">
                <a:solidFill>
                  <a:schemeClr val="accent1"/>
                </a:solidFill>
              </a:rPr>
              <a:t>cross-domain</a:t>
            </a:r>
            <a:r>
              <a:rPr lang="en-US" dirty="0"/>
              <a:t> friendly)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7A82C95-C707-45EB-B195-83F8692A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0E662609-A8C1-4D28-908D-BDF1529D775A}"/>
              </a:ext>
            </a:extLst>
          </p:cNvPr>
          <p:cNvSpPr txBox="1">
            <a:spLocks/>
          </p:cNvSpPr>
          <p:nvPr/>
        </p:nvSpPr>
        <p:spPr>
          <a:xfrm>
            <a:off x="912812" y="2438400"/>
            <a:ext cx="5638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('/pdf',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download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FULL PATH TO PDF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23557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F9AF1-FCE1-4BD8-8C39-DC5CE9D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redirect</a:t>
            </a:r>
            <a:r>
              <a:rPr lang="en-US" dirty="0"/>
              <a:t> – redirect a request (to </a:t>
            </a:r>
            <a:r>
              <a:rPr lang="en-US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page)</a:t>
            </a:r>
          </a:p>
          <a:p>
            <a:pPr>
              <a:spcBef>
                <a:spcPts val="10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sendFile</a:t>
            </a:r>
            <a:r>
              <a:rPr lang="en-US" dirty="0"/>
              <a:t> – send a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as an </a:t>
            </a:r>
            <a:r>
              <a:rPr lang="en-US" dirty="0">
                <a:solidFill>
                  <a:schemeClr val="accent1"/>
                </a:solidFill>
              </a:rPr>
              <a:t>octet</a:t>
            </a:r>
            <a:r>
              <a:rPr lang="en-US" dirty="0"/>
              <a:t> stream</a:t>
            </a:r>
          </a:p>
          <a:p>
            <a:pPr>
              <a:spcBef>
                <a:spcPts val="13000"/>
              </a:spcBef>
            </a:pPr>
            <a:r>
              <a:rPr lang="en-US" dirty="0" err="1"/>
              <a:t>res.</a:t>
            </a:r>
            <a:r>
              <a:rPr lang="en-US" dirty="0" err="1">
                <a:solidFill>
                  <a:schemeClr val="accent1"/>
                </a:solidFill>
              </a:rPr>
              <a:t>render</a:t>
            </a:r>
            <a:r>
              <a:rPr lang="en-US" dirty="0"/>
              <a:t> – render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template</a:t>
            </a:r>
          </a:p>
          <a:p>
            <a:r>
              <a:rPr lang="en-US" dirty="0"/>
              <a:t>Additional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at: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https://expressjs.com/en/4x/api.html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Responses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5E2209F-3296-403A-AE05-D335CA29AEFD}"/>
              </a:ext>
            </a:extLst>
          </p:cNvPr>
          <p:cNvSpPr txBox="1">
            <a:spLocks/>
          </p:cNvSpPr>
          <p:nvPr/>
        </p:nvSpPr>
        <p:spPr>
          <a:xfrm>
            <a:off x="608012" y="1828800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/about/old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/about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40186640-ACD5-4356-91D4-C59B814F3DD9}"/>
              </a:ext>
            </a:extLst>
          </p:cNvPr>
          <p:cNvSpPr txBox="1">
            <a:spLocks/>
          </p:cNvSpPr>
          <p:nvPr/>
        </p:nvSpPr>
        <p:spPr>
          <a:xfrm>
            <a:off x="608012" y="3733800"/>
            <a:ext cx="701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/file/: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sendFile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accent1"/>
                </a:solidFill>
              </a:rPr>
              <a:t>PATH TO FILE</a:t>
            </a:r>
            <a:r>
              <a:rPr lang="en-US" sz="2200" dirty="0">
                <a:solidFill>
                  <a:schemeClr val="tx1"/>
                </a:solidFill>
              </a:rPr>
              <a:t>" + </a:t>
            </a:r>
            <a:r>
              <a:rPr lang="en-US" sz="2200" dirty="0" err="1">
                <a:solidFill>
                  <a:schemeClr val="accent1"/>
                </a:solidFill>
              </a:rPr>
              <a:t>fileName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17224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DC5E94-9AF2-43B8-9AF1-20C4EAD4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express.Router</a:t>
            </a:r>
            <a:r>
              <a:rPr lang="en-US" dirty="0"/>
              <a:t> for modular route handlers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Mounted</a:t>
            </a:r>
            <a:r>
              <a:rPr lang="en-US" dirty="0"/>
              <a:t> on a route (e.g. '/about')</a:t>
            </a:r>
          </a:p>
          <a:p>
            <a:pPr lvl="1"/>
            <a:r>
              <a:rPr lang="en-US" dirty="0"/>
              <a:t>Can use middleware, specific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to that router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749403-3F57-4331-815A-F781FEA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Routers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12813" y="3429000"/>
            <a:ext cx="1036319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var</a:t>
            </a:r>
            <a:r>
              <a:rPr lang="en-US" sz="2800" dirty="0"/>
              <a:t> express = require('express')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 = </a:t>
            </a:r>
            <a:r>
              <a:rPr lang="en-US" sz="2800" dirty="0" err="1"/>
              <a:t>express.</a:t>
            </a: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/>
              <a:t>()</a:t>
            </a:r>
          </a:p>
          <a:p>
            <a:pPr>
              <a:spcBef>
                <a:spcPts val="1200"/>
              </a:spcBef>
            </a:pPr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.use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add middleware */</a:t>
            </a:r>
            <a:r>
              <a:rPr lang="en-US" sz="2800" dirty="0"/>
              <a:t>)</a:t>
            </a:r>
          </a:p>
          <a:p>
            <a:r>
              <a:rPr lang="en-US" sz="2800" dirty="0" err="1">
                <a:solidFill>
                  <a:schemeClr val="accent1"/>
                </a:solidFill>
              </a:rPr>
              <a:t>router</a:t>
            </a:r>
            <a:r>
              <a:rPr lang="en-US" sz="2800" dirty="0" err="1"/>
              <a:t>.get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accent2"/>
                </a:solidFill>
              </a:rPr>
              <a:t>/* define route handlers */</a:t>
            </a:r>
            <a:r>
              <a:rPr lang="en-US" sz="28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err="1"/>
              <a:t>app.use</a:t>
            </a:r>
            <a:r>
              <a:rPr lang="en-US" sz="2800" dirty="0"/>
              <a:t>('/about', </a:t>
            </a:r>
            <a:r>
              <a:rPr lang="en-US" sz="2800" dirty="0">
                <a:solidFill>
                  <a:schemeClr val="accent1"/>
                </a:solidFill>
              </a:rPr>
              <a:t>router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22520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36945-F6AE-4F93-A719-E7F0C7F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AF6E9A-1F4B-4105-A48E-604DBE033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 HTML, CSS, JS and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3136AD-B684-47A4-973F-A208B477D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4662" y="1600200"/>
            <a:ext cx="3619500" cy="32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981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Serving static files is </a:t>
            </a:r>
            <a:r>
              <a:rPr lang="en-US" dirty="0">
                <a:solidFill>
                  <a:schemeClr val="accent1"/>
                </a:solidFill>
              </a:rPr>
              <a:t>easy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all </a:t>
            </a:r>
            <a:r>
              <a:rPr lang="en-US" dirty="0">
                <a:solidFill>
                  <a:schemeClr val="accen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5530" y="1524000"/>
            <a:ext cx="1011088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(express.</a:t>
            </a:r>
            <a:r>
              <a:rPr lang="en-US" sz="2200" noProof="1">
                <a:solidFill>
                  <a:schemeClr val="accent1"/>
                </a:solidFill>
              </a:rPr>
              <a:t>static</a:t>
            </a:r>
            <a:r>
              <a:rPr lang="en-US" sz="2200" noProof="1">
                <a:solidFill>
                  <a:schemeClr val="tx1"/>
                </a:solidFill>
              </a:rPr>
              <a:t>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express.static('public'))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('/static', express.static(__dirname + '/public'))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2792" y="3810000"/>
            <a:ext cx="10063619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http://localhost:3000/images/kitten.</a:t>
            </a:r>
            <a:r>
              <a:rPr lang="en-US" sz="2200" dirty="0">
                <a:solidFill>
                  <a:schemeClr val="accent1"/>
                </a:solidFill>
              </a:rPr>
              <a:t>jpg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http://localhost:3000/css/style.</a:t>
            </a:r>
            <a:r>
              <a:rPr lang="en-US" sz="2200" dirty="0">
                <a:solidFill>
                  <a:schemeClr val="accent1"/>
                </a:solidFill>
              </a:rPr>
              <a:t>css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http://localhost:3000/js/app.</a:t>
            </a:r>
            <a:r>
              <a:rPr lang="en-US" sz="2200" dirty="0">
                <a:solidFill>
                  <a:schemeClr val="accent1"/>
                </a:solidFill>
              </a:rPr>
              <a:t>js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http://localhost:3000/images/bg.</a:t>
            </a:r>
            <a:r>
              <a:rPr lang="en-US" sz="2200" dirty="0">
                <a:solidFill>
                  <a:schemeClr val="accent1"/>
                </a:solidFill>
              </a:rPr>
              <a:t>png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http://localhost:3000/hello.</a:t>
            </a:r>
            <a:r>
              <a:rPr lang="en-US" sz="220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xmlns="" val="293379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6317B-E08B-4C58-8F24-61CACAF8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412F21-0E38-4207-AB47-625DCC0B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Intercepting the HTTP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xmlns="" id="{1C720BDC-C56A-481A-809C-D23EF8CB6238}"/>
              </a:ext>
            </a:extLst>
          </p:cNvPr>
          <p:cNvSpPr/>
          <p:nvPr/>
        </p:nvSpPr>
        <p:spPr>
          <a:xfrm>
            <a:off x="8075612" y="2293566"/>
            <a:ext cx="2362200" cy="160020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xmlns="" id="{ECBBBF96-80C3-4877-B665-249D3CFA4ECF}"/>
              </a:ext>
            </a:extLst>
          </p:cNvPr>
          <p:cNvSpPr/>
          <p:nvPr/>
        </p:nvSpPr>
        <p:spPr>
          <a:xfrm rot="5400000">
            <a:off x="7191338" y="2386127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xmlns="" id="{A27FE005-FA80-4B5E-A856-59F2F101D654}"/>
              </a:ext>
            </a:extLst>
          </p:cNvPr>
          <p:cNvSpPr/>
          <p:nvPr/>
        </p:nvSpPr>
        <p:spPr>
          <a:xfrm rot="16200000">
            <a:off x="7190928" y="2865026"/>
            <a:ext cx="228600" cy="1161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xmlns="" id="{70C72D44-B7AB-4F79-BFA7-9CA7DEC38956}"/>
              </a:ext>
            </a:extLst>
          </p:cNvPr>
          <p:cNvSpPr/>
          <p:nvPr/>
        </p:nvSpPr>
        <p:spPr>
          <a:xfrm>
            <a:off x="4467533" y="2132268"/>
            <a:ext cx="2343300" cy="1897433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CB315596-922B-414D-B4E8-5EDAD69EA739}"/>
              </a:ext>
            </a:extLst>
          </p:cNvPr>
          <p:cNvSpPr/>
          <p:nvPr/>
        </p:nvSpPr>
        <p:spPr>
          <a:xfrm>
            <a:off x="2208212" y="2171699"/>
            <a:ext cx="1905000" cy="178814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xmlns="" id="{C6405C12-074F-452D-8301-FEA462331056}"/>
              </a:ext>
            </a:extLst>
          </p:cNvPr>
          <p:cNvSpPr/>
          <p:nvPr/>
        </p:nvSpPr>
        <p:spPr>
          <a:xfrm>
            <a:off x="3732213" y="4114799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xmlns="" id="{CD121DFD-1BAC-4DBF-A7A6-D7DE0F221AC3}"/>
              </a:ext>
            </a:extLst>
          </p:cNvPr>
          <p:cNvSpPr/>
          <p:nvPr/>
        </p:nvSpPr>
        <p:spPr>
          <a:xfrm rot="10800000">
            <a:off x="4113212" y="1595478"/>
            <a:ext cx="1295400" cy="5762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2F75DC-B87E-4D27-B9AB-5EACA0472346}"/>
              </a:ext>
            </a:extLst>
          </p:cNvPr>
          <p:cNvSpPr txBox="1"/>
          <p:nvPr/>
        </p:nvSpPr>
        <p:spPr>
          <a:xfrm>
            <a:off x="2640483" y="2808063"/>
            <a:ext cx="111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8E6477-CCDB-4E02-9696-7D4733A53E5A}"/>
              </a:ext>
            </a:extLst>
          </p:cNvPr>
          <p:cNvSpPr txBox="1"/>
          <p:nvPr/>
        </p:nvSpPr>
        <p:spPr>
          <a:xfrm>
            <a:off x="4672678" y="3559884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Middleware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25AB94-7168-449E-BC01-F66DDB749DE6}"/>
              </a:ext>
            </a:extLst>
          </p:cNvPr>
          <p:cNvSpPr txBox="1"/>
          <p:nvPr/>
        </p:nvSpPr>
        <p:spPr>
          <a:xfrm>
            <a:off x="8484555" y="2852385"/>
            <a:ext cx="195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2612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Introduction to Express.js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a request/response with Express.js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Static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Middleware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Custom and Third-Party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REST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is </a:t>
            </a:r>
            <a:r>
              <a:rPr lang="en-US" dirty="0">
                <a:solidFill>
                  <a:schemeClr val="accent1"/>
                </a:solidFill>
              </a:rPr>
              <a:t>just</a:t>
            </a:r>
            <a:r>
              <a:rPr lang="en-US" dirty="0"/>
              <a:t>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</a:t>
            </a:r>
            <a:r>
              <a:rPr lang="en-US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Different </a:t>
            </a:r>
            <a:r>
              <a:rPr lang="en-US" dirty="0">
                <a:solidFill>
                  <a:schemeClr val="accent1"/>
                </a:solidFill>
              </a:rPr>
              <a:t>kind</a:t>
            </a:r>
            <a:r>
              <a:rPr lang="en-US" dirty="0"/>
              <a:t>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4212" y="3733800"/>
            <a:ext cx="9038012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var app = express()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use</a:t>
            </a:r>
            <a:r>
              <a:rPr lang="en-US" sz="2200" noProof="1">
                <a:solidFill>
                  <a:schemeClr val="tx1"/>
                </a:solidFill>
              </a:rPr>
              <a:t>((req, res,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console.log('Time:', Date.now())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noProof="1">
                <a:solidFill>
                  <a:schemeClr val="accent1"/>
                </a:solidFill>
              </a:rPr>
              <a:t>next</a:t>
            </a:r>
            <a:r>
              <a:rPr lang="en-US" sz="2200" noProof="1">
                <a:solidFill>
                  <a:schemeClr val="tx1"/>
                </a:solidFill>
              </a:rPr>
              <a:t>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CCA57D17-699A-4ACA-A33A-72FF0FF9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2" y="5181600"/>
            <a:ext cx="3581400" cy="533400"/>
          </a:xfrm>
          <a:prstGeom prst="wedgeRoundRectCallout">
            <a:avLst>
              <a:gd name="adj1" fmla="val -155102"/>
              <a:gd name="adj2" fmla="val -299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Next </a:t>
            </a:r>
            <a:r>
              <a:rPr lang="en-US" sz="2500" noProof="1">
                <a:solidFill>
                  <a:schemeClr val="accent1"/>
                </a:solidFill>
              </a:rPr>
              <a:t>handler</a:t>
            </a:r>
            <a:r>
              <a:rPr lang="en-US" sz="2500" noProof="1">
                <a:solidFill>
                  <a:schemeClr val="tx1"/>
                </a:solidFill>
              </a:rPr>
              <a:t> to be called</a:t>
            </a:r>
          </a:p>
        </p:txBody>
      </p:sp>
    </p:spTree>
    <p:extLst>
      <p:ext uri="{BB962C8B-B14F-4D97-AF65-F5344CB8AC3E}">
        <p14:creationId xmlns:p14="http://schemas.microsoft.com/office/powerpoint/2010/main" xmlns="" val="39778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1252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Middleware can be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path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75406" y="1541776"/>
            <a:ext cx="903801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res, </a:t>
            </a:r>
            <a:r>
              <a:rPr lang="en-US" sz="2200" dirty="0">
                <a:solidFill>
                  <a:schemeClr val="accent1"/>
                </a:solidFill>
              </a:rPr>
              <a:t>next</a:t>
            </a:r>
            <a:r>
              <a:rPr lang="en-US" sz="22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 = </a:t>
            </a:r>
            <a:r>
              <a:rPr lang="en-US" sz="2200" dirty="0" err="1">
                <a:solidFill>
                  <a:schemeClr val="tx1"/>
                </a:solidFill>
              </a:rPr>
              <a:t>req.params.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// TODO: Check if user </a:t>
            </a:r>
            <a:r>
              <a:rPr lang="en-US" sz="2200" dirty="0">
                <a:solidFill>
                  <a:schemeClr val="accent1"/>
                </a:solidFill>
              </a:rPr>
              <a:t>exists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accent1"/>
                </a:solidFill>
              </a:rPr>
              <a:t>db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>
                <a:solidFill>
                  <a:schemeClr val="accent1"/>
                </a:solidFill>
              </a:rPr>
              <a:t>session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let 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 = true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if (!</a:t>
            </a:r>
            <a:r>
              <a:rPr lang="en-US" sz="2200" dirty="0" err="1">
                <a:solidFill>
                  <a:schemeClr val="tx1"/>
                </a:solidFill>
              </a:rPr>
              <a:t>userExists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 else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accent1"/>
                </a:solidFill>
              </a:rPr>
              <a:t>next()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get</a:t>
            </a:r>
            <a:r>
              <a:rPr lang="en-US" sz="2200" dirty="0">
                <a:solidFill>
                  <a:schemeClr val="tx1"/>
                </a:solidFill>
              </a:rPr>
              <a:t>('/user/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  <a:r>
              <a:rPr lang="en-US" sz="2200" dirty="0" err="1">
                <a:solidFill>
                  <a:schemeClr val="accent1"/>
                </a:solidFill>
              </a:rPr>
              <a:t>userId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send</a:t>
            </a:r>
            <a:r>
              <a:rPr lang="en-US" sz="2200" dirty="0">
                <a:solidFill>
                  <a:schemeClr val="tx1"/>
                </a:solidFill>
              </a:rPr>
              <a:t>('User home page!')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B27D7989-CE1F-4C6C-AB50-E127E25F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788545"/>
            <a:ext cx="3581400" cy="833278"/>
          </a:xfrm>
          <a:prstGeom prst="wedgeRoundRectCallout">
            <a:avLst>
              <a:gd name="adj1" fmla="val -78507"/>
              <a:gd name="adj2" fmla="val -7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Custom </a:t>
            </a:r>
            <a:r>
              <a:rPr lang="en-US" sz="2500" noProof="1">
                <a:solidFill>
                  <a:schemeClr val="accent1"/>
                </a:solidFill>
              </a:rPr>
              <a:t>authentication</a:t>
            </a:r>
            <a:r>
              <a:rPr lang="en-US" sz="2500" noProof="1">
                <a:solidFill>
                  <a:schemeClr val="tx1"/>
                </a:solidFill>
              </a:rPr>
              <a:t> middleware</a:t>
            </a:r>
          </a:p>
        </p:txBody>
      </p:sp>
    </p:spTree>
    <p:extLst>
      <p:ext uri="{BB962C8B-B14F-4D97-AF65-F5344CB8AC3E}">
        <p14:creationId xmlns:p14="http://schemas.microsoft.com/office/powerpoint/2010/main" xmlns="" val="26944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https://github.com/expressjs/body-parser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9912" y="1524000"/>
            <a:ext cx="11049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express = require('express')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bodyParser</a:t>
            </a:r>
            <a:r>
              <a:rPr lang="en-US" sz="2200" dirty="0">
                <a:solidFill>
                  <a:schemeClr val="tx1"/>
                </a:solidFill>
              </a:rPr>
              <a:t> = require('body-parser')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 port = 1337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let app = express()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use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bodyParser.</a:t>
            </a:r>
            <a:r>
              <a:rPr lang="en-US" sz="2200" dirty="0" err="1">
                <a:solidFill>
                  <a:schemeClr val="accent1"/>
                </a:solidFill>
              </a:rPr>
              <a:t>urlencoded</a:t>
            </a:r>
            <a:r>
              <a:rPr lang="en-US" sz="2200" dirty="0">
                <a:solidFill>
                  <a:schemeClr val="tx1"/>
                </a:solidFill>
              </a:rPr>
              <a:t>({ </a:t>
            </a:r>
            <a:r>
              <a:rPr lang="en-US" sz="2200" dirty="0">
                <a:solidFill>
                  <a:schemeClr val="accent1"/>
                </a:solidFill>
              </a:rPr>
              <a:t>extended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accent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 }))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>
                <a:solidFill>
                  <a:schemeClr val="tx1"/>
                </a:solidFill>
              </a:rPr>
              <a:t>app.</a:t>
            </a:r>
            <a:r>
              <a:rPr lang="en-US" sz="2200" dirty="0" err="1">
                <a:solidFill>
                  <a:schemeClr val="accent1"/>
                </a:solidFill>
              </a:rPr>
              <a:t>post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/login</a:t>
            </a:r>
            <a:r>
              <a:rPr lang="en-US" sz="2200" dirty="0">
                <a:solidFill>
                  <a:schemeClr val="tx1"/>
                </a:solidFill>
              </a:rPr>
              <a:t>', (</a:t>
            </a:r>
            <a:r>
              <a:rPr lang="en-US" sz="2200" dirty="0" err="1">
                <a:solidFill>
                  <a:schemeClr val="tx1"/>
                </a:solidFill>
              </a:rPr>
              <a:t>req</a:t>
            </a:r>
            <a:r>
              <a:rPr lang="en-US" sz="2200" dirty="0">
                <a:solidFill>
                  <a:schemeClr val="tx1"/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 err="1">
                <a:solidFill>
                  <a:schemeClr val="tx1"/>
                </a:solidFill>
              </a:rPr>
              <a:t>req.</a:t>
            </a:r>
            <a:r>
              <a:rPr lang="en-US" sz="2200" dirty="0" err="1">
                <a:solidFill>
                  <a:schemeClr val="accent1"/>
                </a:solidFill>
              </a:rPr>
              <a:t>body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err="1">
                <a:solidFill>
                  <a:schemeClr val="tx1"/>
                </a:solidFill>
              </a:rPr>
              <a:t>res.</a:t>
            </a:r>
            <a:r>
              <a:rPr lang="en-US" sz="2200" dirty="0" err="1">
                <a:solidFill>
                  <a:schemeClr val="accent1"/>
                </a:solidFill>
              </a:rPr>
              <a:t>redirect</a:t>
            </a:r>
            <a:r>
              <a:rPr lang="en-US" sz="2200" dirty="0">
                <a:solidFill>
                  <a:schemeClr val="tx1"/>
                </a:solidFill>
              </a:rPr>
              <a:t>('</a:t>
            </a:r>
            <a:r>
              <a:rPr lang="en-US" sz="2200" dirty="0">
                <a:solidFill>
                  <a:schemeClr val="accent1"/>
                </a:solidFill>
              </a:rPr>
              <a:t>/home.html</a:t>
            </a:r>
            <a:r>
              <a:rPr lang="en-US" sz="2200" dirty="0">
                <a:solidFill>
                  <a:schemeClr val="tx1"/>
                </a:solidFill>
              </a:rPr>
              <a:t>')</a:t>
            </a:r>
          </a:p>
          <a:p>
            <a:r>
              <a:rPr lang="en-US" sz="2200" dirty="0">
                <a:solidFill>
                  <a:schemeClr val="tx1"/>
                </a:solidFill>
              </a:rPr>
              <a:t>})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app.listen</a:t>
            </a:r>
            <a:r>
              <a:rPr lang="en-US" sz="2200" dirty="0">
                <a:solidFill>
                  <a:schemeClr val="tx1"/>
                </a:solidFill>
              </a:rPr>
              <a:t>(port, () =&gt; console.log(`Express running on port ${port}`))</a:t>
            </a:r>
          </a:p>
        </p:txBody>
      </p:sp>
    </p:spTree>
    <p:extLst>
      <p:ext uri="{BB962C8B-B14F-4D97-AF65-F5344CB8AC3E}">
        <p14:creationId xmlns:p14="http://schemas.microsoft.com/office/powerpoint/2010/main" xmlns="" val="11706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available here </a:t>
            </a:r>
            <a:r>
              <a:rPr lang="en-US" dirty="0">
                <a:hlinkClick r:id="rId2"/>
              </a:rPr>
              <a:t>http://expressjs.com/en/resources/middleware.html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Middleware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0412" y="2514600"/>
            <a:ext cx="106680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 engine', 'pug');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set</a:t>
            </a:r>
            <a:r>
              <a:rPr lang="en-US" sz="2800" noProof="1">
                <a:solidFill>
                  <a:schemeClr val="tx1"/>
                </a:solidFill>
              </a:rPr>
              <a:t>('views', __dirname + '/views');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(cookieParser());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(session({secret: 'magic unicorns'}));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(passport.initialize());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(passport.session());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(express.static(config.rootPath + '/public'));</a:t>
            </a:r>
          </a:p>
        </p:txBody>
      </p:sp>
    </p:spTree>
    <p:extLst>
      <p:ext uri="{BB962C8B-B14F-4D97-AF65-F5344CB8AC3E}">
        <p14:creationId xmlns:p14="http://schemas.microsoft.com/office/powerpoint/2010/main" xmlns="" val="37352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ransfer (</a:t>
            </a:r>
            <a:r>
              <a:rPr lang="en-US" dirty="0">
                <a:hlinkClick r:id="rId2"/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Architecture for client-server communication over HTTP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Resources</a:t>
            </a:r>
            <a:r>
              <a:rPr lang="en-US" dirty="0"/>
              <a:t>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URI</a:t>
            </a:r>
            <a:r>
              <a:rPr lang="en-US" dirty="0"/>
              <a:t> (address)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Can be created / retrieved /</a:t>
            </a:r>
            <a:br>
              <a:rPr lang="en-US" dirty="0"/>
            </a:br>
            <a:r>
              <a:rPr lang="en-US" dirty="0"/>
              <a:t>modified / deleted /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API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RESTful Service</a:t>
            </a:r>
          </a:p>
          <a:p>
            <a:pPr lvl="1"/>
            <a:r>
              <a:rPr lang="en-US" dirty="0"/>
              <a:t>Provides access to server-side</a:t>
            </a:r>
            <a:br>
              <a:rPr lang="en-US" dirty="0"/>
            </a:br>
            <a:r>
              <a:rPr lang="en-US" dirty="0"/>
              <a:t>resources via HTTP and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pic>
        <p:nvPicPr>
          <p:cNvPr id="5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12704" y="2625332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63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new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posts / specific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http://some-service.org/api/posts</a:t>
            </a:r>
            <a:r>
              <a:rPr lang="en-US" sz="3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Delete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>
              <a:hlinkClick r:id="rId4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Replace / modify existing post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PUT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PATCH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http://some-service.org/api/posts/17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– Example</a:t>
            </a:r>
          </a:p>
        </p:txBody>
      </p:sp>
      <p:pic>
        <p:nvPicPr>
          <p:cNvPr id="5" name="Picture 6" descr="https://spinspire.com/sites/spinspire.com/files/field/image/rest_api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61513" y="3976551"/>
            <a:ext cx="220979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70812" y="2003472"/>
            <a:ext cx="3633728" cy="1273128"/>
          </a:xfrm>
          <a:prstGeom prst="roundRect">
            <a:avLst>
              <a:gd name="adj" fmla="val 5736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8954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Websites that use </a:t>
            </a:r>
            <a:r>
              <a:rPr lang="en-US" dirty="0">
                <a:solidFill>
                  <a:schemeClr val="accent1"/>
                </a:solidFill>
              </a:rPr>
              <a:t>REST services </a:t>
            </a:r>
            <a:r>
              <a:rPr lang="en-US" dirty="0"/>
              <a:t>are more </a:t>
            </a:r>
            <a:r>
              <a:rPr lang="en-US" dirty="0">
                <a:solidFill>
                  <a:schemeClr val="accent1"/>
                </a:solidFill>
              </a:rPr>
              <a:t>interactive</a:t>
            </a:r>
          </a:p>
          <a:p>
            <a:pPr lvl="1"/>
            <a:r>
              <a:rPr lang="en-US" dirty="0"/>
              <a:t>The client can make </a:t>
            </a:r>
            <a:r>
              <a:rPr lang="en-US" dirty="0">
                <a:solidFill>
                  <a:schemeClr val="accent1"/>
                </a:solidFill>
              </a:rPr>
              <a:t>AJAX requests </a:t>
            </a:r>
            <a:r>
              <a:rPr lang="en-US" dirty="0"/>
              <a:t>without refreshing the page</a:t>
            </a:r>
          </a:p>
          <a:p>
            <a:pPr lvl="1"/>
            <a:r>
              <a:rPr lang="en-US" dirty="0"/>
              <a:t>Necessary for </a:t>
            </a:r>
            <a:r>
              <a:rPr lang="en-US" dirty="0">
                <a:solidFill>
                  <a:schemeClr val="accent1"/>
                </a:solidFill>
              </a:rPr>
              <a:t>Single Page Application </a:t>
            </a:r>
            <a:r>
              <a:rPr lang="en-US" dirty="0"/>
              <a:t>(e.g. using React, Angular…)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Services with Express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5027612" y="4419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047457" y="3429000"/>
            <a:ext cx="8093911" cy="2801099"/>
            <a:chOff x="1370012" y="3429000"/>
            <a:chExt cx="8093911" cy="2801099"/>
          </a:xfrm>
        </p:grpSpPr>
        <p:grpSp>
          <p:nvGrpSpPr>
            <p:cNvPr id="34" name="Group 33"/>
            <p:cNvGrpSpPr/>
            <p:nvPr/>
          </p:nvGrpSpPr>
          <p:grpSpPr>
            <a:xfrm>
              <a:off x="1370012" y="3429000"/>
              <a:ext cx="2667000" cy="2801099"/>
              <a:chOff x="1370012" y="3429000"/>
              <a:chExt cx="2667000" cy="280109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0012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03412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Server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22412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Static Files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22412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REST API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96923" y="3429000"/>
              <a:ext cx="2667000" cy="2801099"/>
              <a:chOff x="6796923" y="3429000"/>
              <a:chExt cx="2667000" cy="280109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6923" y="4003846"/>
                <a:ext cx="2667000" cy="222625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0323" y="342900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Client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9323" y="4197902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HTML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49323" y="5254219"/>
                <a:ext cx="2362200" cy="773639"/>
              </a:xfrm>
              <a:prstGeom prst="rect">
                <a:avLst/>
              </a:prstGeom>
              <a:solidFill>
                <a:srgbClr val="F3BE60">
                  <a:alpha val="25098"/>
                </a:srgb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JS App</a:t>
                </a:r>
              </a:p>
            </p:txBody>
          </p:sp>
        </p:grpSp>
      </p:grp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027612" y="4724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027612" y="55626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027612" y="5867400"/>
            <a:ext cx="2133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8990" y="3957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18634" y="5100937"/>
            <a:ext cx="275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POST, PUT, DELETE, …</a:t>
            </a:r>
          </a:p>
        </p:txBody>
      </p:sp>
    </p:spTree>
    <p:extLst>
      <p:ext uri="{BB962C8B-B14F-4D97-AF65-F5344CB8AC3E}">
        <p14:creationId xmlns:p14="http://schemas.microsoft.com/office/powerpoint/2010/main" xmlns="" val="2209181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014DD1E-5D91-48A3-AD6D-45FBA980D106}" type="slidenum">
              <a:rPr lang="en-US" noProof="0" smtClean="0"/>
              <a:pPr lvl="0"/>
              <a:t>27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endpoint for REST access:</a:t>
            </a:r>
          </a:p>
          <a:p>
            <a:pPr>
              <a:spcBef>
                <a:spcPts val="33600"/>
              </a:spcBef>
            </a:pPr>
            <a:r>
              <a:rPr lang="en-US" dirty="0">
                <a:hlinkClick r:id="rId2"/>
              </a:rPr>
              <a:t>More information 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Example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370012" y="1850172"/>
            <a:ext cx="94488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app.use(bodyParser.urlencoded({ extended: true }));</a:t>
            </a:r>
          </a:p>
          <a:p>
            <a:r>
              <a:rPr lang="en-US" noProof="1">
                <a:solidFill>
                  <a:schemeClr val="tx1"/>
                </a:solidFill>
              </a:rPr>
              <a:t>app.use(bodyParser.json());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tx1"/>
                </a:solidFill>
              </a:rPr>
              <a:t>const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 = express.Router();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.get('/',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res.</a:t>
            </a:r>
            <a:r>
              <a:rPr lang="en-US" noProof="1">
                <a:solidFill>
                  <a:schemeClr val="accent1"/>
                </a:solidFill>
              </a:rPr>
              <a:t>json</a:t>
            </a:r>
            <a:r>
              <a:rPr lang="en-US" noProof="1">
                <a:solidFill>
                  <a:schemeClr val="tx1"/>
                </a:solidFill>
              </a:rPr>
              <a:t>({ message: 'hooray! welcome to our api!' });   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.post('/', function(req, res) {</a:t>
            </a:r>
          </a:p>
          <a:p>
            <a:r>
              <a:rPr lang="en-US" noProof="1">
                <a:solidFill>
                  <a:schemeClr val="tx1"/>
                </a:solidFill>
              </a:rPr>
              <a:t>    </a:t>
            </a:r>
            <a:r>
              <a:rPr lang="en-US" i="1" noProof="1">
                <a:solidFill>
                  <a:schemeClr val="accent2"/>
                </a:solidFill>
              </a:rPr>
              <a:t>// Handle client data and respond with JSON</a:t>
            </a:r>
          </a:p>
          <a:p>
            <a:r>
              <a:rPr lang="en-US" noProof="1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1200"/>
              </a:spcBef>
            </a:pPr>
            <a:r>
              <a:rPr lang="en-US" i="1" noProof="1">
                <a:solidFill>
                  <a:schemeClr val="accent2"/>
                </a:solidFill>
              </a:rPr>
              <a:t>// TODO add more actions</a:t>
            </a:r>
          </a:p>
          <a:p>
            <a:r>
              <a:rPr lang="en-US" noProof="1">
                <a:solidFill>
                  <a:schemeClr val="tx1"/>
                </a:solidFill>
              </a:rPr>
              <a:t>app.</a:t>
            </a:r>
            <a:r>
              <a:rPr lang="en-US" noProof="1">
                <a:solidFill>
                  <a:schemeClr val="accent1"/>
                </a:solidFill>
              </a:rPr>
              <a:t>use</a:t>
            </a:r>
            <a:r>
              <a:rPr lang="en-US" noProof="1">
                <a:solidFill>
                  <a:schemeClr val="tx1"/>
                </a:solidFill>
              </a:rPr>
              <a:t>('/api', </a:t>
            </a:r>
            <a:r>
              <a:rPr lang="en-US" noProof="1">
                <a:solidFill>
                  <a:schemeClr val="accent1"/>
                </a:solidFill>
              </a:rPr>
              <a:t>router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13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Express.js is a </a:t>
            </a:r>
            <a:r>
              <a:rPr lang="en-US" sz="3200" dirty="0">
                <a:solidFill>
                  <a:schemeClr val="accent1"/>
                </a:solidFill>
              </a:rPr>
              <a:t>fast</a:t>
            </a:r>
            <a:r>
              <a:rPr lang="en-US" sz="3200" dirty="0"/>
              <a:t> web </a:t>
            </a:r>
            <a:r>
              <a:rPr lang="en-US" sz="3200" dirty="0">
                <a:solidFill>
                  <a:schemeClr val="accent1"/>
                </a:solidFill>
              </a:rPr>
              <a:t>framework</a:t>
            </a:r>
            <a:r>
              <a:rPr lang="en-US" sz="3200" dirty="0"/>
              <a:t> for Node.js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Routing is done with a </a:t>
            </a:r>
            <a:r>
              <a:rPr lang="en-US" sz="3200" dirty="0">
                <a:solidFill>
                  <a:schemeClr val="accent1"/>
                </a:solidFill>
              </a:rPr>
              <a:t>familiar</a:t>
            </a:r>
            <a:r>
              <a:rPr lang="en-US" sz="3200" dirty="0"/>
              <a:t> syntax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Middleware</a:t>
            </a:r>
            <a:r>
              <a:rPr lang="en-US" sz="3200" dirty="0"/>
              <a:t> in our application (custom, third-party)</a:t>
            </a:r>
          </a:p>
          <a:p>
            <a:pPr>
              <a:lnSpc>
                <a:spcPct val="100000"/>
              </a:lnSpc>
              <a:spcBef>
                <a:spcPts val="9000"/>
              </a:spcBef>
            </a:pPr>
            <a:r>
              <a:rPr lang="en-US" sz="3200" dirty="0">
                <a:solidFill>
                  <a:schemeClr val="accent1"/>
                </a:solidFill>
              </a:rPr>
              <a:t>REST services </a:t>
            </a:r>
            <a:r>
              <a:rPr lang="en-US" sz="3200" dirty="0"/>
              <a:t>allow resources to be served to </a:t>
            </a:r>
            <a:r>
              <a:rPr lang="en-US" sz="3200" dirty="0">
                <a:solidFill>
                  <a:schemeClr val="accent1"/>
                </a:solidFill>
              </a:rPr>
              <a:t>applications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28764" y="26771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METHOD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accent1"/>
                </a:solidFill>
              </a:rPr>
              <a:t>PATH</a:t>
            </a:r>
            <a:r>
              <a:rPr lang="en-US" sz="2800" noProof="1">
                <a:solidFill>
                  <a:schemeClr val="tx1"/>
                </a:solidFill>
              </a:rPr>
              <a:t>, </a:t>
            </a:r>
            <a:r>
              <a:rPr lang="en-US" sz="2800" noProof="1">
                <a:solidFill>
                  <a:schemeClr val="accent1"/>
                </a:solidFill>
              </a:rPr>
              <a:t>HANDLER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28764" y="4353580"/>
            <a:ext cx="7904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app.</a:t>
            </a:r>
            <a:r>
              <a:rPr lang="en-US" sz="2800" noProof="1">
                <a:solidFill>
                  <a:schemeClr val="accent1"/>
                </a:solidFill>
              </a:rPr>
              <a:t>use</a:t>
            </a:r>
            <a:r>
              <a:rPr lang="en-US" sz="2800" noProof="1">
                <a:solidFill>
                  <a:schemeClr val="tx1"/>
                </a:solidFill>
              </a:rPr>
              <a:t>(bodyParser());</a:t>
            </a:r>
          </a:p>
        </p:txBody>
      </p:sp>
    </p:spTree>
    <p:extLst>
      <p:ext uri="{BB962C8B-B14F-4D97-AF65-F5344CB8AC3E}">
        <p14:creationId xmlns:p14="http://schemas.microsoft.com/office/powerpoint/2010/main" xmlns="" val="33656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Express.js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3"/>
              <a:extLst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5"/>
              <a:extLst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7"/>
              <a:extLst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9"/>
              <a:extLst/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1"/>
              <a:extLst/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3"/>
              <a:extLst/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5"/>
              <a:extLst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8"/>
              <a:extLst/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0"/>
              <a:extLst/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2"/>
              <a:extLst/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4"/>
              <a:extLst/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26"/>
              </a:rPr>
              <a:t>https://softuni.bg/trainings/courses/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00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DB06A-E63A-4557-BC1B-97DFC73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5B754D-EBE6-48F6-8538-037EEB3A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Configuration, Startup</a:t>
            </a:r>
          </a:p>
        </p:txBody>
      </p:sp>
      <p:pic>
        <p:nvPicPr>
          <p:cNvPr id="4" name="Picture 2" descr="C:\Users\Vako\Desktop\Visual_Studio_Code_0.10.1_icon.png">
            <a:extLst>
              <a:ext uri="{FF2B5EF4-FFF2-40B4-BE49-F238E27FC236}">
                <a16:creationId xmlns:a16="http://schemas.microsoft.com/office/drawing/2014/main" xmlns="" id="{7D0F9C6C-B806-49B4-BBB3-AE683652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7544" y="2387485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377FA0-35B3-4D48-A1C6-CBA8AC1C84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4412" y="2286978"/>
            <a:ext cx="2414551" cy="241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F76418-E06A-417A-8FD8-8FC42BB01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0812" y="158925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86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D29AD97-9692-4A1A-A205-B2E84240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58A5-21E7-4095-B47C-874993B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>
                <a:solidFill>
                  <a:schemeClr val="accent1"/>
                </a:solidFill>
              </a:rPr>
              <a:t>typings</a:t>
            </a:r>
            <a:r>
              <a:rPr lang="en-US" dirty="0"/>
              <a:t> globally:</a:t>
            </a:r>
          </a:p>
          <a:p>
            <a:pPr>
              <a:spcBef>
                <a:spcPts val="8400"/>
              </a:spcBef>
            </a:pPr>
            <a:r>
              <a:rPr lang="en-US" dirty="0"/>
              <a:t>Run the </a:t>
            </a:r>
            <a:r>
              <a:rPr lang="en-US" dirty="0">
                <a:solidFill>
                  <a:schemeClr val="accent1"/>
                </a:solidFill>
              </a:rPr>
              <a:t>following</a:t>
            </a:r>
            <a:r>
              <a:rPr lang="en-US" dirty="0"/>
              <a:t> to install Express.js </a:t>
            </a:r>
            <a:r>
              <a:rPr lang="en-US" dirty="0">
                <a:solidFill>
                  <a:schemeClr val="accent1"/>
                </a:solidFill>
              </a:rPr>
              <a:t>IntelliSense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4E6182-1B8E-4981-89B9-A57B0F4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IntelliSense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028327C-F53C-4FA2-928F-B6C83624E8C2}"/>
              </a:ext>
            </a:extLst>
          </p:cNvPr>
          <p:cNvSpPr txBox="1">
            <a:spLocks/>
          </p:cNvSpPr>
          <p:nvPr/>
        </p:nvSpPr>
        <p:spPr>
          <a:xfrm>
            <a:off x="684212" y="218346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npm install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F1D2B2A1-9493-41BA-A871-0CB2F3D95D69}"/>
              </a:ext>
            </a:extLst>
          </p:cNvPr>
          <p:cNvSpPr txBox="1">
            <a:spLocks/>
          </p:cNvSpPr>
          <p:nvPr/>
        </p:nvSpPr>
        <p:spPr>
          <a:xfrm>
            <a:off x="684212" y="3913338"/>
            <a:ext cx="8077200" cy="461665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typings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install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express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--save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E286467-A67C-4659-9916-7E142A0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5029200"/>
            <a:ext cx="3276600" cy="1108904"/>
          </a:xfrm>
          <a:prstGeom prst="wedgeRoundRectCallout">
            <a:avLst>
              <a:gd name="adj1" fmla="val -90438"/>
              <a:gd name="adj2" fmla="val -97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Now you have </a:t>
            </a:r>
            <a:r>
              <a:rPr lang="en-US" sz="2500" noProof="1">
                <a:solidFill>
                  <a:schemeClr val="accent1"/>
                </a:solidFill>
              </a:rPr>
              <a:t>IntelliSense</a:t>
            </a:r>
            <a:r>
              <a:rPr lang="en-US" sz="2500" noProof="1">
                <a:solidFill>
                  <a:schemeClr val="tx1"/>
                </a:solidFill>
              </a:rPr>
              <a:t> in </a:t>
            </a:r>
            <a:r>
              <a:rPr lang="en-US" sz="2500" noProof="1">
                <a:solidFill>
                  <a:schemeClr val="accent1"/>
                </a:solidFill>
              </a:rPr>
              <a:t>VS</a:t>
            </a:r>
            <a:r>
              <a:rPr lang="en-US" sz="25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accent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xmlns="" val="25492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1201400" cy="5834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>
                <a:solidFill>
                  <a:schemeClr val="accent1"/>
                </a:solidFill>
              </a:rPr>
              <a:t>Install</a:t>
            </a:r>
            <a:r>
              <a:rPr lang="en-US" noProof="1"/>
              <a:t>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r>
              <a:rPr lang="en-US" noProof="1"/>
              <a:t>You can </a:t>
            </a:r>
            <a:r>
              <a:rPr lang="en-US" noProof="1">
                <a:solidFill>
                  <a:schemeClr val="accent1"/>
                </a:solidFill>
              </a:rPr>
              <a:t>check</a:t>
            </a:r>
            <a:r>
              <a:rPr lang="en-US" noProof="1"/>
              <a:t> out </a:t>
            </a:r>
            <a:r>
              <a:rPr lang="en-US" noProof="1">
                <a:solidFill>
                  <a:schemeClr val="accent1"/>
                </a:solidFill>
                <a:hlinkClick r:id="rId2"/>
              </a:rPr>
              <a:t>http://expressjs.com/en/api.html</a:t>
            </a:r>
            <a:endParaRPr lang="en-US" noProof="1">
              <a:solidFill>
                <a:schemeClr val="accent1"/>
              </a:solidFill>
            </a:endParaRPr>
          </a:p>
          <a:p>
            <a:endParaRPr lang="en-US" noProof="1"/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35000" y="1582161"/>
            <a:ext cx="7918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algn="ctr" defTabSz="91440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200" kern="0" dirty="0" err="1">
                <a:solidFill>
                  <a:prstClr val="white"/>
                </a:solidFill>
              </a:rPr>
              <a:t>npm</a:t>
            </a:r>
            <a:r>
              <a:rPr lang="en-US" sz="2200" kern="0" dirty="0">
                <a:solidFill>
                  <a:prstClr val="white"/>
                </a:solidFill>
              </a:rPr>
              <a:t> install express </a:t>
            </a:r>
            <a:r>
              <a:rPr lang="en-US" sz="2200" kern="0" dirty="0">
                <a:solidFill>
                  <a:srgbClr val="F3BE60"/>
                </a:solidFill>
              </a:rPr>
              <a:t>–-save –-</a:t>
            </a:r>
            <a:r>
              <a:rPr lang="en-US" sz="2200" kern="0" dirty="0">
                <a:solidFill>
                  <a:schemeClr val="accent1"/>
                </a:solidFill>
              </a:rPr>
              <a:t>save-exact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2837053"/>
            <a:ext cx="11430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let express = require('</a:t>
            </a:r>
            <a:r>
              <a:rPr lang="en-US" sz="2200" noProof="1">
                <a:solidFill>
                  <a:schemeClr val="accent1"/>
                </a:solidFill>
              </a:rPr>
              <a:t>express</a:t>
            </a:r>
            <a:r>
              <a:rPr lang="en-US" sz="2200" noProof="1">
                <a:solidFill>
                  <a:schemeClr val="tx1"/>
                </a:solidFill>
              </a:rPr>
              <a:t>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let app = </a:t>
            </a:r>
            <a:r>
              <a:rPr lang="en-US" sz="2200" noProof="1">
                <a:solidFill>
                  <a:schemeClr val="accent1"/>
                </a:solidFill>
              </a:rPr>
              <a:t>express()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const port = 1337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status</a:t>
            </a:r>
            <a:r>
              <a:rPr lang="en-US" sz="2200" noProof="1">
                <a:solidFill>
                  <a:schemeClr val="tx1"/>
                </a:solidFill>
              </a:rPr>
              <a:t>(200)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</a:t>
            </a:r>
            <a:r>
              <a:rPr lang="en-US" sz="2200" noProof="1">
                <a:solidFill>
                  <a:schemeClr val="accent1"/>
                </a:solidFill>
              </a:rPr>
              <a:t>send</a:t>
            </a:r>
            <a:r>
              <a:rPr lang="en-US" sz="2200" noProof="1">
                <a:solidFill>
                  <a:schemeClr val="tx1"/>
                </a:solidFill>
              </a:rPr>
              <a:t>('Welcome to Express.js!')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listen</a:t>
            </a:r>
            <a:r>
              <a:rPr lang="en-US" sz="2200" noProof="1">
                <a:solidFill>
                  <a:schemeClr val="tx1"/>
                </a:solidFill>
              </a:rPr>
              <a:t>(port, () =&gt; console.log(`Express running on port ${port}...`))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5264FFB7-7297-41B6-96BE-4FA82FBD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3852261"/>
            <a:ext cx="3276600" cy="1108904"/>
          </a:xfrm>
          <a:prstGeom prst="wedgeRoundRectCallout">
            <a:avLst>
              <a:gd name="adj1" fmla="val -147115"/>
              <a:gd name="adj2" fmla="val -89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noProof="1">
                <a:solidFill>
                  <a:schemeClr val="tx1"/>
                </a:solidFill>
              </a:rPr>
              <a:t>Create a new </a:t>
            </a:r>
            <a:r>
              <a:rPr lang="en-US" sz="2500" noProof="1">
                <a:solidFill>
                  <a:schemeClr val="accent1"/>
                </a:solidFill>
              </a:rPr>
              <a:t>instance</a:t>
            </a:r>
            <a:r>
              <a:rPr lang="en-US" sz="2500" noProof="1">
                <a:solidFill>
                  <a:schemeClr val="tx1"/>
                </a:solidFill>
              </a:rPr>
              <a:t> of the </a:t>
            </a:r>
            <a:r>
              <a:rPr lang="en-US" sz="2500" noProof="1">
                <a:solidFill>
                  <a:schemeClr val="accent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1343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A47AE-A412-46FD-AD44-CDE50DBE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in Express.js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0E2B84-C1C7-451A-B975-2AC61CCE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request/response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66D6B2-CE22-4B57-A9C2-3BB4BD694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6612" y="2362200"/>
            <a:ext cx="2362200" cy="21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express</a:t>
            </a:r>
          </a:p>
          <a:p>
            <a:pPr lvl="1"/>
            <a:r>
              <a:rPr lang="en-US" dirty="0"/>
              <a:t>METHOD is an HTTP </a:t>
            </a:r>
            <a:r>
              <a:rPr lang="en-US" dirty="0">
                <a:solidFill>
                  <a:schemeClr val="accent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dirty="0">
                <a:solidFill>
                  <a:schemeClr val="accent1"/>
                </a:solidFill>
              </a:rPr>
              <a:t>lowercase</a:t>
            </a:r>
          </a:p>
          <a:p>
            <a:pPr lvl="1"/>
            <a:r>
              <a:rPr lang="en-US" dirty="0"/>
              <a:t>PATH is a path on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</a:p>
          <a:p>
            <a:pPr lvl="1"/>
            <a:r>
              <a:rPr lang="en-US" dirty="0"/>
              <a:t>HANDLER is the function </a:t>
            </a:r>
            <a:r>
              <a:rPr lang="en-US" dirty="0">
                <a:solidFill>
                  <a:schemeClr val="accent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dirty="0">
                <a:solidFill>
                  <a:schemeClr val="accent1"/>
                </a:solidFill>
              </a:rPr>
              <a:t>matched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0412" y="1582161"/>
            <a:ext cx="80772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METHOD</a:t>
            </a:r>
            <a:r>
              <a:rPr lang="en-US" sz="2200" noProof="1">
                <a:solidFill>
                  <a:schemeClr val="tx1"/>
                </a:solidFill>
              </a:rPr>
              <a:t>(</a:t>
            </a:r>
            <a:r>
              <a:rPr lang="en-US" sz="2200" noProof="1">
                <a:solidFill>
                  <a:schemeClr val="accent1"/>
                </a:solidFill>
              </a:rPr>
              <a:t>PATH</a:t>
            </a:r>
            <a:r>
              <a:rPr lang="en-US" sz="2200" noProof="1">
                <a:solidFill>
                  <a:schemeClr val="tx1"/>
                </a:solidFill>
              </a:rPr>
              <a:t>, </a:t>
            </a:r>
            <a:r>
              <a:rPr lang="en-US" sz="2200" noProof="1">
                <a:solidFill>
                  <a:schemeClr val="accent1"/>
                </a:solidFill>
              </a:rPr>
              <a:t>HANDLER</a:t>
            </a:r>
            <a:r>
              <a:rPr lang="en-US" sz="22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42200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Methods - Example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65412" y="1295400"/>
            <a:ext cx="685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GET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/create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POST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  <a:p>
            <a:endParaRPr lang="en-US" sz="2200" noProof="1">
              <a:solidFill>
                <a:schemeClr val="tx1"/>
              </a:solidFill>
            </a:endParaRPr>
          </a:p>
          <a:p>
            <a:r>
              <a:rPr lang="en-US" sz="2200" noProof="1">
                <a:solidFill>
                  <a:schemeClr val="tx1"/>
                </a:solidFill>
              </a:rPr>
              <a:t>// </a:t>
            </a:r>
            <a:r>
              <a:rPr lang="en-US" sz="2200" noProof="1">
                <a:solidFill>
                  <a:schemeClr val="accent1"/>
                </a:solidFill>
              </a:rPr>
              <a:t>PUT </a:t>
            </a:r>
            <a:r>
              <a:rPr lang="en-US" sz="2200" noProof="1">
                <a:solidFill>
                  <a:schemeClr val="tx1"/>
                </a:solidFill>
              </a:rPr>
              <a:t>method route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app.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('</a:t>
            </a:r>
            <a:r>
              <a:rPr lang="en-US" sz="2200" noProof="1">
                <a:solidFill>
                  <a:schemeClr val="accent1"/>
                </a:solidFill>
              </a:rPr>
              <a:t>/modify</a:t>
            </a:r>
            <a:r>
              <a:rPr lang="en-US" sz="2200" noProof="1">
                <a:solidFill>
                  <a:schemeClr val="tx1"/>
                </a:solidFill>
              </a:rPr>
              <a:t>', (req, res) =&gt; {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  res.send('</a:t>
            </a:r>
            <a:r>
              <a:rPr lang="en-US" sz="2200" noProof="1">
                <a:solidFill>
                  <a:schemeClr val="accent1"/>
                </a:solidFill>
              </a:rPr>
              <a:t>PUT</a:t>
            </a:r>
            <a:r>
              <a:rPr lang="en-US" sz="2200" noProof="1">
                <a:solidFill>
                  <a:schemeClr val="tx1"/>
                </a:solidFill>
              </a:rPr>
              <a:t> request to the homepage')</a:t>
            </a:r>
          </a:p>
          <a:p>
            <a:r>
              <a:rPr lang="en-US" sz="2200" noProof="1">
                <a:solidFill>
                  <a:schemeClr val="tx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306137680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1447</Words>
  <Application>Microsoft Office PowerPoint</Application>
  <PresentationFormat>Custom</PresentationFormat>
  <Paragraphs>321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1_SoftUni 16x9</vt:lpstr>
      <vt:lpstr>SoftUni 16x9</vt:lpstr>
      <vt:lpstr>Introduction to Express.js</vt:lpstr>
      <vt:lpstr>Table of Contents</vt:lpstr>
      <vt:lpstr>Have a Question?</vt:lpstr>
      <vt:lpstr>Introduction to Express.js</vt:lpstr>
      <vt:lpstr>Visual Studio Code IntelliSense</vt:lpstr>
      <vt:lpstr>Introduction to Express.js</vt:lpstr>
      <vt:lpstr>Router in Express.js</vt:lpstr>
      <vt:lpstr>Router</vt:lpstr>
      <vt:lpstr>Route Methods - Example</vt:lpstr>
      <vt:lpstr>Route Methods – Example 2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Static Files</vt:lpstr>
      <vt:lpstr>Static Files</vt:lpstr>
      <vt:lpstr>Middleware</vt:lpstr>
      <vt:lpstr>Middleware</vt:lpstr>
      <vt:lpstr>Custom Middleware</vt:lpstr>
      <vt:lpstr>Third-Party Middleware</vt:lpstr>
      <vt:lpstr>Third-Party Middleware</vt:lpstr>
      <vt:lpstr>REST and RESTful Services</vt:lpstr>
      <vt:lpstr>REST and RESTful Services – Example</vt:lpstr>
      <vt:lpstr>REST Services with Express</vt:lpstr>
      <vt:lpstr>Simple Example</vt:lpstr>
      <vt:lpstr>Summary</vt:lpstr>
      <vt:lpstr>Express.js</vt:lpstr>
      <vt:lpstr>Trainings @ Software University (SoftUni)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"ExpressJS Fundamentals" course @ SoftUni</dc:title>
  <dc:subject>Software Development Course</dc:subject>
  <dc:creator/>
  <cp:keywords>Web, Javascript, NodeJS, ExpressJS, MongoDB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2018-06-02T21:31:46Z</dcterms:modified>
  <cp:category>ExpressJS Fundamentals @ SoftUni - https://softuni.bg/opencourses/express-js-fundamentals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