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8" r:id="rId3"/>
    <p:sldId id="499" r:id="rId4"/>
    <p:sldId id="503" r:id="rId5"/>
    <p:sldId id="500" r:id="rId6"/>
    <p:sldId id="501" r:id="rId7"/>
    <p:sldId id="504" r:id="rId8"/>
    <p:sldId id="505" r:id="rId9"/>
    <p:sldId id="506" r:id="rId10"/>
    <p:sldId id="507" r:id="rId11"/>
    <p:sldId id="508" r:id="rId12"/>
    <p:sldId id="509" r:id="rId13"/>
    <p:sldId id="512" r:id="rId14"/>
    <p:sldId id="513" r:id="rId15"/>
    <p:sldId id="514" r:id="rId16"/>
    <p:sldId id="515" r:id="rId17"/>
    <p:sldId id="511" r:id="rId18"/>
    <p:sldId id="517" r:id="rId19"/>
    <p:sldId id="518" r:id="rId20"/>
    <p:sldId id="519" r:id="rId21"/>
    <p:sldId id="516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20" r:id="rId41"/>
    <p:sldId id="523" r:id="rId42"/>
    <p:sldId id="542" r:id="rId43"/>
    <p:sldId id="522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C9F3ED95-83BF-49A0-8A0D-11BA9B629D94}">
          <p14:sldIdLst>
            <p14:sldId id="498"/>
            <p14:sldId id="499"/>
            <p14:sldId id="503"/>
          </p14:sldIdLst>
        </p14:section>
        <p14:section name="Node.js Web Server" id="{58AEB367-46FC-48CA-9DAF-05B7FC8EA286}">
          <p14:sldIdLst>
            <p14:sldId id="500"/>
            <p14:sldId id="501"/>
            <p14:sldId id="504"/>
            <p14:sldId id="505"/>
          </p14:sldIdLst>
        </p14:section>
        <p14:section name="Parsing a URL" id="{4A1C5CC7-A887-4EF0-9BE4-3B3782B40786}">
          <p14:sldIdLst>
            <p14:sldId id="506"/>
            <p14:sldId id="507"/>
            <p14:sldId id="508"/>
          </p14:sldIdLst>
        </p14:section>
        <p14:section name="The Request &amp; Response Objects" id="{C2C839B3-4015-4B47-A49D-8EA8D6C3AAED}">
          <p14:sldIdLst>
            <p14:sldId id="509"/>
            <p14:sldId id="512"/>
            <p14:sldId id="513"/>
            <p14:sldId id="514"/>
            <p14:sldId id="515"/>
          </p14:sldIdLst>
        </p14:section>
        <p14:section name="Additional Tools" id="{42BD93F6-EA49-49A5-9DF6-7D94DFD18E92}">
          <p14:sldIdLst>
            <p14:sldId id="511"/>
            <p14:sldId id="517"/>
            <p14:sldId id="518"/>
            <p14:sldId id="519"/>
            <p14:sldId id="516"/>
          </p14:sldIdLst>
        </p14:section>
        <p14:section name="Working With Utilities" id="{9A00309B-02BC-4624-ACBA-C539063EFF4B}">
          <p14:sldIdLst>
            <p14:sldId id="524"/>
            <p14:sldId id="525"/>
            <p14:sldId id="526"/>
            <p14:sldId id="527"/>
          </p14:sldIdLst>
        </p14:section>
        <p14:section name="Streams" id="{6BA7E441-D244-48ED-8F6A-7DF7CC771A61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Events" id="{FC226219-4890-4571-A686-129F773C0A59}">
          <p14:sldIdLst>
            <p14:sldId id="538"/>
            <p14:sldId id="539"/>
          </p14:sldIdLst>
        </p14:section>
        <p14:section name="Debugging" id="{4D1D8DBA-EF21-4E12-83E0-C660E182F56B}">
          <p14:sldIdLst>
            <p14:sldId id="540"/>
            <p14:sldId id="541"/>
          </p14:sldIdLst>
        </p14:section>
        <p14:section name="Summary" id="{E49B0594-9784-4D4C-92B5-72E884759ACC}">
          <p14:sldIdLst>
            <p14:sldId id="520"/>
            <p14:sldId id="523"/>
            <p14:sldId id="542"/>
            <p14:sldId id="5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0F5F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5400" autoAdjust="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55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104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8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6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7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1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8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4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4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9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7356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0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23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37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178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9587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7451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image" Target="../media/image31.jpeg"/><Relationship Id="rId4" Type="http://schemas.openxmlformats.org/officeDocument/2006/relationships/image" Target="../media/image23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8.png"/><Relationship Id="rId22" Type="http://schemas.openxmlformats.org/officeDocument/2006/relationships/hyperlink" Target="https://www.sbtec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Web Server and Utilities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Web Node.js Server,</a:t>
            </a:r>
          </a:p>
          <a:p>
            <a:r>
              <a:rPr lang="en-US" dirty="0"/>
              <a:t>Tools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00612" y="3807577"/>
            <a:ext cx="172681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Node.js</a:t>
            </a:r>
            <a:b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Web Server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4734" y="3648224"/>
            <a:ext cx="42553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25FF2-2436-4E04-8145-4787D7E5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host </a:t>
            </a:r>
            <a:r>
              <a:rPr lang="en-US" dirty="0">
                <a:solidFill>
                  <a:schemeClr val="accent1"/>
                </a:solidFill>
              </a:rPr>
              <a:t>'localhost:8080'</a:t>
            </a:r>
          </a:p>
          <a:p>
            <a:pPr>
              <a:spcBef>
                <a:spcPts val="6600"/>
              </a:spcBef>
            </a:pPr>
            <a:r>
              <a:rPr lang="en-US" dirty="0"/>
              <a:t>URL path </a:t>
            </a:r>
            <a:r>
              <a:rPr lang="en-US" dirty="0">
                <a:solidFill>
                  <a:schemeClr val="accent1"/>
                </a:solidFill>
              </a:rPr>
              <a:t>'/home'</a:t>
            </a:r>
          </a:p>
          <a:p>
            <a:pPr>
              <a:spcBef>
                <a:spcPts val="7200"/>
              </a:spcBef>
            </a:pPr>
            <a:r>
              <a:rPr lang="en-US" dirty="0"/>
              <a:t>URL search/query </a:t>
            </a:r>
            <a:r>
              <a:rPr lang="en-US" dirty="0">
                <a:solidFill>
                  <a:schemeClr val="accent1"/>
                </a:solidFill>
              </a:rPr>
              <a:t>'?year=2017&amp;month=</a:t>
            </a:r>
            <a:r>
              <a:rPr lang="en-US" dirty="0" err="1">
                <a:solidFill>
                  <a:schemeClr val="accent1"/>
                </a:solidFill>
              </a:rPr>
              <a:t>february</a:t>
            </a:r>
            <a:r>
              <a:rPr lang="en-US" dirty="0">
                <a:solidFill>
                  <a:schemeClr val="accent1"/>
                </a:solidFill>
              </a:rPr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A40F7A-0386-4F6B-B6BF-111F550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376145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path = urlObj.pathname;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host = urlObj.host;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4A130-E35F-434B-AD61-010009F0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47078"/>
            <a:ext cx="9525000" cy="91101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 = urlObj.search;</a:t>
            </a:r>
          </a:p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= urlObj.query;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F3EBD0DB-E3BA-4163-A24B-E7B7F9FA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257800"/>
            <a:ext cx="2992793" cy="610654"/>
          </a:xfrm>
          <a:prstGeom prst="wedgeRoundRectCallout">
            <a:avLst>
              <a:gd name="adj1" fmla="val -97387"/>
              <a:gd name="adj2" fmla="val 51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Returns an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40211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Request &amp; Response Wrappers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handle a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6E260F-7D16-4259-BDF3-6D9C1682E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3777" y="2152809"/>
            <a:ext cx="7441270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48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54546C0-D3BD-4DB9-B4F6-94B86BEA80FA}"/>
              </a:ext>
            </a:extLst>
          </p:cNvPr>
          <p:cNvSpPr txBox="1">
            <a:spLocks/>
          </p:cNvSpPr>
          <p:nvPr/>
        </p:nvSpPr>
        <p:spPr>
          <a:xfrm>
            <a:off x="188815" y="914400"/>
            <a:ext cx="10213486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handle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incoming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 requests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httpVersion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1.1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or 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1.0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/>
              </a:rPr>
              <a:t>headers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object for request headers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/>
              </a:rPr>
              <a:t>method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GET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POST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etc.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chemeClr val="accent1"/>
                </a:solidFill>
                <a:latin typeface="Calibri"/>
              </a:rPr>
              <a:t>url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150294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1CC3E1-0EA0-4978-9268-C8E55451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950912" y="1524000"/>
            <a:ext cx="10287000" cy="39506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require('http');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url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rquire('url');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port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1337;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createServer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, res)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let path = url.parse(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['url']).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pathname;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(path === 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 // TODO: Retrieve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index.html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listen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(port);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140758D-8F2E-4C84-B2C4-924DEF00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10000"/>
            <a:ext cx="3200400" cy="914400"/>
          </a:xfrm>
          <a:prstGeom prst="wedgeRoundRectCallout">
            <a:avLst>
              <a:gd name="adj1" fmla="val -124550"/>
              <a:gd name="adj2" fmla="val -3221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Routing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xmlns="" val="30842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5E9F66-D85F-4D33-9574-371FF7B0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-53927"/>
            <a:ext cx="9577597" cy="1110780"/>
          </a:xfrm>
        </p:spPr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3212" y="1137778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Response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response to the client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actual content to the client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</a:p>
        </p:txBody>
      </p:sp>
    </p:spTree>
    <p:extLst>
      <p:ext uri="{BB962C8B-B14F-4D97-AF65-F5344CB8AC3E}">
        <p14:creationId xmlns:p14="http://schemas.microsoft.com/office/powerpoint/2010/main" xmlns="" val="7068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87207E-399B-46D2-BE60-C8A745CD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950912" y="1295400"/>
            <a:ext cx="10287000" cy="432072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fs.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readFile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./about.html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(err, data)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(err)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console.log(err);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writeHead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(200,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'content-type':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'text/html'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(data);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1C92F7BD-F194-45CA-8469-16F76703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1828800"/>
            <a:ext cx="3200400" cy="914400"/>
          </a:xfrm>
          <a:prstGeom prst="wedgeRoundRectCallout">
            <a:avLst>
              <a:gd name="adj1" fmla="val -79189"/>
              <a:gd name="adj2" fmla="val 10798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Response status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F8C7F54-D9EF-4C39-A8F2-C4E67703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563" y="3239893"/>
            <a:ext cx="3810000" cy="762000"/>
          </a:xfrm>
          <a:prstGeom prst="wedgeRoundRectCallout">
            <a:avLst>
              <a:gd name="adj1" fmla="val -74194"/>
              <a:gd name="adj2" fmla="val 2665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type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15ECB800-102E-4014-A4EF-6292A66F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4230493"/>
            <a:ext cx="3200400" cy="914400"/>
          </a:xfrm>
          <a:prstGeom prst="wedgeRoundRectCallout">
            <a:avLst>
              <a:gd name="adj1" fmla="val -71237"/>
              <a:gd name="adj2" fmla="val -953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encoding '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utf-8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B32B5F20-84C1-4094-A33A-0D9040DF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379" y="5791200"/>
            <a:ext cx="3200400" cy="914400"/>
          </a:xfrm>
          <a:prstGeom prst="wedgeRoundRectCallout">
            <a:avLst>
              <a:gd name="adj1" fmla="val -57393"/>
              <a:gd name="adj2" fmla="val -11469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8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Additional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781175-B02C-42A3-BD52-BAA49E8ABC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8412" y="1644356"/>
            <a:ext cx="2400491" cy="240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7555" y="1660417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7094" y="990600"/>
            <a:ext cx="3708003" cy="37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100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89F610D-56BB-4677-A4EB-7B68C6BD4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0F9909-2AF3-4477-8D68-F01AFAC8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BD0043F-7F8A-4092-8C5B-E7BBB0B6227E}"/>
              </a:ext>
            </a:extLst>
          </p:cNvPr>
          <p:cNvSpPr txBox="1">
            <a:spLocks/>
          </p:cNvSpPr>
          <p:nvPr/>
        </p:nvSpPr>
        <p:spPr>
          <a:xfrm>
            <a:off x="379412" y="10668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application scaffolding</a:t>
            </a:r>
          </a:p>
          <a:p>
            <a:pPr lvl="1" indent="-304747">
              <a:buClr>
                <a:srgbClr val="F2B254"/>
              </a:buClr>
              <a:buSzPct val="100000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you need a generator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24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just create an app with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 a lot of predefined project generators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MEAN, AngularJS, Express,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1377" y="1151121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616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yo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44" y="316610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generator-express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071246"/>
            <a:ext cx="3312697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 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43DBFC-0276-4FE2-A588-3A80355A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C0EAA5-B398-4399-BE18-6079878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2FFA16D-CA56-4237-90F8-B9ECD9A13641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is a Node.js task runner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lang="bg-BG" dirty="0">
              <a:solidFill>
                <a:sysClr val="window" lastClr="FFFFFF"/>
              </a:solidFill>
              <a:latin typeface="Calibri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can runs different tasks, based on configuration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Concatenate and minify JavaScript/CSS files</a:t>
            </a:r>
            <a:r>
              <a:rPr kumimoji="0" lang="bg-BG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 SASS/LESS/Stylus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jshint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csshint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0A22E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famous runners are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Grunt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WebPack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209212" y="1066800"/>
            <a:ext cx="1524000" cy="289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828800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569058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bg-BG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5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EAA3876-58DC-4125-95E1-394EDC9C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250422-EC0D-4F41-A1AF-638FB864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A24A509-EA9A-401F-8DD3-60DFA6DB4C6C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Gulp tasks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gulpfile.js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at the root of the project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 tasks and run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default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0" marR="0" lvl="0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19B7546-2B3B-4A8F-826C-8AEFCDF537D0}"/>
              </a:ext>
            </a:extLst>
          </p:cNvPr>
          <p:cNvSpPr txBox="1">
            <a:spLocks/>
          </p:cNvSpPr>
          <p:nvPr/>
        </p:nvSpPr>
        <p:spPr>
          <a:xfrm>
            <a:off x="1255712" y="3276600"/>
            <a:ext cx="9677400" cy="267765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gulp.task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'scripts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function 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del.sync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(['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build/**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gulp.src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['content/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jquery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dist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/jquery.js']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uglify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gulp.dest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('build')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0D0EFD4-3F78-4568-9881-C21EF102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514600"/>
            <a:ext cx="3200400" cy="609600"/>
          </a:xfrm>
          <a:prstGeom prst="wedgeRoundRectCallout">
            <a:avLst>
              <a:gd name="adj1" fmla="val -142863"/>
              <a:gd name="adj2" fmla="val 7334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task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3721EEBC-2403-4D91-BC03-8B84820C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3505200"/>
            <a:ext cx="3200400" cy="525279"/>
          </a:xfrm>
          <a:prstGeom prst="wedgeRoundRectCallout">
            <a:avLst>
              <a:gd name="adj1" fmla="val -62368"/>
              <a:gd name="adj2" fmla="val 12665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Source folder </a:t>
            </a:r>
            <a:r>
              <a:rPr lang="en-US" sz="2800" kern="0" noProof="1">
                <a:solidFill>
                  <a:srgbClr val="FFC000"/>
                </a:solidFill>
                <a:latin typeface="Calibri"/>
              </a:rPr>
              <a:t>path</a:t>
            </a: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 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Web Server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Parsing URL’s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Requests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Utility Modules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061F05-CA6F-4418-BC7E-AB4ECEDE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04D7BB-B29A-4B1E-BA62-E5A4C2AE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D03C649-DF88-41B5-859D-D145555D8BED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Legacy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package manager for client-side libraries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                                               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that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you can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install it with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want to restore packages,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is in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bowerrc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file</a:t>
            </a:r>
          </a:p>
          <a:p>
            <a:pPr>
              <a:spcBef>
                <a:spcPts val="3000"/>
              </a:spcBef>
              <a:buClr>
                <a:srgbClr val="EF9A1D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information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at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https://bower.io/docs/config/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4743" y="1151121"/>
            <a:ext cx="2400491" cy="2400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64" y="1676400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bower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351366"/>
            <a:ext cx="2579052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init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3016172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search jquery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714742"/>
            <a:ext cx="66294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install jquery –save-dev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164" y="4353587"/>
            <a:ext cx="29718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install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0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Async And Sync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2428" y="1419226"/>
            <a:ext cx="2863968" cy="3305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6331" y="2895600"/>
            <a:ext cx="1536162" cy="15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623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crypto module</a:t>
            </a:r>
          </a:p>
          <a:p>
            <a:pPr>
              <a:spcBef>
                <a:spcPts val="3600"/>
              </a:spcBef>
            </a:pPr>
            <a:r>
              <a:rPr lang="en-US" dirty="0"/>
              <a:t>Password hasher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Crypto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745057"/>
            <a:ext cx="9448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crypto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962792"/>
            <a:ext cx="94488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generateSalt: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randomBytes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(pwd).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digest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97651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cluster</a:t>
            </a:r>
            <a:r>
              <a:rPr lang="en-US" dirty="0"/>
              <a:t> module allows </a:t>
            </a:r>
            <a:r>
              <a:rPr lang="en-US" dirty="0">
                <a:solidFill>
                  <a:schemeClr val="accent1"/>
                </a:solidFill>
              </a:rPr>
              <a:t>cloning</a:t>
            </a:r>
            <a:r>
              <a:rPr lang="en-US" dirty="0"/>
              <a:t> (forking) of your application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accent1"/>
                </a:solidFill>
              </a:rPr>
              <a:t>balance the load </a:t>
            </a:r>
            <a:r>
              <a:rPr lang="en-US" dirty="0"/>
              <a:t>on the server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2758468" y="3808947"/>
            <a:ext cx="2362200" cy="13716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</a:t>
            </a:r>
          </a:p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7237267" y="2817294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#1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7237267" y="3986396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#2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237267" y="5155498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#3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381034" y="4228047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163455" y="3724786"/>
            <a:ext cx="14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</a:t>
            </a:r>
          </a:p>
        </p:txBody>
      </p: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flipV="1">
            <a:off x="5120668" y="3325645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8" idx="3"/>
            <a:endCxn id="10" idx="1"/>
          </p:cNvCxnSpPr>
          <p:nvPr/>
        </p:nvCxnSpPr>
        <p:spPr>
          <a:xfrm>
            <a:off x="5120668" y="4494747"/>
            <a:ext cx="2116599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8" idx="3"/>
            <a:endCxn id="11" idx="1"/>
          </p:cNvCxnSpPr>
          <p:nvPr/>
        </p:nvCxnSpPr>
        <p:spPr>
          <a:xfrm>
            <a:off x="5120668" y="4494747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083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cluster module</a:t>
            </a:r>
          </a:p>
          <a:p>
            <a:pPr>
              <a:spcBef>
                <a:spcPts val="28800"/>
              </a:spcBef>
            </a:pPr>
            <a:r>
              <a:rPr lang="en-US" dirty="0">
                <a:hlinkClick r:id="rId2"/>
              </a:rPr>
              <a:t>https://www.sitepoint.com/how-to-create-a-node-js-cluster-for-speeding-up-your-apps/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1889980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require('os').cpus().length;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6392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Streams, Buffers and Chunks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0153" y="1694561"/>
            <a:ext cx="8708518" cy="2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221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are </a:t>
            </a:r>
            <a:r>
              <a:rPr lang="en-US" dirty="0">
                <a:solidFill>
                  <a:schemeClr val="accent1"/>
                </a:solidFill>
              </a:rPr>
              <a:t>collections of data </a:t>
            </a:r>
            <a:r>
              <a:rPr lang="en-US" dirty="0"/>
              <a:t>that is not available at once</a:t>
            </a:r>
          </a:p>
          <a:p>
            <a:pPr lvl="1"/>
            <a:r>
              <a:rPr lang="en-US" dirty="0"/>
              <a:t>Data may come </a:t>
            </a:r>
            <a:r>
              <a:rPr lang="en-US" dirty="0">
                <a:solidFill>
                  <a:schemeClr val="accent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–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Writeable</a:t>
            </a:r>
            <a:r>
              <a:rPr lang="en-US" dirty="0"/>
              <a:t> –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Duplex</a:t>
            </a:r>
            <a:r>
              <a:rPr lang="en-US" dirty="0"/>
              <a:t> – both Readable and Writeable (TCP sockets)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– the output is computed from the input 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76527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– get chunks from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resume()</a:t>
            </a:r>
            <a:r>
              <a:rPr lang="en-US" dirty="0"/>
              <a:t> – switch to </a:t>
            </a:r>
            <a:r>
              <a:rPr lang="en-US" b="1" dirty="0">
                <a:solidFill>
                  <a:schemeClr val="accent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pause()</a:t>
            </a:r>
            <a:r>
              <a:rPr lang="en-US" dirty="0"/>
              <a:t> –switch to </a:t>
            </a:r>
            <a:r>
              <a:rPr lang="en-US" b="1" dirty="0">
                <a:solidFill>
                  <a:schemeClr val="accent1"/>
                </a:solidFill>
              </a:rPr>
              <a:t>paused</a:t>
            </a:r>
            <a:r>
              <a:rPr lang="en-US" dirty="0"/>
              <a:t> mode</a:t>
            </a:r>
          </a:p>
          <a:p>
            <a:r>
              <a:rPr lang="en-US" dirty="0"/>
              <a:t>Events – used when the stream is </a:t>
            </a:r>
            <a:r>
              <a:rPr lang="en-US" dirty="0">
                <a:solidFill>
                  <a:schemeClr val="accent1"/>
                </a:solidFill>
              </a:rPr>
              <a:t>flowing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– chunk is available for reading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– no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21469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91951"/>
            <a:ext cx="91584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http.createServer((req,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body = '';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'data'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 =&gt; { body += data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'end'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console.log(body);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}).listen(5000);</a:t>
            </a:r>
          </a:p>
        </p:txBody>
      </p:sp>
    </p:spTree>
    <p:extLst>
      <p:ext uri="{BB962C8B-B14F-4D97-AF65-F5344CB8AC3E}">
        <p14:creationId xmlns:p14="http://schemas.microsoft.com/office/powerpoint/2010/main" xmlns="" val="280406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/>
              <a:t> </a:t>
            </a:r>
            <a:r>
              <a:rPr lang="en-US" dirty="0"/>
              <a:t>– send chunks to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–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– stream can receive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– all data has been flushed (buffer is empty)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0878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286000"/>
            <a:ext cx="9906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src.on('data', data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src.on('end', ()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</p:spTree>
    <p:extLst>
      <p:ext uri="{BB962C8B-B14F-4D97-AF65-F5344CB8AC3E}">
        <p14:creationId xmlns:p14="http://schemas.microsoft.com/office/powerpoint/2010/main" xmlns="" val="91177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 function allows a readable stream to </a:t>
            </a:r>
            <a:r>
              <a:rPr lang="en-US" b="1" dirty="0">
                <a:solidFill>
                  <a:schemeClr val="accent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 listeners </a:t>
            </a:r>
            <a:r>
              <a:rPr lang="en-US" dirty="0"/>
              <a:t>are automatically added;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252990"/>
            <a:ext cx="990600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</p:spTree>
    <p:extLst>
      <p:ext uri="{BB962C8B-B14F-4D97-AF65-F5344CB8AC3E}">
        <p14:creationId xmlns:p14="http://schemas.microsoft.com/office/powerpoint/2010/main" xmlns="" val="236831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Implements both the Readable and Writeable interfaces</a:t>
            </a:r>
          </a:p>
          <a:p>
            <a:pPr lvl="1"/>
            <a:r>
              <a:rPr lang="en-US" dirty="0"/>
              <a:t>Example - a TCP socket</a:t>
            </a:r>
          </a:p>
          <a:p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A special kind of duplex stream where the output is a </a:t>
            </a:r>
            <a:r>
              <a:rPr lang="en-US" dirty="0">
                <a:solidFill>
                  <a:schemeClr val="accent1"/>
                </a:solidFill>
              </a:rPr>
              <a:t>transformed</a:t>
            </a:r>
            <a:r>
              <a:rPr lang="en-US" dirty="0"/>
              <a:t> version of the input</a:t>
            </a:r>
          </a:p>
          <a:p>
            <a:pPr lvl="1"/>
            <a:r>
              <a:rPr lang="en-US" dirty="0">
                <a:hlinkClick r:id="rId2"/>
              </a:rPr>
              <a:t>http://codewinds.com/blog/2013-08-20-nodejs-transform-streams.html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01086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Transforms with Gzip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information: </a:t>
            </a:r>
            <a:r>
              <a:rPr lang="en-US">
                <a:hlinkClick r:id="rId2"/>
              </a:rPr>
              <a:t>https://nodejs.org/dist/latest-v6.x/docs/api/zlib.html#zlib_compressing_http_requests_and_responses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05000"/>
            <a:ext cx="99822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createGzip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(gzip).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(writeStream);</a:t>
            </a:r>
          </a:p>
        </p:txBody>
      </p:sp>
    </p:spTree>
    <p:extLst>
      <p:ext uri="{BB962C8B-B14F-4D97-AF65-F5344CB8AC3E}">
        <p14:creationId xmlns:p14="http://schemas.microsoft.com/office/powerpoint/2010/main" xmlns="" val="412084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formidable to </a:t>
            </a:r>
            <a:r>
              <a:rPr lang="en-US" dirty="0">
                <a:solidFill>
                  <a:schemeClr val="accent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accent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77" y="1905000"/>
            <a:ext cx="875093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new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formidable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IncomingForm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console.log(fields);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console.log(files);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AutoShape 7">
            <a:extLst/>
          </p:cNvPr>
          <p:cNvSpPr>
            <a:spLocks noChangeArrowheads="1"/>
          </p:cNvSpPr>
          <p:nvPr/>
        </p:nvSpPr>
        <p:spPr bwMode="auto">
          <a:xfrm>
            <a:off x="4113212" y="4121229"/>
            <a:ext cx="2870515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and use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Emit Your Data</a:t>
            </a:r>
            <a:endParaRPr lang="en-US" dirty="0"/>
          </a:p>
        </p:txBody>
      </p:sp>
      <p:sp>
        <p:nvSpPr>
          <p:cNvPr id="4" name="Rectangle: Rounded Corners 13"/>
          <p:cNvSpPr/>
          <p:nvPr/>
        </p:nvSpPr>
        <p:spPr>
          <a:xfrm>
            <a:off x="5046662" y="1524000"/>
            <a:ext cx="2095500" cy="1143000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3275012" y="3886200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7008812" y="3879978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8434524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1849300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  <a:endCxn id="10" idx="3"/>
          </p:cNvCxnSpPr>
          <p:nvPr/>
        </p:nvCxnSpPr>
        <p:spPr>
          <a:xfrm rot="10800000" flipV="1">
            <a:off x="3754300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4" idx="3"/>
            <a:endCxn id="9" idx="1"/>
          </p:cNvCxnSpPr>
          <p:nvPr/>
        </p:nvCxnSpPr>
        <p:spPr>
          <a:xfrm>
            <a:off x="7142162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4" idx="2"/>
            <a:endCxn id="7" idx="0"/>
          </p:cNvCxnSpPr>
          <p:nvPr/>
        </p:nvCxnSpPr>
        <p:spPr>
          <a:xfrm rot="5400000">
            <a:off x="4551362" y="2343150"/>
            <a:ext cx="1219200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2"/>
            <a:endCxn id="8" idx="0"/>
          </p:cNvCxnSpPr>
          <p:nvPr/>
        </p:nvCxnSpPr>
        <p:spPr>
          <a:xfrm rot="16200000" flipH="1">
            <a:off x="6421373" y="2340039"/>
            <a:ext cx="1212978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173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What is an event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2C5515-74D2-4AD6-A6D1-094FE169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85153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'events'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eventEmitter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EventEmitter()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(a, b)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console.log('A click has been detected!')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 + ' ' + b); </a:t>
            </a: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outputs 'Hello world'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emit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'Hello', 'world')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D0FD7836-CE9F-4450-AAFD-7573D3FF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13" y="1676400"/>
            <a:ext cx="4070505" cy="578882"/>
          </a:xfrm>
          <a:prstGeom prst="wedgeRoundRectCallout">
            <a:avLst>
              <a:gd name="adj1" fmla="val -61802"/>
              <a:gd name="adj2" fmla="val 220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module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'events'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51F5F035-BEA5-4E84-9E25-C7E7D064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18" y="3790153"/>
            <a:ext cx="4070505" cy="1055608"/>
          </a:xfrm>
          <a:prstGeom prst="wedgeRoundRectCallout">
            <a:avLst>
              <a:gd name="adj1" fmla="val -58785"/>
              <a:gd name="adj2" fmla="val 48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arguments to the listener function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Inspectors And Watchers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4712" y="1828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5058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in Node.js</a:t>
            </a:r>
          </a:p>
          <a:p>
            <a:pPr lvl="1"/>
            <a:r>
              <a:rPr lang="en-US" dirty="0"/>
              <a:t>The V8 </a:t>
            </a:r>
            <a:r>
              <a:rPr lang="en-US" dirty="0">
                <a:solidFill>
                  <a:schemeClr val="accent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r>
              <a:rPr lang="en-US" dirty="0">
                <a:solidFill>
                  <a:schemeClr val="accent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/>
            <a:r>
              <a:rPr lang="en-US" dirty="0" err="1"/>
              <a:t>Webstorm</a:t>
            </a:r>
            <a:endParaRPr lang="en-US" dirty="0"/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r>
              <a:rPr lang="en-US" dirty="0"/>
              <a:t>Watching with </a:t>
            </a:r>
            <a:r>
              <a:rPr lang="en-US" b="1" dirty="0" err="1">
                <a:solidFill>
                  <a:schemeClr val="accent1"/>
                </a:solidFill>
              </a:rPr>
              <a:t>Nodemon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232865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Node.js server is very </a:t>
            </a:r>
            <a:r>
              <a:rPr lang="en-US" sz="3200" dirty="0">
                <a:solidFill>
                  <a:schemeClr val="accent1"/>
                </a:solidFill>
              </a:rPr>
              <a:t>lightweight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easy</a:t>
            </a:r>
            <a:r>
              <a:rPr lang="en-US" sz="3200" dirty="0"/>
              <a:t> to use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Request/Response </a:t>
            </a:r>
            <a:r>
              <a:rPr lang="en-US" sz="3200" dirty="0">
                <a:solidFill>
                  <a:schemeClr val="accent1"/>
                </a:solidFill>
              </a:rPr>
              <a:t>wrappers</a:t>
            </a:r>
            <a:r>
              <a:rPr lang="en-US" sz="3200" dirty="0"/>
              <a:t> act like </a:t>
            </a:r>
            <a:r>
              <a:rPr lang="en-US" sz="3200" dirty="0">
                <a:solidFill>
                  <a:schemeClr val="accent1"/>
                </a:solidFill>
              </a:rPr>
              <a:t>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JavaScript has a lot of </a:t>
            </a:r>
            <a:r>
              <a:rPr lang="en-US" sz="3200" dirty="0">
                <a:solidFill>
                  <a:schemeClr val="accent1"/>
                </a:solidFill>
              </a:rPr>
              <a:t>tools</a:t>
            </a:r>
            <a:r>
              <a:rPr lang="en-US" sz="3200" dirty="0"/>
              <a:t> to ease </a:t>
            </a:r>
            <a:r>
              <a:rPr lang="en-US" sz="3200" dirty="0">
                <a:solidFill>
                  <a:schemeClr val="accent1"/>
                </a:solidFill>
              </a:rPr>
              <a:t>development</a:t>
            </a:r>
            <a:r>
              <a:rPr lang="en-US" sz="3200" dirty="0"/>
              <a:t> (Grunt, Gulp, Yeoman, etc..)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Node.js has various useful </a:t>
            </a:r>
            <a:r>
              <a:rPr lang="en-US" sz="3000" b="1" dirty="0">
                <a:solidFill>
                  <a:schemeClr val="accent1"/>
                </a:solidFill>
              </a:rPr>
              <a:t>utility modules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Streams</a:t>
            </a:r>
            <a:r>
              <a:rPr lang="en-US" sz="3000" dirty="0"/>
              <a:t> allow working with </a:t>
            </a:r>
            <a:r>
              <a:rPr lang="en-US" sz="3000" b="1" dirty="0">
                <a:solidFill>
                  <a:schemeClr val="accent1"/>
                </a:solidFill>
              </a:rPr>
              <a:t>big data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Events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simplify communication </a:t>
            </a:r>
            <a:r>
              <a:rPr lang="en-US" sz="3000" dirty="0"/>
              <a:t>within a large application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31242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Node.js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How to build our own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1CB5E5-B6F4-4F58-BF61-6472246CE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212" y="1981200"/>
            <a:ext cx="2089789" cy="24117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166E762-AB30-4C24-B2C6-2122AF5D091A}"/>
              </a:ext>
            </a:extLst>
          </p:cNvPr>
          <p:cNvSpPr>
            <a:spLocks noChangeAspect="1"/>
          </p:cNvSpPr>
          <p:nvPr/>
        </p:nvSpPr>
        <p:spPr>
          <a:xfrm>
            <a:off x="6704012" y="2648003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52BB14A1-978D-43A9-B464-E06981A0E810}"/>
              </a:ext>
            </a:extLst>
          </p:cNvPr>
          <p:cNvSpPr/>
          <p:nvPr/>
        </p:nvSpPr>
        <p:spPr>
          <a:xfrm>
            <a:off x="6208712" y="3650234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392A4EEB-1BC8-44BD-A7B8-7E7C8F3FA183}"/>
              </a:ext>
            </a:extLst>
          </p:cNvPr>
          <p:cNvSpPr/>
          <p:nvPr/>
        </p:nvSpPr>
        <p:spPr>
          <a:xfrm>
            <a:off x="5710138" y="2563450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725CD0CD-4258-4FA5-9075-5B58618A934A}"/>
              </a:ext>
            </a:extLst>
          </p:cNvPr>
          <p:cNvSpPr/>
          <p:nvPr/>
        </p:nvSpPr>
        <p:spPr>
          <a:xfrm flipH="1">
            <a:off x="5710138" y="3187064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 and Utilities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servers have </a:t>
            </a:r>
            <a:r>
              <a:rPr lang="en-US" dirty="0">
                <a:solidFill>
                  <a:schemeClr val="accent1"/>
                </a:solidFill>
              </a:rPr>
              <a:t>hardware</a:t>
            </a:r>
          </a:p>
          <a:p>
            <a:r>
              <a:rPr lang="en-US" dirty="0"/>
              <a:t>The hardware is controlled by the </a:t>
            </a:r>
            <a:r>
              <a:rPr lang="en-US" dirty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software</a:t>
            </a:r>
            <a:r>
              <a:rPr lang="en-US" dirty="0"/>
              <a:t> products that use the operating  system to </a:t>
            </a:r>
            <a:r>
              <a:rPr lang="en-US" dirty="0">
                <a:solidFill>
                  <a:schemeClr val="accent1"/>
                </a:solidFill>
              </a:rPr>
              <a:t>handle web requests</a:t>
            </a:r>
          </a:p>
          <a:p>
            <a:pPr lvl="1"/>
            <a:r>
              <a:rPr lang="en-US" dirty="0"/>
              <a:t>Web servers serve Web content</a:t>
            </a:r>
          </a:p>
          <a:p>
            <a:r>
              <a:rPr lang="en-US" dirty="0"/>
              <a:t>These requests are </a:t>
            </a:r>
            <a:r>
              <a:rPr lang="en-US" dirty="0">
                <a:solidFill>
                  <a:schemeClr val="accent1"/>
                </a:solidFill>
              </a:rPr>
              <a:t>redirected to other software </a:t>
            </a:r>
            <a:r>
              <a:rPr lang="en-US" dirty="0"/>
              <a:t>products (ASP.NET, PHP, etc.), depending on the web server </a:t>
            </a:r>
            <a:r>
              <a:rPr lang="en-US" dirty="0">
                <a:solidFill>
                  <a:schemeClr val="accent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Web Servers Do? (Again)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4644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Node.js Web Server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F566613-54E1-49FB-AC15-EF21EDBE7BD6}"/>
              </a:ext>
            </a:extLst>
          </p:cNvPr>
          <p:cNvSpPr txBox="1">
            <a:spLocks/>
          </p:cNvSpPr>
          <p:nvPr/>
        </p:nvSpPr>
        <p:spPr>
          <a:xfrm>
            <a:off x="191709" y="1066800"/>
            <a:ext cx="86868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 the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'http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C17529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72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server function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Request/Response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wrapper objects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Listen function (specifies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(host))</a:t>
            </a:r>
          </a:p>
          <a:p>
            <a:pPr lvl="1">
              <a:buClr>
                <a:srgbClr val="F0A22E"/>
              </a:buClr>
            </a:pPr>
            <a:r>
              <a:rPr lang="en-US" dirty="0"/>
              <a:t>Headers are objects (keys are lowercased)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77887" marR="0" lvl="1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6B32C6C-754A-4220-9DCC-8C36C4E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288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http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http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xmlns="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68570A-3532-4623-8547-AA013B15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AAF92-BFA8-40E7-9271-462AD724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162061D-DE92-4C66-ABFA-BF4EFD935D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47800"/>
            <a:ext cx="10287000" cy="4338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http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</a:t>
            </a:r>
            <a:r>
              <a:rPr lang="en-US" sz="2400" noProof="1">
                <a:solidFill>
                  <a:schemeClr val="accent1"/>
                </a:solidFill>
              </a:rPr>
              <a:t>'http'</a:t>
            </a:r>
            <a:r>
              <a:rPr lang="en-US" sz="2400" noProof="1">
                <a:solidFill>
                  <a:schemeClr val="tx2"/>
                </a:solidFill>
              </a:rPr>
              <a:t>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port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1337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http.</a:t>
            </a:r>
            <a:r>
              <a:rPr lang="en-US" sz="2400" noProof="1">
                <a:solidFill>
                  <a:schemeClr val="accent1"/>
                </a:solidFill>
              </a:rPr>
              <a:t>createServer</a:t>
            </a:r>
            <a:r>
              <a:rPr lang="en-US" sz="2400" noProof="1">
                <a:solidFill>
                  <a:schemeClr val="tx2"/>
                </a:solidFill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writeHead</a:t>
            </a:r>
            <a:r>
              <a:rPr lang="en-US" sz="2400" noProof="1">
                <a:solidFill>
                  <a:schemeClr val="tx2"/>
                </a:solidFill>
              </a:rPr>
              <a:t>(200,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'content-type': '</a:t>
            </a:r>
            <a:r>
              <a:rPr lang="en-US" sz="2400" noProof="1">
                <a:solidFill>
                  <a:schemeClr val="accent1"/>
                </a:solidFill>
              </a:rPr>
              <a:t>text/plain</a:t>
            </a:r>
            <a:r>
              <a:rPr lang="en-US" sz="2400" noProof="1">
                <a:solidFill>
                  <a:schemeClr val="tx2"/>
                </a:solidFill>
              </a:rPr>
              <a:t>'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});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</a:t>
            </a:r>
            <a:r>
              <a:rPr lang="en-US" sz="2400" noProof="1">
                <a:solidFill>
                  <a:schemeClr val="tx2"/>
                </a:solidFill>
              </a:rPr>
              <a:t>('My server is running');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end</a:t>
            </a:r>
            <a:r>
              <a:rPr lang="en-US" sz="2400" noProof="1">
                <a:solidFill>
                  <a:schemeClr val="tx2"/>
                </a:solidFill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}).</a:t>
            </a:r>
            <a:r>
              <a:rPr lang="en-US" sz="2400" noProof="1">
                <a:solidFill>
                  <a:schemeClr val="accent1"/>
                </a:solidFill>
              </a:rPr>
              <a:t>listen</a:t>
            </a:r>
            <a:r>
              <a:rPr lang="en-US" sz="2400" noProof="1">
                <a:solidFill>
                  <a:schemeClr val="tx2"/>
                </a:solidFill>
              </a:rPr>
              <a:t>(port);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F2098A32-18C1-48A6-A696-6B6538DB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331" y="1151121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</a:t>
            </a:r>
            <a:r>
              <a:rPr lang="en-US" sz="2800" noProof="1">
                <a:solidFill>
                  <a:schemeClr val="accent1"/>
                </a:solidFill>
              </a:rPr>
              <a:t>port</a:t>
            </a:r>
            <a:r>
              <a:rPr lang="en-US" sz="2800" noProof="1">
                <a:solidFill>
                  <a:srgbClr val="FFFFFF"/>
                </a:solidFill>
              </a:rPr>
              <a:t> in range [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…</a:t>
            </a:r>
            <a:r>
              <a:rPr lang="en-US" sz="2800" dirty="0">
                <a:solidFill>
                  <a:schemeClr val="accent1"/>
                </a:solidFill>
              </a:rPr>
              <a:t>65535</a:t>
            </a:r>
            <a:r>
              <a:rPr lang="en-US" sz="2800" noProof="1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522041A4-B87C-461D-96C5-5FB74CC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2394153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Status </a:t>
            </a:r>
            <a:r>
              <a:rPr lang="en-US" sz="2800" noProof="1">
                <a:solidFill>
                  <a:schemeClr val="tx2"/>
                </a:solidFill>
              </a:rPr>
              <a:t>code</a:t>
            </a:r>
            <a:r>
              <a:rPr lang="en-US" sz="2800" noProof="1">
                <a:solidFill>
                  <a:schemeClr val="accent1"/>
                </a:solidFill>
              </a:rPr>
              <a:t> number</a:t>
            </a:r>
            <a:r>
              <a:rPr lang="en-US" sz="2800" noProof="1">
                <a:solidFill>
                  <a:srgbClr val="FFFFFF"/>
                </a:solidFill>
              </a:rPr>
              <a:t> and header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2794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Parsing a URL in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376C6-6D9F-4128-9ED8-5E64EF84A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4459" y="749118"/>
            <a:ext cx="381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956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A487106-17BD-4846-8134-FBB9E494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CE74E-FB2D-4B2A-8E7D-662251E4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the 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rgbClr val="F0A22E">
                    <a:lumMod val="60000"/>
                    <a:lumOff val="40000"/>
                  </a:srgbClr>
                </a:solidFill>
              </a:rPr>
              <a:t>'</a:t>
            </a:r>
            <a:r>
              <a:rPr lang="en-US" dirty="0"/>
              <a:t> module</a:t>
            </a:r>
          </a:p>
          <a:p>
            <a:pPr>
              <a:spcBef>
                <a:spcPts val="7200"/>
              </a:spcBef>
            </a:pPr>
            <a:r>
              <a:rPr lang="en-US" dirty="0"/>
              <a:t>The URL module </a:t>
            </a:r>
            <a:r>
              <a:rPr lang="en-US" dirty="0">
                <a:solidFill>
                  <a:schemeClr val="accent1"/>
                </a:solidFill>
              </a:rPr>
              <a:t>splits</a:t>
            </a:r>
            <a:r>
              <a:rPr lang="en-US" dirty="0"/>
              <a:t> up a web address into </a:t>
            </a:r>
            <a:r>
              <a:rPr lang="en-US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parts</a:t>
            </a:r>
          </a:p>
          <a:p>
            <a:r>
              <a:rPr lang="en-US" dirty="0"/>
              <a:t>Parse an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1"/>
                </a:solidFill>
              </a:rPr>
              <a:t>parse() </a:t>
            </a:r>
            <a:r>
              <a:rPr lang="en-US" dirty="0"/>
              <a:t>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20395E8-53A6-4E6E-8031-867F61F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 in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A387E1-7D43-42AC-B58D-EAF4090A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5876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url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'</a:t>
            </a:r>
            <a:r>
              <a:rPr lang="en-US" sz="2800" b="1" kern="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6A072D-05BE-4992-9BA7-79CEC5A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4333378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urlObj = url.parse(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req.url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6B5BD5D-3239-459A-8FFD-EDA948E1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5410200"/>
            <a:ext cx="3375025" cy="970706"/>
          </a:xfrm>
          <a:prstGeom prst="wedgeRoundRectCallout">
            <a:avLst>
              <a:gd name="adj1" fmla="val -130024"/>
              <a:gd name="adj2" fmla="val -998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Object with </a:t>
            </a:r>
            <a:r>
              <a:rPr lang="en-US" sz="2800" noProof="1">
                <a:solidFill>
                  <a:schemeClr val="accent1"/>
                </a:solidFill>
              </a:rPr>
              <a:t>info</a:t>
            </a:r>
            <a:r>
              <a:rPr lang="en-US" sz="2800" noProof="1">
                <a:solidFill>
                  <a:srgbClr val="FFFFFF"/>
                </a:solidFill>
              </a:rPr>
              <a:t> about the </a:t>
            </a:r>
            <a:r>
              <a:rPr lang="en-US" sz="2800" noProof="1">
                <a:solidFill>
                  <a:schemeClr val="accent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xmlns="" val="20759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9D5C7"/>
    </a:dk2>
    <a:lt2>
      <a:srgbClr val="FBEEDC"/>
    </a:lt2>
    <a:accent1>
      <a:srgbClr val="F3BE60"/>
    </a:accent1>
    <a:accent2>
      <a:srgbClr val="00B050"/>
    </a:accent2>
    <a:accent3>
      <a:srgbClr val="3BABFF"/>
    </a:accent3>
    <a:accent4>
      <a:srgbClr val="7030A0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1844</Words>
  <Application>Microsoft Office PowerPoint</Application>
  <PresentationFormat>Custom</PresentationFormat>
  <Paragraphs>418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1_SoftUni 16x9</vt:lpstr>
      <vt:lpstr>Web Server and Utilities</vt:lpstr>
      <vt:lpstr>Table of Contents</vt:lpstr>
      <vt:lpstr>Have a Question?</vt:lpstr>
      <vt:lpstr>Node.js Web Server</vt:lpstr>
      <vt:lpstr>What Do the Web Servers Do? (Again)</vt:lpstr>
      <vt:lpstr>Initialize Node.js Web Server</vt:lpstr>
      <vt:lpstr>Node.js Server Example</vt:lpstr>
      <vt:lpstr>URL</vt:lpstr>
      <vt:lpstr>URL module in Node.js</vt:lpstr>
      <vt:lpstr>URL parts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Additional Tools</vt:lpstr>
      <vt:lpstr>Yeoman</vt:lpstr>
      <vt:lpstr>Gulp</vt:lpstr>
      <vt:lpstr>Gulp Demo</vt:lpstr>
      <vt:lpstr>Bower</vt:lpstr>
      <vt:lpstr>Working With Utilities</vt:lpstr>
      <vt:lpstr>Working with Crypto</vt:lpstr>
      <vt:lpstr>Working with Cluster</vt:lpstr>
      <vt:lpstr>Working with Cluster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Events</vt:lpstr>
      <vt:lpstr>Events</vt:lpstr>
      <vt:lpstr>Debugging</vt:lpstr>
      <vt:lpstr>Debugging &amp; watching in Node.js</vt:lpstr>
      <vt:lpstr>Summary</vt:lpstr>
      <vt:lpstr>Web Server and Utilities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Web Server</dc:title>
  <dc:subject>Software Development Course</dc:subject>
  <dc:creator/>
  <cp:keywords>nodejs,web,server,tools,http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2018-05-29T10:13:18Z</dcterms:modified>
  <cp:category>Express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