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9" r:id="rId3"/>
  </p:sldMasterIdLst>
  <p:notesMasterIdLst>
    <p:notesMasterId r:id="rId39"/>
  </p:notesMasterIdLst>
  <p:handoutMasterIdLst>
    <p:handoutMasterId r:id="rId40"/>
  </p:handoutMasterIdLst>
  <p:sldIdLst>
    <p:sldId id="394" r:id="rId4"/>
    <p:sldId id="513" r:id="rId5"/>
    <p:sldId id="595" r:id="rId6"/>
    <p:sldId id="560" r:id="rId7"/>
    <p:sldId id="561" r:id="rId8"/>
    <p:sldId id="582" r:id="rId9"/>
    <p:sldId id="562" r:id="rId10"/>
    <p:sldId id="570" r:id="rId11"/>
    <p:sldId id="571" r:id="rId12"/>
    <p:sldId id="575" r:id="rId13"/>
    <p:sldId id="583" r:id="rId14"/>
    <p:sldId id="586" r:id="rId15"/>
    <p:sldId id="585" r:id="rId16"/>
    <p:sldId id="584" r:id="rId17"/>
    <p:sldId id="587" r:id="rId18"/>
    <p:sldId id="588" r:id="rId19"/>
    <p:sldId id="577" r:id="rId20"/>
    <p:sldId id="552" r:id="rId21"/>
    <p:sldId id="553" r:id="rId22"/>
    <p:sldId id="598" r:id="rId23"/>
    <p:sldId id="576" r:id="rId24"/>
    <p:sldId id="572" r:id="rId25"/>
    <p:sldId id="591" r:id="rId26"/>
    <p:sldId id="589" r:id="rId27"/>
    <p:sldId id="590" r:id="rId28"/>
    <p:sldId id="573" r:id="rId29"/>
    <p:sldId id="592" r:id="rId30"/>
    <p:sldId id="593" r:id="rId31"/>
    <p:sldId id="554" r:id="rId32"/>
    <p:sldId id="565" r:id="rId33"/>
    <p:sldId id="579" r:id="rId34"/>
    <p:sldId id="486" r:id="rId35"/>
    <p:sldId id="596" r:id="rId36"/>
    <p:sldId id="597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434" autoAdjust="0"/>
  </p:normalViewPr>
  <p:slideViewPr>
    <p:cSldViewPr>
      <p:cViewPr varScale="1">
        <p:scale>
          <a:sx n="78" d="100"/>
          <a:sy n="78" d="100"/>
        </p:scale>
        <p:origin x="9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9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4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/>
              <a:t>Sets, Maps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r>
              <a:rPr lang="en-US" sz="3000" dirty="0"/>
              <a:t>Sets</a:t>
            </a:r>
            <a:r>
              <a:rPr lang="bg-BG" sz="3000" dirty="0"/>
              <a:t>, </a:t>
            </a:r>
            <a:r>
              <a:rPr lang="en-US" sz="3000" dirty="0"/>
              <a:t>Maps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8593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13716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parkingLot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(input.equals("END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(reminder[0].equals("IN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8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(input.equals("PARTY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 = Character.toString(input.charAt(0));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regular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4958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"Voina" is similar to card game, but with numbers</a:t>
            </a:r>
          </a:p>
          <a:p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200" dirty="0" smtClean="0"/>
              <a:t> players. Each one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 numbers </a:t>
            </a:r>
            <a:r>
              <a:rPr lang="en-US" sz="3200" dirty="0" smtClean="0"/>
              <a:t>(read from console, separated with single space)</a:t>
            </a:r>
          </a:p>
          <a:p>
            <a:r>
              <a:rPr lang="en-US" sz="3200" dirty="0" smtClean="0"/>
              <a:t>Each player can have only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 smtClean="0"/>
              <a:t> numbers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"Voina" is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round game</a:t>
            </a:r>
            <a:r>
              <a:rPr lang="en-US" sz="3200" dirty="0" smtClean="0"/>
              <a:t>, so every round each player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bet his first number</a:t>
            </a:r>
            <a:r>
              <a:rPr lang="en-US" sz="3200" dirty="0" smtClean="0"/>
              <a:t> from deck. </a:t>
            </a:r>
            <a:endParaRPr lang="en-US" sz="3200" dirty="0"/>
          </a:p>
          <a:p>
            <a:r>
              <a:rPr lang="en-US" sz="3200" dirty="0" smtClean="0"/>
              <a:t>Player with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bigger number win </a:t>
            </a:r>
            <a:r>
              <a:rPr lang="en-US" sz="3200" dirty="0" smtClean="0"/>
              <a:t>and place both numbers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at the bottom</a:t>
            </a:r>
            <a:r>
              <a:rPr lang="en-US" sz="3200" dirty="0" smtClean="0"/>
              <a:t> of his deck</a:t>
            </a:r>
          </a:p>
          <a:p>
            <a:r>
              <a:rPr lang="en-US" sz="3200" dirty="0" smtClean="0"/>
              <a:t>Game and after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50 rounds </a:t>
            </a:r>
            <a:r>
              <a:rPr lang="en-US" sz="3200" dirty="0" smtClean="0"/>
              <a:t>or when any player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 numbers</a:t>
            </a:r>
          </a:p>
          <a:p>
            <a:endParaRPr lang="en-US" sz="3200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293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160208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secondPlayer = getPlayerNumbers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50; i++) {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firstNumber =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get top number for second player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(secondNumber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(secondNumber &gt; firstNumber)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5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0" y="4419600"/>
            <a:ext cx="102108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>
                <a:cs typeface="Consolas" panose="020B0609020204030204" pitchFamily="49" charset="0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681290"/>
            <a:ext cx="8938472" cy="719034"/>
          </a:xfrm>
        </p:spPr>
        <p:txBody>
          <a:bodyPr anchor="ctr"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6858" y="782032"/>
            <a:ext cx="3524026" cy="3637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012" y="1295400"/>
            <a:ext cx="3995325" cy="144655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HashSet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2704" y="2741950"/>
            <a:ext cx="2855270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noProof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endParaRPr lang="bg-BG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600" noProof="1" smtClean="0"/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6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5707" y="1967687"/>
            <a:ext cx="3053465" cy="3937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5" y="3675195"/>
            <a:ext cx="2971876" cy="1859417"/>
          </a:xfrm>
          <a:prstGeom prst="roundRect">
            <a:avLst>
              <a:gd name="adj" fmla="val 6970"/>
            </a:avLst>
          </a:prstGeom>
        </p:spPr>
      </p:pic>
      <p:sp>
        <p:nvSpPr>
          <p:cNvPr id="4" name="Rectangle 3"/>
          <p:cNvSpPr/>
          <p:nvPr/>
        </p:nvSpPr>
        <p:spPr>
          <a:xfrm>
            <a:off x="5713412" y="1082834"/>
            <a:ext cx="3614968" cy="1323439"/>
          </a:xfrm>
          <a:prstGeom prst="rect">
            <a:avLst/>
          </a:prstGeom>
          <a:noFill/>
          <a:scene3d>
            <a:camera prst="isometricOffAxis1Right">
              <a:rot lat="1904462" lon="21103093" rev="57246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Sets&lt;E&gt;</a:t>
            </a:r>
            <a:endParaRPr lang="en-US" sz="8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 smtClean="0"/>
              <a:t>String, Integer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555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746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</a:t>
            </a:r>
            <a:r>
              <a:rPr lang="en-US" dirty="0" smtClean="0"/>
              <a:t>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225048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52834"/>
              </p:ext>
            </p:extLst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91556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421818"/>
            <a:ext cx="112776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Integer&gt; result = new HashMap&lt;&gt;();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.containsKey(number)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.get(number)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key : result.keySet())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times");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</a:t>
            </a:r>
            <a:r>
              <a:rPr lang="en-US" dirty="0" smtClean="0"/>
              <a:t>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49684"/>
              </p:ext>
            </p:extLst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45310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016024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scores[j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LinkedHashMap&lt;K,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2" y="1415212"/>
            <a:ext cx="3962399" cy="48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88313"/>
            <a:ext cx="396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4345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-0.00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-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#JavaAdvanced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a </a:t>
            </a:r>
            <a:r>
              <a:rPr lang="en-US" dirty="0"/>
              <a:t>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7212" y="935220"/>
            <a:ext cx="3524026" cy="3637568"/>
          </a:xfrm>
          <a:prstGeom prst="rect">
            <a:avLst/>
          </a:prstGeom>
        </p:spPr>
      </p:pic>
      <p:pic>
        <p:nvPicPr>
          <p:cNvPr id="6146" name="Picture 2" descr="Резултат с изображение за Associative Arra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399441"/>
            <a:ext cx="3048000" cy="300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542238" y="1173390"/>
            <a:ext cx="1170833" cy="3883114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  <a:scene3d>
              <a:camera prst="isometricBottomDown"/>
              <a:lightRig rig="threePt" dir="t"/>
            </a:scene3d>
          </a:bodyPr>
          <a:lstStyle/>
          <a:p>
            <a:pPr algn="ctr"/>
            <a:r>
              <a:rPr lang="en-US" sz="5400" b="1" spc="-300" dirty="0" smtClean="0">
                <a:ln w="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MAPS</a:t>
            </a:r>
            <a:endParaRPr lang="en-US" sz="5400" b="1" cap="none" spc="-30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 TreeMap&lt;K, V&gt;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LinkedHashMap&lt;K, V&gt;</a:t>
            </a:r>
            <a:r>
              <a:rPr lang="en-US" sz="3200" dirty="0"/>
              <a:t> are an associative arrays where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1036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155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</a:t>
            </a:r>
            <a:r>
              <a:rPr lang="en-US" sz="2000" dirty="0" err="1"/>
              <a:t>Svetlin</a:t>
            </a:r>
            <a:r>
              <a:rPr lang="en-US" sz="2000" dirty="0"/>
              <a:t> Nakov &amp; Co. </a:t>
            </a:r>
            <a:r>
              <a:rPr lang="en-US" sz="2000"/>
              <a:t>under </a:t>
            </a:r>
            <a:r>
              <a:rPr lang="en-US" sz="2000">
                <a:hlinkClick r:id="rId5"/>
              </a:rPr>
              <a:t>CC-BY-SA</a:t>
            </a:r>
            <a:r>
              <a:rPr lang="en-US" sz="200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/>
              <a:t>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456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1748</Words>
  <Application>Microsoft Office PowerPoint</Application>
  <PresentationFormat>По избор</PresentationFormat>
  <Paragraphs>438</Paragraphs>
  <Slides>35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2_SoftUni 16x9</vt:lpstr>
      <vt:lpstr>Sets, Maps</vt:lpstr>
      <vt:lpstr>Table of Contents</vt:lpstr>
      <vt:lpstr>Have a Question?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SoftUni party </vt:lpstr>
      <vt:lpstr>HashSet&lt;E&gt;, TreeSet&lt;E&gt; and LinkedHashSet&lt;E&gt;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Problem: Count Same Values in Array</vt:lpstr>
      <vt:lpstr>Solution: Count Same Values in Array</vt:lpstr>
      <vt:lpstr>TreeMap&lt;K, V&gt; – put()</vt:lpstr>
      <vt:lpstr>Problem: Academy Graduation</vt:lpstr>
      <vt:lpstr>Solution: Count Same Values in Array</vt:lpstr>
      <vt:lpstr>LinkedHashMap&lt;K, V&gt; – put()</vt:lpstr>
      <vt:lpstr>HashMap&lt;K, V&gt;, TreeMap&lt;K, V&gt;, LinkedHashMap&lt;K, V&gt;</vt:lpstr>
      <vt:lpstr>Associative Arrays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2017-02-11T09:56:15Z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