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1" r:id="rId2"/>
  </p:sldMasterIdLst>
  <p:notesMasterIdLst>
    <p:notesMasterId r:id="rId43"/>
  </p:notesMasterIdLst>
  <p:handoutMasterIdLst>
    <p:handoutMasterId r:id="rId44"/>
  </p:handoutMasterIdLst>
  <p:sldIdLst>
    <p:sldId id="274" r:id="rId3"/>
    <p:sldId id="276" r:id="rId4"/>
    <p:sldId id="428" r:id="rId5"/>
    <p:sldId id="449" r:id="rId6"/>
    <p:sldId id="508" r:id="rId7"/>
    <p:sldId id="509" r:id="rId8"/>
    <p:sldId id="510" r:id="rId9"/>
    <p:sldId id="512" r:id="rId10"/>
    <p:sldId id="513" r:id="rId11"/>
    <p:sldId id="517" r:id="rId12"/>
    <p:sldId id="518" r:id="rId13"/>
    <p:sldId id="519" r:id="rId14"/>
    <p:sldId id="543" r:id="rId15"/>
    <p:sldId id="520" r:id="rId16"/>
    <p:sldId id="521" r:id="rId17"/>
    <p:sldId id="514" r:id="rId18"/>
    <p:sldId id="526" r:id="rId19"/>
    <p:sldId id="522" r:id="rId20"/>
    <p:sldId id="523" r:id="rId21"/>
    <p:sldId id="524" r:id="rId22"/>
    <p:sldId id="527" r:id="rId23"/>
    <p:sldId id="544" r:id="rId24"/>
    <p:sldId id="545" r:id="rId25"/>
    <p:sldId id="525" r:id="rId26"/>
    <p:sldId id="528" r:id="rId27"/>
    <p:sldId id="529" r:id="rId28"/>
    <p:sldId id="530" r:id="rId29"/>
    <p:sldId id="531" r:id="rId30"/>
    <p:sldId id="532" r:id="rId31"/>
    <p:sldId id="533" r:id="rId32"/>
    <p:sldId id="515" r:id="rId33"/>
    <p:sldId id="534" r:id="rId34"/>
    <p:sldId id="538" r:id="rId35"/>
    <p:sldId id="539" r:id="rId36"/>
    <p:sldId id="540" r:id="rId37"/>
    <p:sldId id="541" r:id="rId38"/>
    <p:sldId id="349" r:id="rId39"/>
    <p:sldId id="546" r:id="rId40"/>
    <p:sldId id="431" r:id="rId41"/>
    <p:sldId id="542" r:id="rId4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21" autoAdjust="0"/>
    <p:restoredTop sz="94660" autoAdjust="0"/>
  </p:normalViewPr>
  <p:slideViewPr>
    <p:cSldViewPr>
      <p:cViewPr varScale="1">
        <p:scale>
          <a:sx n="77" d="100"/>
          <a:sy n="77" d="100"/>
        </p:scale>
        <p:origin x="120" y="12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100" d="100"/>
          <a:sy n="100" d="100"/>
        </p:scale>
        <p:origin x="954" y="-258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2/11/2017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90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891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860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17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52572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49648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5882A2-37B3-4CA8-9793-FBC405D86674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57146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82798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27884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85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2/11/2017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179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131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962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10000" b="1" dirty="0" smtClean="0">
                <a:solidFill>
                  <a:srgbClr val="F3BE60"/>
                </a:solidFill>
              </a:rPr>
              <a:t>Questions?</a:t>
            </a:r>
            <a:endParaRPr lang="en-US" sz="100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2/11/2017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2306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softuni.bg/courses/csharp-basic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34.png"/><Relationship Id="rId3" Type="http://schemas.openxmlformats.org/officeDocument/2006/relationships/hyperlink" Target="https://softuni.bg/courses/java-basics/" TargetMode="External"/><Relationship Id="rId7" Type="http://schemas.openxmlformats.org/officeDocument/2006/relationships/image" Target="../media/image31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3.png"/><Relationship Id="rId5" Type="http://schemas.openxmlformats.org/officeDocument/2006/relationships/image" Target="../media/image30.jpeg"/><Relationship Id="rId15" Type="http://schemas.openxmlformats.org/officeDocument/2006/relationships/image" Target="../media/image35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32.png"/><Relationship Id="rId14" Type="http://schemas.openxmlformats.org/officeDocument/2006/relationships/hyperlink" Target="http://www.softwaregroup-bg.com/" TargetMode="Externa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ftuni.bg/trainings/coursesinstances/details/2" TargetMode="Externa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://thumbs.imagekind.com/member/e0efd513-821a-48e3-862b-509421fc5dcb/uploadedartwork/650X650/f8cac265-11a0-4002-a577-61c6ca8ab4cc.jpg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0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433594" y="790552"/>
            <a:ext cx="8132718" cy="1266848"/>
          </a:xfrm>
        </p:spPr>
        <p:txBody>
          <a:bodyPr>
            <a:normAutofit/>
          </a:bodyPr>
          <a:lstStyle/>
          <a:p>
            <a:r>
              <a:rPr lang="en-US" dirty="0" smtClean="0"/>
              <a:t>Loops, Methods, Classes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433594" y="2057400"/>
            <a:ext cx="8132718" cy="179374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Using Loops, Defining and Using Methods, Using API Classes, Exceptions, Defining Classes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3758988"/>
            <a:ext cx="2819400" cy="959228"/>
          </a:xfrm>
        </p:spPr>
        <p:txBody>
          <a:bodyPr/>
          <a:lstStyle/>
          <a:p>
            <a:r>
              <a:rPr lang="en-US" dirty="0" err="1" smtClean="0"/>
              <a:t>Bogomil</a:t>
            </a:r>
            <a:r>
              <a:rPr lang="en-US" dirty="0" smtClean="0"/>
              <a:t> </a:t>
            </a:r>
            <a:r>
              <a:rPr lang="en-US" dirty="0" err="1" smtClean="0"/>
              <a:t>Dimitrov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670514"/>
            <a:ext cx="2237097" cy="429276"/>
          </a:xfrm>
        </p:spPr>
        <p:txBody>
          <a:bodyPr/>
          <a:lstStyle/>
          <a:p>
            <a:r>
              <a:rPr lang="en-US" dirty="0" smtClean="0"/>
              <a:t>Technical Trainer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3" y="5423603"/>
            <a:ext cx="2237096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3" y="5764765"/>
            <a:ext cx="2237096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4" descr="http://th08.deviantart.net/fs71/200H/f/2013/053/9/a/java___application_icon_by_ravenbasix-d5vsr3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34833">
            <a:off x="3417411" y="4318882"/>
            <a:ext cx="1787118" cy="178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fc02.deviantart.net/fs71/i/2013/303/6/4/wallpaper_java_programming_by_artgh-d6sf78i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04623" y="4191000"/>
            <a:ext cx="5961689" cy="2001030"/>
          </a:xfrm>
          <a:prstGeom prst="roundRect">
            <a:avLst>
              <a:gd name="adj" fmla="val 3682"/>
            </a:avLst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1"/>
            <a:ext cx="1180482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smtClean="0"/>
              <a:t>classical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-loop syntax 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 smtClean="0"/>
              <a:t>Consists </a:t>
            </a:r>
            <a:r>
              <a:rPr lang="en-US" dirty="0"/>
              <a:t>of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Initialization</a:t>
            </a:r>
            <a:r>
              <a:rPr lang="en-US" dirty="0"/>
              <a:t> statement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Boolean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</a:t>
            </a:r>
            <a:r>
              <a:rPr lang="en-US" dirty="0"/>
              <a:t> </a:t>
            </a:r>
            <a:r>
              <a:rPr lang="en-US" dirty="0" smtClean="0"/>
              <a:t>expression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Update</a:t>
            </a:r>
            <a:r>
              <a:rPr lang="en-US" dirty="0"/>
              <a:t> statement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Loop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body</a:t>
            </a:r>
            <a:r>
              <a:rPr lang="en-US" dirty="0"/>
              <a:t> block</a:t>
            </a:r>
            <a:endParaRPr lang="bg-BG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bg-BG" dirty="0"/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2058698" y="1836148"/>
            <a:ext cx="8071432" cy="142192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6695" y="1424608"/>
            <a:ext cx="1444917" cy="144491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05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simple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 smtClean="0"/>
              <a:t>-loop to print the numbers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…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9</a:t>
            </a:r>
            <a:r>
              <a:rPr lang="en-US" dirty="0" smtClean="0"/>
              <a:t>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 – Examples</a:t>
            </a:r>
            <a:endParaRPr lang="bg-BG" dirty="0"/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985839" y="1981200"/>
            <a:ext cx="10194924" cy="142192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number = 0; number &lt; 10; number</a:t>
            </a:r>
            <a:r>
              <a:rPr lang="nn-NO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nn-NO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nn-NO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System.out.print(number </a:t>
            </a: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" 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88815" y="3581400"/>
            <a:ext cx="11806420" cy="63976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/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A simple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-loop to calculate n!: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04889" y="4461808"/>
            <a:ext cx="10194924" cy="186512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factorial </a:t>
            </a: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1; i &lt;= n; i</a:t>
            </a:r>
            <a:r>
              <a:rPr lang="nn-NO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nn-NO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factorial *= i;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74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bypasses the </a:t>
            </a:r>
            <a:r>
              <a:rPr lang="en-US" dirty="0"/>
              <a:t>iteration of the inner-most </a:t>
            </a:r>
            <a:r>
              <a:rPr lang="en-US" dirty="0" smtClean="0"/>
              <a:t>loop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Example: </a:t>
            </a:r>
            <a:r>
              <a:rPr lang="en-US" dirty="0" smtClean="0"/>
              <a:t>sum all odd </a:t>
            </a:r>
            <a:r>
              <a:rPr lang="en-US" dirty="0"/>
              <a:t>numbers </a:t>
            </a:r>
            <a:r>
              <a:rPr lang="en-US" dirty="0" smtClean="0"/>
              <a:t>in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…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]</a:t>
            </a:r>
            <a:r>
              <a:rPr lang="en-US" dirty="0" smtClean="0"/>
              <a:t>, </a:t>
            </a:r>
            <a:r>
              <a:rPr lang="en-US" dirty="0"/>
              <a:t>not divisors of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: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Operator</a:t>
            </a:r>
            <a:endParaRPr lang="bg-BG" dirty="0"/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993778" y="2514600"/>
            <a:ext cx="10129834" cy="404950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0;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1; i &lt;= n; i += 2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(i % 7 == 0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continue;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i;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+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sum);</a:t>
            </a:r>
          </a:p>
        </p:txBody>
      </p:sp>
      <p:sp>
        <p:nvSpPr>
          <p:cNvPr id="3" name="Freeform 2"/>
          <p:cNvSpPr/>
          <p:nvPr/>
        </p:nvSpPr>
        <p:spPr>
          <a:xfrm>
            <a:off x="379412" y="3657600"/>
            <a:ext cx="1600200" cy="912675"/>
          </a:xfrm>
          <a:custGeom>
            <a:avLst/>
            <a:gdLst>
              <a:gd name="connsiteX0" fmla="*/ 1375039 w 1375039"/>
              <a:gd name="connsiteY0" fmla="*/ 1594446 h 1728398"/>
              <a:gd name="connsiteX1" fmla="*/ 146740 w 1375039"/>
              <a:gd name="connsiteY1" fmla="*/ 1594446 h 1728398"/>
              <a:gd name="connsiteX2" fmla="*/ 64854 w 1375039"/>
              <a:gd name="connsiteY2" fmla="*/ 202374 h 1728398"/>
              <a:gd name="connsiteX3" fmla="*/ 528878 w 1375039"/>
              <a:gd name="connsiteY3" fmla="*/ 11305 h 1728398"/>
              <a:gd name="connsiteX4" fmla="*/ 501582 w 1375039"/>
              <a:gd name="connsiteY4" fmla="*/ 38601 h 1728398"/>
              <a:gd name="connsiteX0" fmla="*/ 1375039 w 1375039"/>
              <a:gd name="connsiteY0" fmla="*/ 1594446 h 1712612"/>
              <a:gd name="connsiteX1" fmla="*/ 146740 w 1375039"/>
              <a:gd name="connsiteY1" fmla="*/ 1594446 h 1712612"/>
              <a:gd name="connsiteX2" fmla="*/ 64854 w 1375039"/>
              <a:gd name="connsiteY2" fmla="*/ 202374 h 1712612"/>
              <a:gd name="connsiteX3" fmla="*/ 528878 w 1375039"/>
              <a:gd name="connsiteY3" fmla="*/ 11305 h 1712612"/>
              <a:gd name="connsiteX4" fmla="*/ 501582 w 1375039"/>
              <a:gd name="connsiteY4" fmla="*/ 38601 h 1712612"/>
              <a:gd name="connsiteX0" fmla="*/ 1408226 w 1408226"/>
              <a:gd name="connsiteY0" fmla="*/ 1594446 h 1644942"/>
              <a:gd name="connsiteX1" fmla="*/ 125336 w 1408226"/>
              <a:gd name="connsiteY1" fmla="*/ 1471616 h 1644942"/>
              <a:gd name="connsiteX2" fmla="*/ 98041 w 1408226"/>
              <a:gd name="connsiteY2" fmla="*/ 202374 h 1644942"/>
              <a:gd name="connsiteX3" fmla="*/ 562065 w 1408226"/>
              <a:gd name="connsiteY3" fmla="*/ 11305 h 1644942"/>
              <a:gd name="connsiteX4" fmla="*/ 534769 w 1408226"/>
              <a:gd name="connsiteY4" fmla="*/ 38601 h 1644942"/>
              <a:gd name="connsiteX0" fmla="*/ 1382772 w 1382772"/>
              <a:gd name="connsiteY0" fmla="*/ 1594446 h 1644942"/>
              <a:gd name="connsiteX1" fmla="*/ 140825 w 1382772"/>
              <a:gd name="connsiteY1" fmla="*/ 1471616 h 1644942"/>
              <a:gd name="connsiteX2" fmla="*/ 72587 w 1382772"/>
              <a:gd name="connsiteY2" fmla="*/ 202374 h 1644942"/>
              <a:gd name="connsiteX3" fmla="*/ 536611 w 1382772"/>
              <a:gd name="connsiteY3" fmla="*/ 11305 h 1644942"/>
              <a:gd name="connsiteX4" fmla="*/ 509315 w 1382772"/>
              <a:gd name="connsiteY4" fmla="*/ 38601 h 1644942"/>
              <a:gd name="connsiteX0" fmla="*/ 1223212 w 1223212"/>
              <a:gd name="connsiteY0" fmla="*/ 1662685 h 1694616"/>
              <a:gd name="connsiteX1" fmla="*/ 131390 w 1223212"/>
              <a:gd name="connsiteY1" fmla="*/ 1471616 h 1694616"/>
              <a:gd name="connsiteX2" fmla="*/ 63152 w 1223212"/>
              <a:gd name="connsiteY2" fmla="*/ 202374 h 1694616"/>
              <a:gd name="connsiteX3" fmla="*/ 527176 w 1223212"/>
              <a:gd name="connsiteY3" fmla="*/ 11305 h 1694616"/>
              <a:gd name="connsiteX4" fmla="*/ 499880 w 1223212"/>
              <a:gd name="connsiteY4" fmla="*/ 38601 h 1694616"/>
              <a:gd name="connsiteX0" fmla="*/ 1223212 w 1223212"/>
              <a:gd name="connsiteY0" fmla="*/ 1662685 h 1670426"/>
              <a:gd name="connsiteX1" fmla="*/ 131390 w 1223212"/>
              <a:gd name="connsiteY1" fmla="*/ 1471616 h 1670426"/>
              <a:gd name="connsiteX2" fmla="*/ 63152 w 1223212"/>
              <a:gd name="connsiteY2" fmla="*/ 202374 h 1670426"/>
              <a:gd name="connsiteX3" fmla="*/ 527176 w 1223212"/>
              <a:gd name="connsiteY3" fmla="*/ 11305 h 1670426"/>
              <a:gd name="connsiteX4" fmla="*/ 499880 w 1223212"/>
              <a:gd name="connsiteY4" fmla="*/ 38601 h 1670426"/>
              <a:gd name="connsiteX0" fmla="*/ 1223212 w 1223212"/>
              <a:gd name="connsiteY0" fmla="*/ 1662685 h 1688562"/>
              <a:gd name="connsiteX1" fmla="*/ 131390 w 1223212"/>
              <a:gd name="connsiteY1" fmla="*/ 1471616 h 1688562"/>
              <a:gd name="connsiteX2" fmla="*/ 63152 w 1223212"/>
              <a:gd name="connsiteY2" fmla="*/ 202374 h 1688562"/>
              <a:gd name="connsiteX3" fmla="*/ 527176 w 1223212"/>
              <a:gd name="connsiteY3" fmla="*/ 11305 h 1688562"/>
              <a:gd name="connsiteX4" fmla="*/ 499880 w 1223212"/>
              <a:gd name="connsiteY4" fmla="*/ 38601 h 1688562"/>
              <a:gd name="connsiteX0" fmla="*/ 1397297 w 1397297"/>
              <a:gd name="connsiteY0" fmla="*/ 1662685 h 1688562"/>
              <a:gd name="connsiteX1" fmla="*/ 141702 w 1397297"/>
              <a:gd name="connsiteY1" fmla="*/ 1471616 h 1688562"/>
              <a:gd name="connsiteX2" fmla="*/ 73464 w 1397297"/>
              <a:gd name="connsiteY2" fmla="*/ 202374 h 1688562"/>
              <a:gd name="connsiteX3" fmla="*/ 537488 w 1397297"/>
              <a:gd name="connsiteY3" fmla="*/ 11305 h 1688562"/>
              <a:gd name="connsiteX4" fmla="*/ 510192 w 1397297"/>
              <a:gd name="connsiteY4" fmla="*/ 38601 h 1688562"/>
              <a:gd name="connsiteX0" fmla="*/ 1418028 w 1418028"/>
              <a:gd name="connsiteY0" fmla="*/ 1662685 h 1688562"/>
              <a:gd name="connsiteX1" fmla="*/ 162433 w 1418028"/>
              <a:gd name="connsiteY1" fmla="*/ 1471616 h 1688562"/>
              <a:gd name="connsiteX2" fmla="*/ 94195 w 1418028"/>
              <a:gd name="connsiteY2" fmla="*/ 202374 h 1688562"/>
              <a:gd name="connsiteX3" fmla="*/ 558219 w 1418028"/>
              <a:gd name="connsiteY3" fmla="*/ 11305 h 1688562"/>
              <a:gd name="connsiteX4" fmla="*/ 530923 w 1418028"/>
              <a:gd name="connsiteY4" fmla="*/ 38601 h 1688562"/>
              <a:gd name="connsiteX0" fmla="*/ 1418028 w 1418028"/>
              <a:gd name="connsiteY0" fmla="*/ 1651381 h 1677258"/>
              <a:gd name="connsiteX1" fmla="*/ 162433 w 1418028"/>
              <a:gd name="connsiteY1" fmla="*/ 1460312 h 1677258"/>
              <a:gd name="connsiteX2" fmla="*/ 94195 w 1418028"/>
              <a:gd name="connsiteY2" fmla="*/ 191070 h 1677258"/>
              <a:gd name="connsiteX3" fmla="*/ 558219 w 1418028"/>
              <a:gd name="connsiteY3" fmla="*/ 1 h 1677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8028" h="1677258">
                <a:moveTo>
                  <a:pt x="1418028" y="1651381"/>
                </a:moveTo>
                <a:cubicBezTo>
                  <a:pt x="885764" y="1699149"/>
                  <a:pt x="383072" y="1703697"/>
                  <a:pt x="162433" y="1460312"/>
                </a:cubicBezTo>
                <a:cubicBezTo>
                  <a:pt x="-58206" y="1216927"/>
                  <a:pt x="-26360" y="450224"/>
                  <a:pt x="94195" y="191070"/>
                </a:cubicBezTo>
                <a:cubicBezTo>
                  <a:pt x="214750" y="-68084"/>
                  <a:pt x="485431" y="27296"/>
                  <a:pt x="558219" y="1"/>
                </a:cubicBezTo>
              </a:path>
            </a:pathLst>
          </a:cu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07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Operator</a:t>
            </a:r>
            <a:endParaRPr lang="bg-BG" dirty="0"/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055204"/>
            <a:ext cx="11430000" cy="647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operator </a:t>
            </a:r>
            <a:r>
              <a:rPr lang="en-US" dirty="0"/>
              <a:t>exits the inner-most loop</a:t>
            </a:r>
            <a:endParaRPr lang="bg-BG" dirty="0"/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989012" y="1934816"/>
            <a:ext cx="10210800" cy="43396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main(String[] args) {</a:t>
            </a: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 = </a:t>
            </a: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Scanner(System.in).nextInt();</a:t>
            </a: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Calculate n! = 1 * 2 * ... * 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result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(true</a:t>
            </a: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(n == 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result *=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n--;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n! = " + result);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Freeform 5"/>
          <p:cNvSpPr/>
          <p:nvPr/>
        </p:nvSpPr>
        <p:spPr>
          <a:xfrm flipV="1">
            <a:off x="1165352" y="4220816"/>
            <a:ext cx="1652459" cy="1434202"/>
          </a:xfrm>
          <a:custGeom>
            <a:avLst/>
            <a:gdLst>
              <a:gd name="connsiteX0" fmla="*/ 1375039 w 1375039"/>
              <a:gd name="connsiteY0" fmla="*/ 1594446 h 1728398"/>
              <a:gd name="connsiteX1" fmla="*/ 146740 w 1375039"/>
              <a:gd name="connsiteY1" fmla="*/ 1594446 h 1728398"/>
              <a:gd name="connsiteX2" fmla="*/ 64854 w 1375039"/>
              <a:gd name="connsiteY2" fmla="*/ 202374 h 1728398"/>
              <a:gd name="connsiteX3" fmla="*/ 528878 w 1375039"/>
              <a:gd name="connsiteY3" fmla="*/ 11305 h 1728398"/>
              <a:gd name="connsiteX4" fmla="*/ 501582 w 1375039"/>
              <a:gd name="connsiteY4" fmla="*/ 38601 h 1728398"/>
              <a:gd name="connsiteX0" fmla="*/ 1375039 w 1375039"/>
              <a:gd name="connsiteY0" fmla="*/ 1594446 h 1712612"/>
              <a:gd name="connsiteX1" fmla="*/ 146740 w 1375039"/>
              <a:gd name="connsiteY1" fmla="*/ 1594446 h 1712612"/>
              <a:gd name="connsiteX2" fmla="*/ 64854 w 1375039"/>
              <a:gd name="connsiteY2" fmla="*/ 202374 h 1712612"/>
              <a:gd name="connsiteX3" fmla="*/ 528878 w 1375039"/>
              <a:gd name="connsiteY3" fmla="*/ 11305 h 1712612"/>
              <a:gd name="connsiteX4" fmla="*/ 501582 w 1375039"/>
              <a:gd name="connsiteY4" fmla="*/ 38601 h 1712612"/>
              <a:gd name="connsiteX0" fmla="*/ 1408226 w 1408226"/>
              <a:gd name="connsiteY0" fmla="*/ 1594446 h 1644942"/>
              <a:gd name="connsiteX1" fmla="*/ 125336 w 1408226"/>
              <a:gd name="connsiteY1" fmla="*/ 1471616 h 1644942"/>
              <a:gd name="connsiteX2" fmla="*/ 98041 w 1408226"/>
              <a:gd name="connsiteY2" fmla="*/ 202374 h 1644942"/>
              <a:gd name="connsiteX3" fmla="*/ 562065 w 1408226"/>
              <a:gd name="connsiteY3" fmla="*/ 11305 h 1644942"/>
              <a:gd name="connsiteX4" fmla="*/ 534769 w 1408226"/>
              <a:gd name="connsiteY4" fmla="*/ 38601 h 1644942"/>
              <a:gd name="connsiteX0" fmla="*/ 1382772 w 1382772"/>
              <a:gd name="connsiteY0" fmla="*/ 1594446 h 1644942"/>
              <a:gd name="connsiteX1" fmla="*/ 140825 w 1382772"/>
              <a:gd name="connsiteY1" fmla="*/ 1471616 h 1644942"/>
              <a:gd name="connsiteX2" fmla="*/ 72587 w 1382772"/>
              <a:gd name="connsiteY2" fmla="*/ 202374 h 1644942"/>
              <a:gd name="connsiteX3" fmla="*/ 536611 w 1382772"/>
              <a:gd name="connsiteY3" fmla="*/ 11305 h 1644942"/>
              <a:gd name="connsiteX4" fmla="*/ 509315 w 1382772"/>
              <a:gd name="connsiteY4" fmla="*/ 38601 h 1644942"/>
              <a:gd name="connsiteX0" fmla="*/ 1223212 w 1223212"/>
              <a:gd name="connsiteY0" fmla="*/ 1662685 h 1694616"/>
              <a:gd name="connsiteX1" fmla="*/ 131390 w 1223212"/>
              <a:gd name="connsiteY1" fmla="*/ 1471616 h 1694616"/>
              <a:gd name="connsiteX2" fmla="*/ 63152 w 1223212"/>
              <a:gd name="connsiteY2" fmla="*/ 202374 h 1694616"/>
              <a:gd name="connsiteX3" fmla="*/ 527176 w 1223212"/>
              <a:gd name="connsiteY3" fmla="*/ 11305 h 1694616"/>
              <a:gd name="connsiteX4" fmla="*/ 499880 w 1223212"/>
              <a:gd name="connsiteY4" fmla="*/ 38601 h 1694616"/>
              <a:gd name="connsiteX0" fmla="*/ 1223212 w 1223212"/>
              <a:gd name="connsiteY0" fmla="*/ 1662685 h 1670426"/>
              <a:gd name="connsiteX1" fmla="*/ 131390 w 1223212"/>
              <a:gd name="connsiteY1" fmla="*/ 1471616 h 1670426"/>
              <a:gd name="connsiteX2" fmla="*/ 63152 w 1223212"/>
              <a:gd name="connsiteY2" fmla="*/ 202374 h 1670426"/>
              <a:gd name="connsiteX3" fmla="*/ 527176 w 1223212"/>
              <a:gd name="connsiteY3" fmla="*/ 11305 h 1670426"/>
              <a:gd name="connsiteX4" fmla="*/ 499880 w 1223212"/>
              <a:gd name="connsiteY4" fmla="*/ 38601 h 1670426"/>
              <a:gd name="connsiteX0" fmla="*/ 1223212 w 1223212"/>
              <a:gd name="connsiteY0" fmla="*/ 1662685 h 1688562"/>
              <a:gd name="connsiteX1" fmla="*/ 131390 w 1223212"/>
              <a:gd name="connsiteY1" fmla="*/ 1471616 h 1688562"/>
              <a:gd name="connsiteX2" fmla="*/ 63152 w 1223212"/>
              <a:gd name="connsiteY2" fmla="*/ 202374 h 1688562"/>
              <a:gd name="connsiteX3" fmla="*/ 527176 w 1223212"/>
              <a:gd name="connsiteY3" fmla="*/ 11305 h 1688562"/>
              <a:gd name="connsiteX4" fmla="*/ 499880 w 1223212"/>
              <a:gd name="connsiteY4" fmla="*/ 38601 h 1688562"/>
              <a:gd name="connsiteX0" fmla="*/ 1397297 w 1397297"/>
              <a:gd name="connsiteY0" fmla="*/ 1662685 h 1688562"/>
              <a:gd name="connsiteX1" fmla="*/ 141702 w 1397297"/>
              <a:gd name="connsiteY1" fmla="*/ 1471616 h 1688562"/>
              <a:gd name="connsiteX2" fmla="*/ 73464 w 1397297"/>
              <a:gd name="connsiteY2" fmla="*/ 202374 h 1688562"/>
              <a:gd name="connsiteX3" fmla="*/ 537488 w 1397297"/>
              <a:gd name="connsiteY3" fmla="*/ 11305 h 1688562"/>
              <a:gd name="connsiteX4" fmla="*/ 510192 w 1397297"/>
              <a:gd name="connsiteY4" fmla="*/ 38601 h 1688562"/>
              <a:gd name="connsiteX0" fmla="*/ 1418028 w 1418028"/>
              <a:gd name="connsiteY0" fmla="*/ 1662685 h 1688562"/>
              <a:gd name="connsiteX1" fmla="*/ 162433 w 1418028"/>
              <a:gd name="connsiteY1" fmla="*/ 1471616 h 1688562"/>
              <a:gd name="connsiteX2" fmla="*/ 94195 w 1418028"/>
              <a:gd name="connsiteY2" fmla="*/ 202374 h 1688562"/>
              <a:gd name="connsiteX3" fmla="*/ 558219 w 1418028"/>
              <a:gd name="connsiteY3" fmla="*/ 11305 h 1688562"/>
              <a:gd name="connsiteX4" fmla="*/ 530923 w 1418028"/>
              <a:gd name="connsiteY4" fmla="*/ 38601 h 1688562"/>
              <a:gd name="connsiteX0" fmla="*/ 1418028 w 1418028"/>
              <a:gd name="connsiteY0" fmla="*/ 1651381 h 1677258"/>
              <a:gd name="connsiteX1" fmla="*/ 162433 w 1418028"/>
              <a:gd name="connsiteY1" fmla="*/ 1460312 h 1677258"/>
              <a:gd name="connsiteX2" fmla="*/ 94195 w 1418028"/>
              <a:gd name="connsiteY2" fmla="*/ 191070 h 1677258"/>
              <a:gd name="connsiteX3" fmla="*/ 558219 w 1418028"/>
              <a:gd name="connsiteY3" fmla="*/ 1 h 1677258"/>
              <a:gd name="connsiteX0" fmla="*/ 1649673 w 1649673"/>
              <a:gd name="connsiteY0" fmla="*/ 1686989 h 1706806"/>
              <a:gd name="connsiteX1" fmla="*/ 175714 w 1649673"/>
              <a:gd name="connsiteY1" fmla="*/ 1460311 h 1706806"/>
              <a:gd name="connsiteX2" fmla="*/ 107476 w 1649673"/>
              <a:gd name="connsiteY2" fmla="*/ 191069 h 1706806"/>
              <a:gd name="connsiteX3" fmla="*/ 571500 w 1649673"/>
              <a:gd name="connsiteY3" fmla="*/ 0 h 1706806"/>
              <a:gd name="connsiteX0" fmla="*/ 1561781 w 1561781"/>
              <a:gd name="connsiteY0" fmla="*/ 1686989 h 1738943"/>
              <a:gd name="connsiteX1" fmla="*/ 237948 w 1561781"/>
              <a:gd name="connsiteY1" fmla="*/ 1567140 h 1738943"/>
              <a:gd name="connsiteX2" fmla="*/ 19584 w 1561781"/>
              <a:gd name="connsiteY2" fmla="*/ 191069 h 1738943"/>
              <a:gd name="connsiteX3" fmla="*/ 483608 w 1561781"/>
              <a:gd name="connsiteY3" fmla="*/ 0 h 1738943"/>
              <a:gd name="connsiteX0" fmla="*/ 1475671 w 1475671"/>
              <a:gd name="connsiteY0" fmla="*/ 1715654 h 1771802"/>
              <a:gd name="connsiteX1" fmla="*/ 151838 w 1475671"/>
              <a:gd name="connsiteY1" fmla="*/ 1595805 h 1771802"/>
              <a:gd name="connsiteX2" fmla="*/ 56304 w 1475671"/>
              <a:gd name="connsiteY2" fmla="*/ 148515 h 1771802"/>
              <a:gd name="connsiteX3" fmla="*/ 397498 w 1475671"/>
              <a:gd name="connsiteY3" fmla="*/ 28665 h 1771802"/>
              <a:gd name="connsiteX0" fmla="*/ 1502372 w 1502372"/>
              <a:gd name="connsiteY0" fmla="*/ 1715654 h 1771802"/>
              <a:gd name="connsiteX1" fmla="*/ 178539 w 1502372"/>
              <a:gd name="connsiteY1" fmla="*/ 1595805 h 1771802"/>
              <a:gd name="connsiteX2" fmla="*/ 83005 w 1502372"/>
              <a:gd name="connsiteY2" fmla="*/ 148515 h 1771802"/>
              <a:gd name="connsiteX3" fmla="*/ 424199 w 1502372"/>
              <a:gd name="connsiteY3" fmla="*/ 28665 h 1771802"/>
              <a:gd name="connsiteX0" fmla="*/ 1502372 w 1502372"/>
              <a:gd name="connsiteY0" fmla="*/ 1686989 h 1737914"/>
              <a:gd name="connsiteX1" fmla="*/ 178539 w 1502372"/>
              <a:gd name="connsiteY1" fmla="*/ 1567140 h 1737914"/>
              <a:gd name="connsiteX2" fmla="*/ 83005 w 1502372"/>
              <a:gd name="connsiteY2" fmla="*/ 208874 h 1737914"/>
              <a:gd name="connsiteX3" fmla="*/ 424199 w 1502372"/>
              <a:gd name="connsiteY3" fmla="*/ 0 h 1737914"/>
              <a:gd name="connsiteX0" fmla="*/ 1511097 w 1511097"/>
              <a:gd name="connsiteY0" fmla="*/ 1686989 h 1738945"/>
              <a:gd name="connsiteX1" fmla="*/ 187264 w 1511097"/>
              <a:gd name="connsiteY1" fmla="*/ 1567140 h 1738945"/>
              <a:gd name="connsiteX2" fmla="*/ 78082 w 1511097"/>
              <a:gd name="connsiteY2" fmla="*/ 191069 h 1738945"/>
              <a:gd name="connsiteX3" fmla="*/ 432924 w 1511097"/>
              <a:gd name="connsiteY3" fmla="*/ 0 h 1738945"/>
              <a:gd name="connsiteX0" fmla="*/ 1483484 w 1483484"/>
              <a:gd name="connsiteY0" fmla="*/ 1686989 h 1706808"/>
              <a:gd name="connsiteX1" fmla="*/ 159651 w 1483484"/>
              <a:gd name="connsiteY1" fmla="*/ 1460313 h 1706808"/>
              <a:gd name="connsiteX2" fmla="*/ 50469 w 1483484"/>
              <a:gd name="connsiteY2" fmla="*/ 191069 h 1706808"/>
              <a:gd name="connsiteX3" fmla="*/ 405311 w 1483484"/>
              <a:gd name="connsiteY3" fmla="*/ 0 h 170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3484" h="1706808">
                <a:moveTo>
                  <a:pt x="1483484" y="1686989"/>
                </a:moveTo>
                <a:cubicBezTo>
                  <a:pt x="951220" y="1734757"/>
                  <a:pt x="398487" y="1709633"/>
                  <a:pt x="159651" y="1460313"/>
                </a:cubicBezTo>
                <a:cubicBezTo>
                  <a:pt x="-79185" y="1210993"/>
                  <a:pt x="9526" y="434454"/>
                  <a:pt x="50469" y="191069"/>
                </a:cubicBezTo>
                <a:cubicBezTo>
                  <a:pt x="91412" y="-52316"/>
                  <a:pt x="332523" y="27295"/>
                  <a:pt x="405311" y="0"/>
                </a:cubicBezTo>
              </a:path>
            </a:pathLst>
          </a:cu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54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96529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typical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for-each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loop </a:t>
            </a:r>
            <a:r>
              <a:rPr lang="en-US" dirty="0" smtClean="0"/>
              <a:t>syntax </a:t>
            </a:r>
            <a:r>
              <a:rPr lang="en-US" dirty="0"/>
              <a:t>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Iterates over all the elements of a collection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dirty="0" smtClean="0"/>
              <a:t> is the loop variable that takes sequentially all collection values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collection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can be list, array or other group of elements of the same type</a:t>
            </a:r>
            <a:endParaRPr lang="bg-BG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For-Each Loop</a:t>
            </a:r>
            <a:endParaRPr lang="bg-BG" dirty="0"/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1827216" y="2006776"/>
            <a:ext cx="8534396" cy="153272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(Type element :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collection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6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812" y="1284317"/>
            <a:ext cx="1444917" cy="144491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1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Example of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for-each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loop: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The loop iterates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over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array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day names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+mj-lt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The variable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takes all its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values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Applicable for all collections: arrays, lists, strings, etc.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nsolas" pitchFamily="49" charset="0"/>
              </a:rPr>
              <a:t>For-Each</a:t>
            </a:r>
            <a:r>
              <a:rPr lang="en-US" dirty="0" smtClean="0"/>
              <a:t> Loop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1065212" y="1994623"/>
            <a:ext cx="10058400" cy="229293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days = { "Monday", "Tuesday", "Wednesday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Thursday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"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Friday", "Saturday", "Sunday" };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(String day : days)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System.out.println(day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67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Loops can be nested (one inside another)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Example: print </a:t>
            </a:r>
            <a:r>
              <a:rPr lang="en-US" dirty="0"/>
              <a:t>all combinations from TOTO 6/49 lottery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41390" y="2775924"/>
            <a:ext cx="10334622" cy="332007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i1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1; i1 &lt;= 44; i1++)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for (int i2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i1 + 1; i2 &lt;= 45; i2++)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i3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i2 + 1; i3 &lt;= 46; i3++)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i4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i3 + 1; i4 &lt;= 47; i4++)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i5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i4 + 1; i5 &lt;= 48; i5++)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i6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i5 + 1; i6 &lt;= 49; i6++)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System.out.printf("%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 %d %d %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%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%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d\n",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i1, i2, i3, i4, i5, i6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10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" name="Picture 1" descr="C:\Trash\infinity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484" y="1600200"/>
            <a:ext cx="7977928" cy="3073686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3457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6293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12544"/>
            <a:ext cx="8938472" cy="688256"/>
          </a:xfrm>
        </p:spPr>
        <p:txBody>
          <a:bodyPr/>
          <a:lstStyle/>
          <a:p>
            <a:r>
              <a:rPr lang="en-US" dirty="0" smtClean="0"/>
              <a:t>Defining and Invoking Methods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137" y="609600"/>
            <a:ext cx="6302622" cy="4130910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60854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1295400"/>
            <a:ext cx="4343400" cy="522960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Methods</a:t>
            </a:r>
            <a:r>
              <a:rPr lang="en-US" sz="3200" dirty="0" smtClean="0"/>
              <a:t> are named pieces of code</a:t>
            </a:r>
          </a:p>
          <a:p>
            <a:pPr lvl="1"/>
            <a:r>
              <a:rPr lang="en-US" sz="3000" dirty="0" smtClean="0"/>
              <a:t>Defined in the class body</a:t>
            </a:r>
          </a:p>
          <a:p>
            <a:pPr lvl="1"/>
            <a:r>
              <a:rPr lang="en-US" sz="3000" dirty="0" smtClean="0"/>
              <a:t>Can be invoked</a:t>
            </a:r>
            <a:r>
              <a:rPr lang="bg-BG" sz="3000" dirty="0" smtClean="0"/>
              <a:t> </a:t>
            </a:r>
            <a:r>
              <a:rPr lang="en-US" sz="3000" dirty="0" smtClean="0"/>
              <a:t>multiple times</a:t>
            </a:r>
          </a:p>
          <a:p>
            <a:pPr lvl="1"/>
            <a:r>
              <a:rPr lang="en-US" sz="3000" dirty="0" smtClean="0"/>
              <a:t>Can take parameters</a:t>
            </a:r>
          </a:p>
          <a:p>
            <a:pPr lvl="1"/>
            <a:r>
              <a:rPr lang="en-US" sz="3000" dirty="0" smtClean="0"/>
              <a:t>Can return a value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Defining and Invoking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418012" y="1295400"/>
            <a:ext cx="7315200" cy="4819754"/>
            <a:chOff x="4951412" y="1295400"/>
            <a:chExt cx="6769817" cy="4819754"/>
          </a:xfrm>
        </p:grpSpPr>
        <p:sp>
          <p:nvSpPr>
            <p:cNvPr id="5" name="Text Placeholder 5"/>
            <p:cNvSpPr txBox="1">
              <a:spLocks/>
            </p:cNvSpPr>
            <p:nvPr/>
          </p:nvSpPr>
          <p:spPr>
            <a:xfrm>
              <a:off x="4951412" y="1295400"/>
              <a:ext cx="6400800" cy="481975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>
                <a:lnSpc>
                  <a:spcPct val="110000"/>
                </a:lnSpc>
              </a:pPr>
              <a:r>
                <a:rPr lang="en-US" sz="2100" dirty="0" smtClean="0"/>
                <a:t>private static void printAsterix(int count) {</a:t>
              </a:r>
            </a:p>
            <a:p>
              <a:pPr>
                <a:lnSpc>
                  <a:spcPct val="110000"/>
                </a:lnSpc>
              </a:pPr>
              <a:r>
                <a:rPr lang="en-US" sz="2100" dirty="0" smtClean="0"/>
                <a:t>  for (int i = 0; i &lt; count; i++) {</a:t>
              </a:r>
            </a:p>
            <a:p>
              <a:pPr>
                <a:lnSpc>
                  <a:spcPct val="110000"/>
                </a:lnSpc>
              </a:pPr>
              <a:r>
                <a:rPr lang="en-US" sz="2100" dirty="0" smtClean="0"/>
                <a:t>    System.out.print("*");</a:t>
              </a:r>
            </a:p>
            <a:p>
              <a:pPr>
                <a:lnSpc>
                  <a:spcPct val="110000"/>
                </a:lnSpc>
              </a:pPr>
              <a:r>
                <a:rPr lang="en-US" sz="2100" dirty="0" smtClean="0"/>
                <a:t>  }</a:t>
              </a:r>
            </a:p>
            <a:p>
              <a:pPr>
                <a:lnSpc>
                  <a:spcPct val="110000"/>
                </a:lnSpc>
              </a:pPr>
              <a:r>
                <a:rPr lang="en-US" sz="2100" dirty="0" smtClean="0"/>
                <a:t>  System.out.println();		</a:t>
              </a:r>
            </a:p>
            <a:p>
              <a:pPr>
                <a:lnSpc>
                  <a:spcPct val="110000"/>
                </a:lnSpc>
              </a:pPr>
              <a:r>
                <a:rPr lang="en-US" sz="2100" dirty="0" smtClean="0"/>
                <a:t>}</a:t>
              </a:r>
            </a:p>
            <a:p>
              <a:pPr>
                <a:lnSpc>
                  <a:spcPct val="110000"/>
                </a:lnSpc>
              </a:pPr>
              <a:endParaRPr lang="en-US" sz="2100" dirty="0" smtClean="0"/>
            </a:p>
            <a:p>
              <a:pPr>
                <a:lnSpc>
                  <a:spcPct val="110000"/>
                </a:lnSpc>
              </a:pPr>
              <a:r>
                <a:rPr lang="en-US" sz="2100" dirty="0" smtClean="0"/>
                <a:t>public static void main(String[] args) {</a:t>
              </a:r>
            </a:p>
            <a:p>
              <a:pPr>
                <a:lnSpc>
                  <a:spcPct val="110000"/>
                </a:lnSpc>
              </a:pPr>
              <a:r>
                <a:rPr lang="en-US" sz="2100" dirty="0" smtClean="0"/>
                <a:t>  int n = 5;</a:t>
              </a:r>
            </a:p>
            <a:p>
              <a:pPr>
                <a:lnSpc>
                  <a:spcPct val="110000"/>
                </a:lnSpc>
              </a:pPr>
              <a:r>
                <a:rPr lang="en-US" sz="2100" dirty="0" smtClean="0"/>
                <a:t>  for (int i = 1; i &lt;= n; i++) {</a:t>
              </a:r>
            </a:p>
            <a:p>
              <a:pPr>
                <a:lnSpc>
                  <a:spcPct val="110000"/>
                </a:lnSpc>
              </a:pPr>
              <a:r>
                <a:rPr lang="en-US" sz="2100" dirty="0" smtClean="0"/>
                <a:t>    printAsterix(i);</a:t>
              </a:r>
            </a:p>
            <a:p>
              <a:pPr>
                <a:lnSpc>
                  <a:spcPct val="110000"/>
                </a:lnSpc>
              </a:pPr>
              <a:r>
                <a:rPr lang="en-US" sz="2100" dirty="0" smtClean="0"/>
                <a:t>  }</a:t>
              </a:r>
            </a:p>
            <a:p>
              <a:pPr>
                <a:lnSpc>
                  <a:spcPct val="110000"/>
                </a:lnSpc>
              </a:pPr>
              <a:r>
                <a:rPr lang="en-US" sz="2100" dirty="0" smtClean="0"/>
                <a:t>}</a:t>
              </a:r>
              <a:endParaRPr lang="en-US" sz="2100" dirty="0"/>
            </a:p>
          </p:txBody>
        </p:sp>
        <p:sp>
          <p:nvSpPr>
            <p:cNvPr id="12" name="Line 93"/>
            <p:cNvSpPr>
              <a:spLocks noChangeShapeType="1"/>
            </p:cNvSpPr>
            <p:nvPr/>
          </p:nvSpPr>
          <p:spPr bwMode="auto">
            <a:xfrm flipH="1" flipV="1">
              <a:off x="7930365" y="1578592"/>
              <a:ext cx="3790864" cy="3535522"/>
            </a:xfrm>
            <a:custGeom>
              <a:avLst/>
              <a:gdLst>
                <a:gd name="connsiteX0" fmla="*/ 0 w 238887"/>
                <a:gd name="connsiteY0" fmla="*/ 0 h 2535721"/>
                <a:gd name="connsiteX1" fmla="*/ 238887 w 238887"/>
                <a:gd name="connsiteY1" fmla="*/ 2535721 h 2535721"/>
                <a:gd name="connsiteX0" fmla="*/ 0 w 238887"/>
                <a:gd name="connsiteY0" fmla="*/ 0 h 2535721"/>
                <a:gd name="connsiteX1" fmla="*/ 190726 w 238887"/>
                <a:gd name="connsiteY1" fmla="*/ 1755578 h 2535721"/>
                <a:gd name="connsiteX2" fmla="*/ 238887 w 238887"/>
                <a:gd name="connsiteY2" fmla="*/ 2535721 h 2535721"/>
                <a:gd name="connsiteX0" fmla="*/ 416679 w 655566"/>
                <a:gd name="connsiteY0" fmla="*/ 0 h 2535721"/>
                <a:gd name="connsiteX1" fmla="*/ 12319 w 655566"/>
                <a:gd name="connsiteY1" fmla="*/ 1886207 h 2535721"/>
                <a:gd name="connsiteX2" fmla="*/ 655566 w 655566"/>
                <a:gd name="connsiteY2" fmla="*/ 2535721 h 2535721"/>
                <a:gd name="connsiteX0" fmla="*/ 430962 w 669849"/>
                <a:gd name="connsiteY0" fmla="*/ 0 h 2535721"/>
                <a:gd name="connsiteX1" fmla="*/ 12087 w 669849"/>
                <a:gd name="connsiteY1" fmla="*/ 1712036 h 2535721"/>
                <a:gd name="connsiteX2" fmla="*/ 669849 w 669849"/>
                <a:gd name="connsiteY2" fmla="*/ 2535721 h 2535721"/>
                <a:gd name="connsiteX0" fmla="*/ 418875 w 657762"/>
                <a:gd name="connsiteY0" fmla="*/ 0 h 2535721"/>
                <a:gd name="connsiteX1" fmla="*/ 0 w 657762"/>
                <a:gd name="connsiteY1" fmla="*/ 1712036 h 2535721"/>
                <a:gd name="connsiteX2" fmla="*/ 657762 w 657762"/>
                <a:gd name="connsiteY2" fmla="*/ 2535721 h 2535721"/>
                <a:gd name="connsiteX0" fmla="*/ 485858 w 724745"/>
                <a:gd name="connsiteY0" fmla="*/ 0 h 2535721"/>
                <a:gd name="connsiteX1" fmla="*/ 66983 w 724745"/>
                <a:gd name="connsiteY1" fmla="*/ 1712036 h 2535721"/>
                <a:gd name="connsiteX2" fmla="*/ 724745 w 724745"/>
                <a:gd name="connsiteY2" fmla="*/ 2535721 h 2535721"/>
                <a:gd name="connsiteX0" fmla="*/ 506104 w 744991"/>
                <a:gd name="connsiteY0" fmla="*/ 0 h 2535721"/>
                <a:gd name="connsiteX1" fmla="*/ 87229 w 744991"/>
                <a:gd name="connsiteY1" fmla="*/ 1712036 h 2535721"/>
                <a:gd name="connsiteX2" fmla="*/ 744991 w 744991"/>
                <a:gd name="connsiteY2" fmla="*/ 2535721 h 2535721"/>
                <a:gd name="connsiteX0" fmla="*/ 506104 w 744991"/>
                <a:gd name="connsiteY0" fmla="*/ 0 h 2535721"/>
                <a:gd name="connsiteX1" fmla="*/ 87229 w 744991"/>
                <a:gd name="connsiteY1" fmla="*/ 1712036 h 2535721"/>
                <a:gd name="connsiteX2" fmla="*/ 744991 w 744991"/>
                <a:gd name="connsiteY2" fmla="*/ 2535721 h 2535721"/>
                <a:gd name="connsiteX0" fmla="*/ 506104 w 744991"/>
                <a:gd name="connsiteY0" fmla="*/ 0 h 2535721"/>
                <a:gd name="connsiteX1" fmla="*/ 87229 w 744991"/>
                <a:gd name="connsiteY1" fmla="*/ 1712036 h 2535721"/>
                <a:gd name="connsiteX2" fmla="*/ 744991 w 744991"/>
                <a:gd name="connsiteY2" fmla="*/ 2535721 h 2535721"/>
                <a:gd name="connsiteX0" fmla="*/ 488099 w 726986"/>
                <a:gd name="connsiteY0" fmla="*/ 0 h 2535721"/>
                <a:gd name="connsiteX1" fmla="*/ 69224 w 726986"/>
                <a:gd name="connsiteY1" fmla="*/ 1712036 h 2535721"/>
                <a:gd name="connsiteX2" fmla="*/ 726986 w 726986"/>
                <a:gd name="connsiteY2" fmla="*/ 2535721 h 2535721"/>
                <a:gd name="connsiteX0" fmla="*/ 1924933 w 1924933"/>
                <a:gd name="connsiteY0" fmla="*/ 0 h 3638807"/>
                <a:gd name="connsiteX1" fmla="*/ 1506058 w 1924933"/>
                <a:gd name="connsiteY1" fmla="*/ 1712036 h 3638807"/>
                <a:gd name="connsiteX2" fmla="*/ 117306 w 1924933"/>
                <a:gd name="connsiteY2" fmla="*/ 3638807 h 3638807"/>
                <a:gd name="connsiteX0" fmla="*/ 2080776 w 2080776"/>
                <a:gd name="connsiteY0" fmla="*/ 81191 h 3719998"/>
                <a:gd name="connsiteX1" fmla="*/ 210473 w 2080776"/>
                <a:gd name="connsiteY1" fmla="*/ 704656 h 3719998"/>
                <a:gd name="connsiteX2" fmla="*/ 273149 w 2080776"/>
                <a:gd name="connsiteY2" fmla="*/ 3719998 h 3719998"/>
                <a:gd name="connsiteX0" fmla="*/ 2080776 w 2080776"/>
                <a:gd name="connsiteY0" fmla="*/ 91564 h 3730371"/>
                <a:gd name="connsiteX1" fmla="*/ 210473 w 2080776"/>
                <a:gd name="connsiteY1" fmla="*/ 715029 h 3730371"/>
                <a:gd name="connsiteX2" fmla="*/ 273149 w 2080776"/>
                <a:gd name="connsiteY2" fmla="*/ 3730371 h 3730371"/>
                <a:gd name="connsiteX0" fmla="*/ 2122647 w 2122647"/>
                <a:gd name="connsiteY0" fmla="*/ 91564 h 3730371"/>
                <a:gd name="connsiteX1" fmla="*/ 252344 w 2122647"/>
                <a:gd name="connsiteY1" fmla="*/ 715029 h 3730371"/>
                <a:gd name="connsiteX2" fmla="*/ 315020 w 2122647"/>
                <a:gd name="connsiteY2" fmla="*/ 3730371 h 3730371"/>
                <a:gd name="connsiteX0" fmla="*/ 2336194 w 2336194"/>
                <a:gd name="connsiteY0" fmla="*/ 0 h 3638807"/>
                <a:gd name="connsiteX1" fmla="*/ 44977 w 2336194"/>
                <a:gd name="connsiteY1" fmla="*/ 884722 h 3638807"/>
                <a:gd name="connsiteX2" fmla="*/ 528567 w 2336194"/>
                <a:gd name="connsiteY2" fmla="*/ 3638807 h 3638807"/>
                <a:gd name="connsiteX0" fmla="*/ 2417511 w 2417511"/>
                <a:gd name="connsiteY0" fmla="*/ 0 h 3707350"/>
                <a:gd name="connsiteX1" fmla="*/ 126294 w 2417511"/>
                <a:gd name="connsiteY1" fmla="*/ 884722 h 3707350"/>
                <a:gd name="connsiteX2" fmla="*/ 331140 w 2417511"/>
                <a:gd name="connsiteY2" fmla="*/ 3450122 h 3707350"/>
                <a:gd name="connsiteX3" fmla="*/ 609884 w 2417511"/>
                <a:gd name="connsiteY3" fmla="*/ 3638807 h 3707350"/>
                <a:gd name="connsiteX0" fmla="*/ 2516348 w 2516348"/>
                <a:gd name="connsiteY0" fmla="*/ 0 h 3655940"/>
                <a:gd name="connsiteX1" fmla="*/ 225131 w 2516348"/>
                <a:gd name="connsiteY1" fmla="*/ 884722 h 3655940"/>
                <a:gd name="connsiteX2" fmla="*/ 96149 w 2516348"/>
                <a:gd name="connsiteY2" fmla="*/ 3348522 h 3655940"/>
                <a:gd name="connsiteX3" fmla="*/ 708721 w 2516348"/>
                <a:gd name="connsiteY3" fmla="*/ 3638807 h 3655940"/>
                <a:gd name="connsiteX0" fmla="*/ 2443251 w 2443251"/>
                <a:gd name="connsiteY0" fmla="*/ 0 h 3655940"/>
                <a:gd name="connsiteX1" fmla="*/ 152034 w 2443251"/>
                <a:gd name="connsiteY1" fmla="*/ 884722 h 3655940"/>
                <a:gd name="connsiteX2" fmla="*/ 23052 w 2443251"/>
                <a:gd name="connsiteY2" fmla="*/ 3348522 h 3655940"/>
                <a:gd name="connsiteX3" fmla="*/ 635624 w 2443251"/>
                <a:gd name="connsiteY3" fmla="*/ 3638807 h 3655940"/>
                <a:gd name="connsiteX0" fmla="*/ 2443251 w 2443251"/>
                <a:gd name="connsiteY0" fmla="*/ 0 h 3655940"/>
                <a:gd name="connsiteX1" fmla="*/ 152034 w 2443251"/>
                <a:gd name="connsiteY1" fmla="*/ 884722 h 3655940"/>
                <a:gd name="connsiteX2" fmla="*/ 23052 w 2443251"/>
                <a:gd name="connsiteY2" fmla="*/ 3348522 h 3655940"/>
                <a:gd name="connsiteX3" fmla="*/ 635624 w 2443251"/>
                <a:gd name="connsiteY3" fmla="*/ 3638807 h 3655940"/>
                <a:gd name="connsiteX0" fmla="*/ 2464548 w 2464548"/>
                <a:gd name="connsiteY0" fmla="*/ 0 h 3655940"/>
                <a:gd name="connsiteX1" fmla="*/ 173331 w 2464548"/>
                <a:gd name="connsiteY1" fmla="*/ 884722 h 3655940"/>
                <a:gd name="connsiteX2" fmla="*/ 44349 w 2464548"/>
                <a:gd name="connsiteY2" fmla="*/ 3348522 h 3655940"/>
                <a:gd name="connsiteX3" fmla="*/ 656921 w 2464548"/>
                <a:gd name="connsiteY3" fmla="*/ 3638807 h 3655940"/>
                <a:gd name="connsiteX0" fmla="*/ 2464548 w 2464548"/>
                <a:gd name="connsiteY0" fmla="*/ 0 h 3638894"/>
                <a:gd name="connsiteX1" fmla="*/ 173331 w 2464548"/>
                <a:gd name="connsiteY1" fmla="*/ 884722 h 3638894"/>
                <a:gd name="connsiteX2" fmla="*/ 44349 w 2464548"/>
                <a:gd name="connsiteY2" fmla="*/ 3348522 h 3638894"/>
                <a:gd name="connsiteX3" fmla="*/ 656921 w 2464548"/>
                <a:gd name="connsiteY3" fmla="*/ 3638807 h 3638894"/>
                <a:gd name="connsiteX0" fmla="*/ 2535409 w 2535409"/>
                <a:gd name="connsiteY0" fmla="*/ 0 h 3638894"/>
                <a:gd name="connsiteX1" fmla="*/ 244192 w 2535409"/>
                <a:gd name="connsiteY1" fmla="*/ 884722 h 3638894"/>
                <a:gd name="connsiteX2" fmla="*/ 115210 w 2535409"/>
                <a:gd name="connsiteY2" fmla="*/ 3348522 h 3638894"/>
                <a:gd name="connsiteX3" fmla="*/ 727782 w 2535409"/>
                <a:gd name="connsiteY3" fmla="*/ 3638807 h 3638894"/>
                <a:gd name="connsiteX0" fmla="*/ 2503182 w 2503182"/>
                <a:gd name="connsiteY0" fmla="*/ 0 h 3638894"/>
                <a:gd name="connsiteX1" fmla="*/ 211965 w 2503182"/>
                <a:gd name="connsiteY1" fmla="*/ 884722 h 3638894"/>
                <a:gd name="connsiteX2" fmla="*/ 82983 w 2503182"/>
                <a:gd name="connsiteY2" fmla="*/ 3348522 h 3638894"/>
                <a:gd name="connsiteX3" fmla="*/ 695555 w 2503182"/>
                <a:gd name="connsiteY3" fmla="*/ 3638807 h 3638894"/>
                <a:gd name="connsiteX0" fmla="*/ 2431987 w 2431987"/>
                <a:gd name="connsiteY0" fmla="*/ 0 h 3638807"/>
                <a:gd name="connsiteX1" fmla="*/ 140770 w 2431987"/>
                <a:gd name="connsiteY1" fmla="*/ 884722 h 3638807"/>
                <a:gd name="connsiteX2" fmla="*/ 126088 w 2431987"/>
                <a:gd name="connsiteY2" fmla="*/ 3335975 h 3638807"/>
                <a:gd name="connsiteX3" fmla="*/ 624360 w 2431987"/>
                <a:gd name="connsiteY3" fmla="*/ 3638807 h 3638807"/>
                <a:gd name="connsiteX0" fmla="*/ 2385487 w 2385487"/>
                <a:gd name="connsiteY0" fmla="*/ 11694 h 3650501"/>
                <a:gd name="connsiteX1" fmla="*/ 221270 w 2385487"/>
                <a:gd name="connsiteY1" fmla="*/ 833677 h 3650501"/>
                <a:gd name="connsiteX2" fmla="*/ 79588 w 2385487"/>
                <a:gd name="connsiteY2" fmla="*/ 3347669 h 3650501"/>
                <a:gd name="connsiteX3" fmla="*/ 577860 w 2385487"/>
                <a:gd name="connsiteY3" fmla="*/ 3650501 h 3650501"/>
                <a:gd name="connsiteX0" fmla="*/ 2385487 w 2385487"/>
                <a:gd name="connsiteY0" fmla="*/ 11694 h 3650501"/>
                <a:gd name="connsiteX1" fmla="*/ 221270 w 2385487"/>
                <a:gd name="connsiteY1" fmla="*/ 833677 h 3650501"/>
                <a:gd name="connsiteX2" fmla="*/ 79588 w 2385487"/>
                <a:gd name="connsiteY2" fmla="*/ 3347669 h 3650501"/>
                <a:gd name="connsiteX3" fmla="*/ 577860 w 2385487"/>
                <a:gd name="connsiteY3" fmla="*/ 3650501 h 3650501"/>
                <a:gd name="connsiteX0" fmla="*/ 2334687 w 2334687"/>
                <a:gd name="connsiteY0" fmla="*/ 11694 h 3650501"/>
                <a:gd name="connsiteX1" fmla="*/ 170470 w 2334687"/>
                <a:gd name="connsiteY1" fmla="*/ 833677 h 3650501"/>
                <a:gd name="connsiteX2" fmla="*/ 28788 w 2334687"/>
                <a:gd name="connsiteY2" fmla="*/ 3347669 h 3650501"/>
                <a:gd name="connsiteX3" fmla="*/ 527060 w 2334687"/>
                <a:gd name="connsiteY3" fmla="*/ 3650501 h 3650501"/>
                <a:gd name="connsiteX0" fmla="*/ 2357264 w 2357264"/>
                <a:gd name="connsiteY0" fmla="*/ 11694 h 3650501"/>
                <a:gd name="connsiteX1" fmla="*/ 193047 w 2357264"/>
                <a:gd name="connsiteY1" fmla="*/ 833677 h 3650501"/>
                <a:gd name="connsiteX2" fmla="*/ 51365 w 2357264"/>
                <a:gd name="connsiteY2" fmla="*/ 3347669 h 3650501"/>
                <a:gd name="connsiteX3" fmla="*/ 549637 w 2357264"/>
                <a:gd name="connsiteY3" fmla="*/ 3650501 h 3650501"/>
                <a:gd name="connsiteX0" fmla="*/ 2323398 w 2323398"/>
                <a:gd name="connsiteY0" fmla="*/ 11694 h 3650501"/>
                <a:gd name="connsiteX1" fmla="*/ 159181 w 2323398"/>
                <a:gd name="connsiteY1" fmla="*/ 833677 h 3650501"/>
                <a:gd name="connsiteX2" fmla="*/ 17499 w 2323398"/>
                <a:gd name="connsiteY2" fmla="*/ 3347669 h 3650501"/>
                <a:gd name="connsiteX3" fmla="*/ 515771 w 2323398"/>
                <a:gd name="connsiteY3" fmla="*/ 3650501 h 3650501"/>
                <a:gd name="connsiteX0" fmla="*/ 2323398 w 2323398"/>
                <a:gd name="connsiteY0" fmla="*/ 11694 h 3650501"/>
                <a:gd name="connsiteX1" fmla="*/ 159181 w 2323398"/>
                <a:gd name="connsiteY1" fmla="*/ 833677 h 3650501"/>
                <a:gd name="connsiteX2" fmla="*/ 17499 w 2323398"/>
                <a:gd name="connsiteY2" fmla="*/ 3347669 h 3650501"/>
                <a:gd name="connsiteX3" fmla="*/ 515771 w 2323398"/>
                <a:gd name="connsiteY3" fmla="*/ 3650501 h 3650501"/>
                <a:gd name="connsiteX0" fmla="*/ 2374197 w 2374197"/>
                <a:gd name="connsiteY0" fmla="*/ 11694 h 3650501"/>
                <a:gd name="connsiteX1" fmla="*/ 209980 w 2374197"/>
                <a:gd name="connsiteY1" fmla="*/ 833677 h 3650501"/>
                <a:gd name="connsiteX2" fmla="*/ 68298 w 2374197"/>
                <a:gd name="connsiteY2" fmla="*/ 3347669 h 3650501"/>
                <a:gd name="connsiteX3" fmla="*/ 566570 w 2374197"/>
                <a:gd name="connsiteY3" fmla="*/ 3650501 h 3650501"/>
                <a:gd name="connsiteX0" fmla="*/ 2374197 w 2374197"/>
                <a:gd name="connsiteY0" fmla="*/ 11694 h 3653202"/>
                <a:gd name="connsiteX1" fmla="*/ 209980 w 2374197"/>
                <a:gd name="connsiteY1" fmla="*/ 833677 h 3653202"/>
                <a:gd name="connsiteX2" fmla="*/ 68298 w 2374197"/>
                <a:gd name="connsiteY2" fmla="*/ 3347669 h 3653202"/>
                <a:gd name="connsiteX3" fmla="*/ 566570 w 2374197"/>
                <a:gd name="connsiteY3" fmla="*/ 3650501 h 3653202"/>
                <a:gd name="connsiteX0" fmla="*/ 2345976 w 2345976"/>
                <a:gd name="connsiteY0" fmla="*/ 11694 h 3653202"/>
                <a:gd name="connsiteX1" fmla="*/ 181759 w 2345976"/>
                <a:gd name="connsiteY1" fmla="*/ 833677 h 3653202"/>
                <a:gd name="connsiteX2" fmla="*/ 40077 w 2345976"/>
                <a:gd name="connsiteY2" fmla="*/ 3347669 h 3653202"/>
                <a:gd name="connsiteX3" fmla="*/ 538349 w 2345976"/>
                <a:gd name="connsiteY3" fmla="*/ 3650501 h 3653202"/>
                <a:gd name="connsiteX0" fmla="*/ 2355341 w 2355341"/>
                <a:gd name="connsiteY0" fmla="*/ 11694 h 3653202"/>
                <a:gd name="connsiteX1" fmla="*/ 191124 w 2355341"/>
                <a:gd name="connsiteY1" fmla="*/ 833677 h 3653202"/>
                <a:gd name="connsiteX2" fmla="*/ 49442 w 2355341"/>
                <a:gd name="connsiteY2" fmla="*/ 3347669 h 3653202"/>
                <a:gd name="connsiteX3" fmla="*/ 547714 w 2355341"/>
                <a:gd name="connsiteY3" fmla="*/ 3650501 h 3653202"/>
                <a:gd name="connsiteX0" fmla="*/ 2338502 w 2338502"/>
                <a:gd name="connsiteY0" fmla="*/ 11694 h 3653202"/>
                <a:gd name="connsiteX1" fmla="*/ 174285 w 2338502"/>
                <a:gd name="connsiteY1" fmla="*/ 833677 h 3653202"/>
                <a:gd name="connsiteX2" fmla="*/ 32603 w 2338502"/>
                <a:gd name="connsiteY2" fmla="*/ 3347669 h 3653202"/>
                <a:gd name="connsiteX3" fmla="*/ 530875 w 2338502"/>
                <a:gd name="connsiteY3" fmla="*/ 3650501 h 3653202"/>
                <a:gd name="connsiteX0" fmla="*/ 2338502 w 2338502"/>
                <a:gd name="connsiteY0" fmla="*/ 17683 h 3659191"/>
                <a:gd name="connsiteX1" fmla="*/ 174285 w 2338502"/>
                <a:gd name="connsiteY1" fmla="*/ 839666 h 3659191"/>
                <a:gd name="connsiteX2" fmla="*/ 32603 w 2338502"/>
                <a:gd name="connsiteY2" fmla="*/ 3353658 h 3659191"/>
                <a:gd name="connsiteX3" fmla="*/ 530875 w 2338502"/>
                <a:gd name="connsiteY3" fmla="*/ 3656490 h 3659191"/>
                <a:gd name="connsiteX0" fmla="*/ 2338502 w 2338502"/>
                <a:gd name="connsiteY0" fmla="*/ 0 h 3641508"/>
                <a:gd name="connsiteX1" fmla="*/ 174285 w 2338502"/>
                <a:gd name="connsiteY1" fmla="*/ 821983 h 3641508"/>
                <a:gd name="connsiteX2" fmla="*/ 32603 w 2338502"/>
                <a:gd name="connsiteY2" fmla="*/ 3335975 h 3641508"/>
                <a:gd name="connsiteX3" fmla="*/ 530875 w 2338502"/>
                <a:gd name="connsiteY3" fmla="*/ 3638807 h 3641508"/>
                <a:gd name="connsiteX0" fmla="*/ 2338502 w 2338502"/>
                <a:gd name="connsiteY0" fmla="*/ 0 h 3641508"/>
                <a:gd name="connsiteX1" fmla="*/ 174285 w 2338502"/>
                <a:gd name="connsiteY1" fmla="*/ 821983 h 3641508"/>
                <a:gd name="connsiteX2" fmla="*/ 32603 w 2338502"/>
                <a:gd name="connsiteY2" fmla="*/ 3335975 h 3641508"/>
                <a:gd name="connsiteX3" fmla="*/ 530875 w 2338502"/>
                <a:gd name="connsiteY3" fmla="*/ 3638807 h 3641508"/>
                <a:gd name="connsiteX0" fmla="*/ 2338502 w 2338502"/>
                <a:gd name="connsiteY0" fmla="*/ 0 h 3641508"/>
                <a:gd name="connsiteX1" fmla="*/ 174285 w 2338502"/>
                <a:gd name="connsiteY1" fmla="*/ 821983 h 3641508"/>
                <a:gd name="connsiteX2" fmla="*/ 32603 w 2338502"/>
                <a:gd name="connsiteY2" fmla="*/ 3335975 h 3641508"/>
                <a:gd name="connsiteX3" fmla="*/ 530875 w 2338502"/>
                <a:gd name="connsiteY3" fmla="*/ 3638807 h 3641508"/>
                <a:gd name="connsiteX0" fmla="*/ 2382706 w 2382706"/>
                <a:gd name="connsiteY0" fmla="*/ 0 h 3641508"/>
                <a:gd name="connsiteX1" fmla="*/ 95659 w 2382706"/>
                <a:gd name="connsiteY1" fmla="*/ 808498 h 3641508"/>
                <a:gd name="connsiteX2" fmla="*/ 76807 w 2382706"/>
                <a:gd name="connsiteY2" fmla="*/ 3335975 h 3641508"/>
                <a:gd name="connsiteX3" fmla="*/ 575079 w 2382706"/>
                <a:gd name="connsiteY3" fmla="*/ 3638807 h 3641508"/>
                <a:gd name="connsiteX0" fmla="*/ 2345335 w 2345335"/>
                <a:gd name="connsiteY0" fmla="*/ 0 h 3641508"/>
                <a:gd name="connsiteX1" fmla="*/ 58288 w 2345335"/>
                <a:gd name="connsiteY1" fmla="*/ 808498 h 3641508"/>
                <a:gd name="connsiteX2" fmla="*/ 39436 w 2345335"/>
                <a:gd name="connsiteY2" fmla="*/ 3335975 h 3641508"/>
                <a:gd name="connsiteX3" fmla="*/ 537708 w 2345335"/>
                <a:gd name="connsiteY3" fmla="*/ 3638807 h 3641508"/>
                <a:gd name="connsiteX0" fmla="*/ 2345335 w 2345335"/>
                <a:gd name="connsiteY0" fmla="*/ 0 h 3641508"/>
                <a:gd name="connsiteX1" fmla="*/ 58288 w 2345335"/>
                <a:gd name="connsiteY1" fmla="*/ 808498 h 3641508"/>
                <a:gd name="connsiteX2" fmla="*/ 39436 w 2345335"/>
                <a:gd name="connsiteY2" fmla="*/ 3335975 h 3641508"/>
                <a:gd name="connsiteX3" fmla="*/ 537708 w 2345335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5334 w 2345334"/>
                <a:gd name="connsiteY0" fmla="*/ 0 h 3641508"/>
                <a:gd name="connsiteX1" fmla="*/ 58287 w 2345334"/>
                <a:gd name="connsiteY1" fmla="*/ 808498 h 3641508"/>
                <a:gd name="connsiteX2" fmla="*/ 39435 w 2345334"/>
                <a:gd name="connsiteY2" fmla="*/ 3335975 h 3641508"/>
                <a:gd name="connsiteX3" fmla="*/ 537707 w 2345334"/>
                <a:gd name="connsiteY3" fmla="*/ 3638807 h 3641508"/>
                <a:gd name="connsiteX0" fmla="*/ 2338385 w 2338385"/>
                <a:gd name="connsiteY0" fmla="*/ 0 h 3641508"/>
                <a:gd name="connsiteX1" fmla="*/ 78633 w 2338385"/>
                <a:gd name="connsiteY1" fmla="*/ 902888 h 3641508"/>
                <a:gd name="connsiteX2" fmla="*/ 32486 w 2338385"/>
                <a:gd name="connsiteY2" fmla="*/ 3335975 h 3641508"/>
                <a:gd name="connsiteX3" fmla="*/ 530758 w 2338385"/>
                <a:gd name="connsiteY3" fmla="*/ 3638807 h 3641508"/>
                <a:gd name="connsiteX0" fmla="*/ 2338385 w 2338385"/>
                <a:gd name="connsiteY0" fmla="*/ 0 h 3641508"/>
                <a:gd name="connsiteX1" fmla="*/ 78633 w 2338385"/>
                <a:gd name="connsiteY1" fmla="*/ 902888 h 3641508"/>
                <a:gd name="connsiteX2" fmla="*/ 32486 w 2338385"/>
                <a:gd name="connsiteY2" fmla="*/ 3335975 h 3641508"/>
                <a:gd name="connsiteX3" fmla="*/ 530758 w 2338385"/>
                <a:gd name="connsiteY3" fmla="*/ 3638807 h 3641508"/>
                <a:gd name="connsiteX0" fmla="*/ 3790864 w 3790864"/>
                <a:gd name="connsiteY0" fmla="*/ 0 h 3493181"/>
                <a:gd name="connsiteX1" fmla="*/ 78633 w 3790864"/>
                <a:gd name="connsiteY1" fmla="*/ 754561 h 3493181"/>
                <a:gd name="connsiteX2" fmla="*/ 32486 w 3790864"/>
                <a:gd name="connsiteY2" fmla="*/ 3187648 h 3493181"/>
                <a:gd name="connsiteX3" fmla="*/ 530758 w 3790864"/>
                <a:gd name="connsiteY3" fmla="*/ 3490480 h 349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0864" h="3493181">
                  <a:moveTo>
                    <a:pt x="3790864" y="0"/>
                  </a:moveTo>
                  <a:cubicBezTo>
                    <a:pt x="1756584" y="61650"/>
                    <a:pt x="158682" y="-164366"/>
                    <a:pt x="78633" y="754561"/>
                  </a:cubicBezTo>
                  <a:cubicBezTo>
                    <a:pt x="37845" y="1484276"/>
                    <a:pt x="-46297" y="2484890"/>
                    <a:pt x="32486" y="3187648"/>
                  </a:cubicBezTo>
                  <a:cubicBezTo>
                    <a:pt x="123970" y="3613701"/>
                    <a:pt x="484301" y="3459033"/>
                    <a:pt x="530758" y="3490480"/>
                  </a:cubicBezTo>
                </a:path>
              </a:pathLst>
            </a:cu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/>
              <a:tailEnd type="triangle" w="lg" len="med"/>
            </a:ln>
            <a:effectLst>
              <a:outerShdw dist="17961" dir="2700000" algn="ctr" rotWithShape="0">
                <a:schemeClr val="bg1">
                  <a:lumMod val="75000"/>
                  <a:lumOff val="25000"/>
                </a:schemeClr>
              </a:outerShdw>
            </a:effectLst>
          </p:spPr>
          <p:txBody>
            <a:bodyPr anchor="ctr"/>
            <a:lstStyle/>
            <a:p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254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50850" indent="-45085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3600" dirty="0" smtClean="0"/>
              <a:t>Loops</a:t>
            </a:r>
          </a:p>
          <a:p>
            <a:pPr marL="761946" lvl="1" indent="-457200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while, do-while, for, for-each</a:t>
            </a:r>
          </a:p>
          <a:p>
            <a:pPr marL="450850" indent="-45085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dirty="0" smtClean="0"/>
              <a:t>Methods</a:t>
            </a:r>
          </a:p>
          <a:p>
            <a:pPr marL="761946" lvl="1" indent="-457200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Defining Methods</a:t>
            </a:r>
          </a:p>
          <a:p>
            <a:pPr marL="761946" lvl="1" indent="-457200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Invoking Methods</a:t>
            </a:r>
          </a:p>
          <a:p>
            <a:pPr marL="514350" indent="-51435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dirty="0" smtClean="0"/>
              <a:t>Using the Java API Classes</a:t>
            </a:r>
          </a:p>
          <a:p>
            <a:pPr marL="514350" indent="-51435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dirty="0" smtClean="0"/>
              <a:t>Exception Handling Basics</a:t>
            </a:r>
          </a:p>
          <a:p>
            <a:pPr marL="514350" indent="-51435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dirty="0" smtClean="0"/>
              <a:t>Defining Simple Classes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pic>
        <p:nvPicPr>
          <p:cNvPr id="102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993" y="4004735"/>
            <a:ext cx="2368238" cy="236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http://th08.deviantart.net/fs71/200H/f/2013/053/9/a/java___application_icon_by_ravenbasix-d5vsr3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34833">
            <a:off x="5793855" y="3966642"/>
            <a:ext cx="2171652" cy="217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teks.co.in/site/blog/wp-content/uploads/2014/03/eclipse_bckgr_logo_fc_lg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96293" y="1581663"/>
            <a:ext cx="2819400" cy="1601933"/>
          </a:xfrm>
          <a:prstGeom prst="roundRect">
            <a:avLst>
              <a:gd name="adj" fmla="val 1814"/>
            </a:avLst>
          </a:prstGeom>
          <a:solidFill>
            <a:schemeClr val="tx1"/>
          </a:solidFill>
          <a:ln>
            <a:solidFill>
              <a:srgbClr val="767691"/>
            </a:solidFill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with Parameters and Return Value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22414" y="1379722"/>
            <a:ext cx="10943998" cy="48686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300" dirty="0" smtClean="0"/>
              <a:t>static double calcTriangleArea(double width, double height) {</a:t>
            </a:r>
          </a:p>
          <a:p>
            <a:pPr>
              <a:lnSpc>
                <a:spcPct val="110000"/>
              </a:lnSpc>
            </a:pPr>
            <a:r>
              <a:rPr lang="en-US" sz="2300" dirty="0" smtClean="0"/>
              <a:t>  </a:t>
            </a:r>
            <a:r>
              <a:rPr lang="en-US" sz="2300" dirty="0" smtClean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2300" dirty="0" smtClean="0"/>
              <a:t> width * height / 2;</a:t>
            </a:r>
          </a:p>
          <a:p>
            <a:pPr>
              <a:lnSpc>
                <a:spcPct val="110000"/>
              </a:lnSpc>
            </a:pPr>
            <a:r>
              <a:rPr lang="en-US" sz="2300" dirty="0" smtClean="0"/>
              <a:t>}</a:t>
            </a:r>
          </a:p>
          <a:p>
            <a:pPr>
              <a:lnSpc>
                <a:spcPct val="110000"/>
              </a:lnSpc>
            </a:pPr>
            <a:endParaRPr lang="en-US" sz="2300" dirty="0" smtClean="0"/>
          </a:p>
          <a:p>
            <a:pPr>
              <a:lnSpc>
                <a:spcPct val="110000"/>
              </a:lnSpc>
            </a:pPr>
            <a:r>
              <a:rPr lang="en-US" sz="2300" dirty="0" smtClean="0"/>
              <a:t>public static void main(String[] args) {</a:t>
            </a:r>
          </a:p>
          <a:p>
            <a:pPr>
              <a:lnSpc>
                <a:spcPct val="110000"/>
              </a:lnSpc>
            </a:pPr>
            <a:r>
              <a:rPr lang="en-US" sz="2300" dirty="0" smtClean="0"/>
              <a:t>  Scanner input = new Scanner(System.in);</a:t>
            </a:r>
          </a:p>
          <a:p>
            <a:pPr>
              <a:lnSpc>
                <a:spcPct val="110000"/>
              </a:lnSpc>
            </a:pPr>
            <a:r>
              <a:rPr lang="en-US" sz="2300" dirty="0" smtClean="0"/>
              <a:t>  System.out.print("Enter triangle width: ");</a:t>
            </a:r>
          </a:p>
          <a:p>
            <a:pPr>
              <a:lnSpc>
                <a:spcPct val="110000"/>
              </a:lnSpc>
            </a:pPr>
            <a:r>
              <a:rPr lang="en-US" sz="2300" dirty="0" smtClean="0"/>
              <a:t>  double width = input.nextDouble();</a:t>
            </a:r>
          </a:p>
          <a:p>
            <a:pPr>
              <a:lnSpc>
                <a:spcPct val="110000"/>
              </a:lnSpc>
            </a:pPr>
            <a:r>
              <a:rPr lang="en-US" sz="2300" dirty="0" smtClean="0"/>
              <a:t>  System.out.print("Enter triangle height: ");</a:t>
            </a:r>
          </a:p>
          <a:p>
            <a:pPr>
              <a:lnSpc>
                <a:spcPct val="110000"/>
              </a:lnSpc>
            </a:pPr>
            <a:r>
              <a:rPr lang="en-US" sz="2300" dirty="0" smtClean="0"/>
              <a:t>  double height = input.nextDouble();</a:t>
            </a:r>
          </a:p>
          <a:p>
            <a:pPr>
              <a:lnSpc>
                <a:spcPct val="110000"/>
              </a:lnSpc>
            </a:pPr>
            <a:r>
              <a:rPr lang="en-US" sz="2300" dirty="0" smtClean="0"/>
              <a:t>  System.out.println("Area = " + </a:t>
            </a:r>
            <a:r>
              <a:rPr lang="en-US" sz="2300" dirty="0" smtClean="0">
                <a:solidFill>
                  <a:schemeClr val="tx2">
                    <a:lumMod val="75000"/>
                  </a:schemeClr>
                </a:solidFill>
              </a:rPr>
              <a:t>calcTriangleArea</a:t>
            </a:r>
            <a:r>
              <a:rPr lang="en-US" sz="2300" dirty="0" smtClean="0"/>
              <a:t>(width, height));</a:t>
            </a:r>
          </a:p>
          <a:p>
            <a:pPr>
              <a:lnSpc>
                <a:spcPct val="110000"/>
              </a:lnSpc>
            </a:pPr>
            <a:r>
              <a:rPr lang="en-US" sz="2300" dirty="0" smtClean="0"/>
              <a:t>}</a:t>
            </a:r>
            <a:endParaRPr lang="en-US" sz="2300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313612" y="2209800"/>
            <a:ext cx="3962400" cy="1055608"/>
          </a:xfrm>
          <a:prstGeom prst="wedgeRoundRectCallout">
            <a:avLst>
              <a:gd name="adj1" fmla="val -101828"/>
              <a:gd name="adj2" fmla="val -8669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Method names in Java should be in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camelCase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21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1"/>
            <a:ext cx="11804822" cy="5730876"/>
          </a:xfrm>
        </p:spPr>
        <p:txBody>
          <a:bodyPr/>
          <a:lstStyle/>
          <a:p>
            <a:r>
              <a:rPr lang="en-US" dirty="0" smtClean="0"/>
              <a:t>Recursion == method can calls itself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2814" y="1828800"/>
            <a:ext cx="10363198" cy="44654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300" dirty="0" smtClean="0"/>
              <a:t>public static void main(String[] args) {</a:t>
            </a:r>
          </a:p>
          <a:p>
            <a:r>
              <a:rPr lang="en-US" sz="2300" dirty="0" smtClean="0"/>
              <a:t>  int n = 5;</a:t>
            </a:r>
          </a:p>
          <a:p>
            <a:r>
              <a:rPr lang="en-US" sz="2300" dirty="0" smtClean="0"/>
              <a:t>  long factorial = calcFactorial(n);</a:t>
            </a:r>
          </a:p>
          <a:p>
            <a:r>
              <a:rPr lang="en-US" sz="2300" dirty="0" smtClean="0"/>
              <a:t>  System.out.printf("%d! = %d", n, factorial);</a:t>
            </a:r>
          </a:p>
          <a:p>
            <a:r>
              <a:rPr lang="en-US" sz="2300" dirty="0" smtClean="0"/>
              <a:t>}</a:t>
            </a:r>
          </a:p>
          <a:p>
            <a:endParaRPr lang="en-US" sz="2300" dirty="0" smtClean="0"/>
          </a:p>
          <a:p>
            <a:r>
              <a:rPr lang="en-US" sz="2300" dirty="0" smtClean="0"/>
              <a:t>private static long calcFactorial(int n) {</a:t>
            </a:r>
          </a:p>
          <a:p>
            <a:r>
              <a:rPr lang="en-US" sz="2300" dirty="0" smtClean="0"/>
              <a:t>  if (n &lt;= 1) {</a:t>
            </a:r>
          </a:p>
          <a:p>
            <a:r>
              <a:rPr lang="en-US" sz="2300" dirty="0" smtClean="0"/>
              <a:t>    return 1;</a:t>
            </a:r>
          </a:p>
          <a:p>
            <a:r>
              <a:rPr lang="en-US" sz="2300" dirty="0" smtClean="0"/>
              <a:t>  }</a:t>
            </a:r>
          </a:p>
          <a:p>
            <a:r>
              <a:rPr lang="en-US" sz="2300" dirty="0" smtClean="0"/>
              <a:t>  return n * </a:t>
            </a:r>
            <a:r>
              <a:rPr lang="en-US" sz="2300" dirty="0" smtClean="0">
                <a:solidFill>
                  <a:schemeClr val="tx2">
                    <a:lumMod val="75000"/>
                  </a:schemeClr>
                </a:solidFill>
              </a:rPr>
              <a:t>calcFactorial(n-1)</a:t>
            </a:r>
            <a:r>
              <a:rPr lang="en-US" sz="2300" dirty="0" smtClean="0"/>
              <a:t>;</a:t>
            </a:r>
          </a:p>
          <a:p>
            <a:r>
              <a:rPr lang="en-US" sz="2300" dirty="0" smtClean="0"/>
              <a:t>}</a:t>
            </a:r>
            <a:endParaRPr lang="en-US" sz="2300" dirty="0"/>
          </a:p>
        </p:txBody>
      </p:sp>
      <p:sp>
        <p:nvSpPr>
          <p:cNvPr id="6" name="Line 93"/>
          <p:cNvSpPr>
            <a:spLocks noChangeShapeType="1"/>
          </p:cNvSpPr>
          <p:nvPr/>
        </p:nvSpPr>
        <p:spPr bwMode="auto">
          <a:xfrm flipH="1" flipV="1">
            <a:off x="6295150" y="4217158"/>
            <a:ext cx="2036358" cy="1419742"/>
          </a:xfrm>
          <a:custGeom>
            <a:avLst/>
            <a:gdLst>
              <a:gd name="connsiteX0" fmla="*/ 0 w 238887"/>
              <a:gd name="connsiteY0" fmla="*/ 0 h 2535721"/>
              <a:gd name="connsiteX1" fmla="*/ 238887 w 238887"/>
              <a:gd name="connsiteY1" fmla="*/ 2535721 h 2535721"/>
              <a:gd name="connsiteX0" fmla="*/ 0 w 238887"/>
              <a:gd name="connsiteY0" fmla="*/ 0 h 2535721"/>
              <a:gd name="connsiteX1" fmla="*/ 190726 w 238887"/>
              <a:gd name="connsiteY1" fmla="*/ 1755578 h 2535721"/>
              <a:gd name="connsiteX2" fmla="*/ 238887 w 238887"/>
              <a:gd name="connsiteY2" fmla="*/ 2535721 h 2535721"/>
              <a:gd name="connsiteX0" fmla="*/ 416679 w 655566"/>
              <a:gd name="connsiteY0" fmla="*/ 0 h 2535721"/>
              <a:gd name="connsiteX1" fmla="*/ 12319 w 655566"/>
              <a:gd name="connsiteY1" fmla="*/ 1886207 h 2535721"/>
              <a:gd name="connsiteX2" fmla="*/ 655566 w 655566"/>
              <a:gd name="connsiteY2" fmla="*/ 2535721 h 2535721"/>
              <a:gd name="connsiteX0" fmla="*/ 430962 w 669849"/>
              <a:gd name="connsiteY0" fmla="*/ 0 h 2535721"/>
              <a:gd name="connsiteX1" fmla="*/ 12087 w 669849"/>
              <a:gd name="connsiteY1" fmla="*/ 1712036 h 2535721"/>
              <a:gd name="connsiteX2" fmla="*/ 669849 w 669849"/>
              <a:gd name="connsiteY2" fmla="*/ 2535721 h 2535721"/>
              <a:gd name="connsiteX0" fmla="*/ 418875 w 657762"/>
              <a:gd name="connsiteY0" fmla="*/ 0 h 2535721"/>
              <a:gd name="connsiteX1" fmla="*/ 0 w 657762"/>
              <a:gd name="connsiteY1" fmla="*/ 1712036 h 2535721"/>
              <a:gd name="connsiteX2" fmla="*/ 657762 w 657762"/>
              <a:gd name="connsiteY2" fmla="*/ 2535721 h 2535721"/>
              <a:gd name="connsiteX0" fmla="*/ 485858 w 724745"/>
              <a:gd name="connsiteY0" fmla="*/ 0 h 2535721"/>
              <a:gd name="connsiteX1" fmla="*/ 66983 w 724745"/>
              <a:gd name="connsiteY1" fmla="*/ 1712036 h 2535721"/>
              <a:gd name="connsiteX2" fmla="*/ 724745 w 724745"/>
              <a:gd name="connsiteY2" fmla="*/ 2535721 h 2535721"/>
              <a:gd name="connsiteX0" fmla="*/ 506104 w 744991"/>
              <a:gd name="connsiteY0" fmla="*/ 0 h 2535721"/>
              <a:gd name="connsiteX1" fmla="*/ 87229 w 744991"/>
              <a:gd name="connsiteY1" fmla="*/ 1712036 h 2535721"/>
              <a:gd name="connsiteX2" fmla="*/ 744991 w 744991"/>
              <a:gd name="connsiteY2" fmla="*/ 2535721 h 2535721"/>
              <a:gd name="connsiteX0" fmla="*/ 506104 w 744991"/>
              <a:gd name="connsiteY0" fmla="*/ 0 h 2535721"/>
              <a:gd name="connsiteX1" fmla="*/ 87229 w 744991"/>
              <a:gd name="connsiteY1" fmla="*/ 1712036 h 2535721"/>
              <a:gd name="connsiteX2" fmla="*/ 744991 w 744991"/>
              <a:gd name="connsiteY2" fmla="*/ 2535721 h 2535721"/>
              <a:gd name="connsiteX0" fmla="*/ 506104 w 744991"/>
              <a:gd name="connsiteY0" fmla="*/ 0 h 2535721"/>
              <a:gd name="connsiteX1" fmla="*/ 87229 w 744991"/>
              <a:gd name="connsiteY1" fmla="*/ 1712036 h 2535721"/>
              <a:gd name="connsiteX2" fmla="*/ 744991 w 744991"/>
              <a:gd name="connsiteY2" fmla="*/ 2535721 h 2535721"/>
              <a:gd name="connsiteX0" fmla="*/ 488099 w 726986"/>
              <a:gd name="connsiteY0" fmla="*/ 0 h 2535721"/>
              <a:gd name="connsiteX1" fmla="*/ 69224 w 726986"/>
              <a:gd name="connsiteY1" fmla="*/ 1712036 h 2535721"/>
              <a:gd name="connsiteX2" fmla="*/ 726986 w 726986"/>
              <a:gd name="connsiteY2" fmla="*/ 2535721 h 2535721"/>
              <a:gd name="connsiteX0" fmla="*/ 1924933 w 1924933"/>
              <a:gd name="connsiteY0" fmla="*/ 0 h 3638807"/>
              <a:gd name="connsiteX1" fmla="*/ 1506058 w 1924933"/>
              <a:gd name="connsiteY1" fmla="*/ 1712036 h 3638807"/>
              <a:gd name="connsiteX2" fmla="*/ 117306 w 1924933"/>
              <a:gd name="connsiteY2" fmla="*/ 3638807 h 3638807"/>
              <a:gd name="connsiteX0" fmla="*/ 2080776 w 2080776"/>
              <a:gd name="connsiteY0" fmla="*/ 81191 h 3719998"/>
              <a:gd name="connsiteX1" fmla="*/ 210473 w 2080776"/>
              <a:gd name="connsiteY1" fmla="*/ 704656 h 3719998"/>
              <a:gd name="connsiteX2" fmla="*/ 273149 w 2080776"/>
              <a:gd name="connsiteY2" fmla="*/ 3719998 h 3719998"/>
              <a:gd name="connsiteX0" fmla="*/ 2080776 w 2080776"/>
              <a:gd name="connsiteY0" fmla="*/ 91564 h 3730371"/>
              <a:gd name="connsiteX1" fmla="*/ 210473 w 2080776"/>
              <a:gd name="connsiteY1" fmla="*/ 715029 h 3730371"/>
              <a:gd name="connsiteX2" fmla="*/ 273149 w 2080776"/>
              <a:gd name="connsiteY2" fmla="*/ 3730371 h 3730371"/>
              <a:gd name="connsiteX0" fmla="*/ 2122647 w 2122647"/>
              <a:gd name="connsiteY0" fmla="*/ 91564 h 3730371"/>
              <a:gd name="connsiteX1" fmla="*/ 252344 w 2122647"/>
              <a:gd name="connsiteY1" fmla="*/ 715029 h 3730371"/>
              <a:gd name="connsiteX2" fmla="*/ 315020 w 2122647"/>
              <a:gd name="connsiteY2" fmla="*/ 3730371 h 3730371"/>
              <a:gd name="connsiteX0" fmla="*/ 2336194 w 2336194"/>
              <a:gd name="connsiteY0" fmla="*/ 0 h 3638807"/>
              <a:gd name="connsiteX1" fmla="*/ 44977 w 2336194"/>
              <a:gd name="connsiteY1" fmla="*/ 884722 h 3638807"/>
              <a:gd name="connsiteX2" fmla="*/ 528567 w 2336194"/>
              <a:gd name="connsiteY2" fmla="*/ 3638807 h 3638807"/>
              <a:gd name="connsiteX0" fmla="*/ 2417511 w 2417511"/>
              <a:gd name="connsiteY0" fmla="*/ 0 h 3707350"/>
              <a:gd name="connsiteX1" fmla="*/ 126294 w 2417511"/>
              <a:gd name="connsiteY1" fmla="*/ 884722 h 3707350"/>
              <a:gd name="connsiteX2" fmla="*/ 331140 w 2417511"/>
              <a:gd name="connsiteY2" fmla="*/ 3450122 h 3707350"/>
              <a:gd name="connsiteX3" fmla="*/ 609884 w 2417511"/>
              <a:gd name="connsiteY3" fmla="*/ 3638807 h 3707350"/>
              <a:gd name="connsiteX0" fmla="*/ 2516348 w 2516348"/>
              <a:gd name="connsiteY0" fmla="*/ 0 h 3655940"/>
              <a:gd name="connsiteX1" fmla="*/ 225131 w 2516348"/>
              <a:gd name="connsiteY1" fmla="*/ 884722 h 3655940"/>
              <a:gd name="connsiteX2" fmla="*/ 96149 w 2516348"/>
              <a:gd name="connsiteY2" fmla="*/ 3348522 h 3655940"/>
              <a:gd name="connsiteX3" fmla="*/ 708721 w 2516348"/>
              <a:gd name="connsiteY3" fmla="*/ 3638807 h 3655940"/>
              <a:gd name="connsiteX0" fmla="*/ 2443251 w 2443251"/>
              <a:gd name="connsiteY0" fmla="*/ 0 h 3655940"/>
              <a:gd name="connsiteX1" fmla="*/ 152034 w 2443251"/>
              <a:gd name="connsiteY1" fmla="*/ 884722 h 3655940"/>
              <a:gd name="connsiteX2" fmla="*/ 23052 w 2443251"/>
              <a:gd name="connsiteY2" fmla="*/ 3348522 h 3655940"/>
              <a:gd name="connsiteX3" fmla="*/ 635624 w 2443251"/>
              <a:gd name="connsiteY3" fmla="*/ 3638807 h 3655940"/>
              <a:gd name="connsiteX0" fmla="*/ 2443251 w 2443251"/>
              <a:gd name="connsiteY0" fmla="*/ 0 h 3655940"/>
              <a:gd name="connsiteX1" fmla="*/ 152034 w 2443251"/>
              <a:gd name="connsiteY1" fmla="*/ 884722 h 3655940"/>
              <a:gd name="connsiteX2" fmla="*/ 23052 w 2443251"/>
              <a:gd name="connsiteY2" fmla="*/ 3348522 h 3655940"/>
              <a:gd name="connsiteX3" fmla="*/ 635624 w 2443251"/>
              <a:gd name="connsiteY3" fmla="*/ 3638807 h 3655940"/>
              <a:gd name="connsiteX0" fmla="*/ 2464548 w 2464548"/>
              <a:gd name="connsiteY0" fmla="*/ 0 h 3655940"/>
              <a:gd name="connsiteX1" fmla="*/ 173331 w 2464548"/>
              <a:gd name="connsiteY1" fmla="*/ 884722 h 3655940"/>
              <a:gd name="connsiteX2" fmla="*/ 44349 w 2464548"/>
              <a:gd name="connsiteY2" fmla="*/ 3348522 h 3655940"/>
              <a:gd name="connsiteX3" fmla="*/ 656921 w 2464548"/>
              <a:gd name="connsiteY3" fmla="*/ 3638807 h 3655940"/>
              <a:gd name="connsiteX0" fmla="*/ 2464548 w 2464548"/>
              <a:gd name="connsiteY0" fmla="*/ 0 h 3638894"/>
              <a:gd name="connsiteX1" fmla="*/ 173331 w 2464548"/>
              <a:gd name="connsiteY1" fmla="*/ 884722 h 3638894"/>
              <a:gd name="connsiteX2" fmla="*/ 44349 w 2464548"/>
              <a:gd name="connsiteY2" fmla="*/ 3348522 h 3638894"/>
              <a:gd name="connsiteX3" fmla="*/ 656921 w 2464548"/>
              <a:gd name="connsiteY3" fmla="*/ 3638807 h 3638894"/>
              <a:gd name="connsiteX0" fmla="*/ 2535409 w 2535409"/>
              <a:gd name="connsiteY0" fmla="*/ 0 h 3638894"/>
              <a:gd name="connsiteX1" fmla="*/ 244192 w 2535409"/>
              <a:gd name="connsiteY1" fmla="*/ 884722 h 3638894"/>
              <a:gd name="connsiteX2" fmla="*/ 115210 w 2535409"/>
              <a:gd name="connsiteY2" fmla="*/ 3348522 h 3638894"/>
              <a:gd name="connsiteX3" fmla="*/ 727782 w 2535409"/>
              <a:gd name="connsiteY3" fmla="*/ 3638807 h 3638894"/>
              <a:gd name="connsiteX0" fmla="*/ 2503182 w 2503182"/>
              <a:gd name="connsiteY0" fmla="*/ 0 h 3638894"/>
              <a:gd name="connsiteX1" fmla="*/ 211965 w 2503182"/>
              <a:gd name="connsiteY1" fmla="*/ 884722 h 3638894"/>
              <a:gd name="connsiteX2" fmla="*/ 82983 w 2503182"/>
              <a:gd name="connsiteY2" fmla="*/ 3348522 h 3638894"/>
              <a:gd name="connsiteX3" fmla="*/ 695555 w 2503182"/>
              <a:gd name="connsiteY3" fmla="*/ 3638807 h 3638894"/>
              <a:gd name="connsiteX0" fmla="*/ 2431987 w 2431987"/>
              <a:gd name="connsiteY0" fmla="*/ 0 h 3638807"/>
              <a:gd name="connsiteX1" fmla="*/ 140770 w 2431987"/>
              <a:gd name="connsiteY1" fmla="*/ 884722 h 3638807"/>
              <a:gd name="connsiteX2" fmla="*/ 126088 w 2431987"/>
              <a:gd name="connsiteY2" fmla="*/ 3335975 h 3638807"/>
              <a:gd name="connsiteX3" fmla="*/ 624360 w 2431987"/>
              <a:gd name="connsiteY3" fmla="*/ 3638807 h 3638807"/>
              <a:gd name="connsiteX0" fmla="*/ 2385487 w 2385487"/>
              <a:gd name="connsiteY0" fmla="*/ 11694 h 3650501"/>
              <a:gd name="connsiteX1" fmla="*/ 221270 w 2385487"/>
              <a:gd name="connsiteY1" fmla="*/ 833677 h 3650501"/>
              <a:gd name="connsiteX2" fmla="*/ 79588 w 2385487"/>
              <a:gd name="connsiteY2" fmla="*/ 3347669 h 3650501"/>
              <a:gd name="connsiteX3" fmla="*/ 577860 w 2385487"/>
              <a:gd name="connsiteY3" fmla="*/ 3650501 h 3650501"/>
              <a:gd name="connsiteX0" fmla="*/ 2385487 w 2385487"/>
              <a:gd name="connsiteY0" fmla="*/ 11694 h 3650501"/>
              <a:gd name="connsiteX1" fmla="*/ 221270 w 2385487"/>
              <a:gd name="connsiteY1" fmla="*/ 833677 h 3650501"/>
              <a:gd name="connsiteX2" fmla="*/ 79588 w 2385487"/>
              <a:gd name="connsiteY2" fmla="*/ 3347669 h 3650501"/>
              <a:gd name="connsiteX3" fmla="*/ 577860 w 2385487"/>
              <a:gd name="connsiteY3" fmla="*/ 3650501 h 3650501"/>
              <a:gd name="connsiteX0" fmla="*/ 2334687 w 2334687"/>
              <a:gd name="connsiteY0" fmla="*/ 11694 h 3650501"/>
              <a:gd name="connsiteX1" fmla="*/ 170470 w 2334687"/>
              <a:gd name="connsiteY1" fmla="*/ 833677 h 3650501"/>
              <a:gd name="connsiteX2" fmla="*/ 28788 w 2334687"/>
              <a:gd name="connsiteY2" fmla="*/ 3347669 h 3650501"/>
              <a:gd name="connsiteX3" fmla="*/ 527060 w 2334687"/>
              <a:gd name="connsiteY3" fmla="*/ 3650501 h 3650501"/>
              <a:gd name="connsiteX0" fmla="*/ 2357264 w 2357264"/>
              <a:gd name="connsiteY0" fmla="*/ 11694 h 3650501"/>
              <a:gd name="connsiteX1" fmla="*/ 193047 w 2357264"/>
              <a:gd name="connsiteY1" fmla="*/ 833677 h 3650501"/>
              <a:gd name="connsiteX2" fmla="*/ 51365 w 2357264"/>
              <a:gd name="connsiteY2" fmla="*/ 3347669 h 3650501"/>
              <a:gd name="connsiteX3" fmla="*/ 549637 w 2357264"/>
              <a:gd name="connsiteY3" fmla="*/ 3650501 h 3650501"/>
              <a:gd name="connsiteX0" fmla="*/ 2323398 w 2323398"/>
              <a:gd name="connsiteY0" fmla="*/ 11694 h 3650501"/>
              <a:gd name="connsiteX1" fmla="*/ 159181 w 2323398"/>
              <a:gd name="connsiteY1" fmla="*/ 833677 h 3650501"/>
              <a:gd name="connsiteX2" fmla="*/ 17499 w 2323398"/>
              <a:gd name="connsiteY2" fmla="*/ 3347669 h 3650501"/>
              <a:gd name="connsiteX3" fmla="*/ 515771 w 2323398"/>
              <a:gd name="connsiteY3" fmla="*/ 3650501 h 3650501"/>
              <a:gd name="connsiteX0" fmla="*/ 2323398 w 2323398"/>
              <a:gd name="connsiteY0" fmla="*/ 11694 h 3650501"/>
              <a:gd name="connsiteX1" fmla="*/ 159181 w 2323398"/>
              <a:gd name="connsiteY1" fmla="*/ 833677 h 3650501"/>
              <a:gd name="connsiteX2" fmla="*/ 17499 w 2323398"/>
              <a:gd name="connsiteY2" fmla="*/ 3347669 h 3650501"/>
              <a:gd name="connsiteX3" fmla="*/ 515771 w 2323398"/>
              <a:gd name="connsiteY3" fmla="*/ 3650501 h 3650501"/>
              <a:gd name="connsiteX0" fmla="*/ 2374197 w 2374197"/>
              <a:gd name="connsiteY0" fmla="*/ 11694 h 3650501"/>
              <a:gd name="connsiteX1" fmla="*/ 209980 w 2374197"/>
              <a:gd name="connsiteY1" fmla="*/ 833677 h 3650501"/>
              <a:gd name="connsiteX2" fmla="*/ 68298 w 2374197"/>
              <a:gd name="connsiteY2" fmla="*/ 3347669 h 3650501"/>
              <a:gd name="connsiteX3" fmla="*/ 566570 w 2374197"/>
              <a:gd name="connsiteY3" fmla="*/ 3650501 h 3650501"/>
              <a:gd name="connsiteX0" fmla="*/ 2374197 w 2374197"/>
              <a:gd name="connsiteY0" fmla="*/ 11694 h 3653202"/>
              <a:gd name="connsiteX1" fmla="*/ 209980 w 2374197"/>
              <a:gd name="connsiteY1" fmla="*/ 833677 h 3653202"/>
              <a:gd name="connsiteX2" fmla="*/ 68298 w 2374197"/>
              <a:gd name="connsiteY2" fmla="*/ 3347669 h 3653202"/>
              <a:gd name="connsiteX3" fmla="*/ 566570 w 2374197"/>
              <a:gd name="connsiteY3" fmla="*/ 3650501 h 3653202"/>
              <a:gd name="connsiteX0" fmla="*/ 2345976 w 2345976"/>
              <a:gd name="connsiteY0" fmla="*/ 11694 h 3653202"/>
              <a:gd name="connsiteX1" fmla="*/ 181759 w 2345976"/>
              <a:gd name="connsiteY1" fmla="*/ 833677 h 3653202"/>
              <a:gd name="connsiteX2" fmla="*/ 40077 w 2345976"/>
              <a:gd name="connsiteY2" fmla="*/ 3347669 h 3653202"/>
              <a:gd name="connsiteX3" fmla="*/ 538349 w 2345976"/>
              <a:gd name="connsiteY3" fmla="*/ 3650501 h 3653202"/>
              <a:gd name="connsiteX0" fmla="*/ 2355341 w 2355341"/>
              <a:gd name="connsiteY0" fmla="*/ 11694 h 3653202"/>
              <a:gd name="connsiteX1" fmla="*/ 191124 w 2355341"/>
              <a:gd name="connsiteY1" fmla="*/ 833677 h 3653202"/>
              <a:gd name="connsiteX2" fmla="*/ 49442 w 2355341"/>
              <a:gd name="connsiteY2" fmla="*/ 3347669 h 3653202"/>
              <a:gd name="connsiteX3" fmla="*/ 547714 w 2355341"/>
              <a:gd name="connsiteY3" fmla="*/ 3650501 h 3653202"/>
              <a:gd name="connsiteX0" fmla="*/ 2338502 w 2338502"/>
              <a:gd name="connsiteY0" fmla="*/ 11694 h 3653202"/>
              <a:gd name="connsiteX1" fmla="*/ 174285 w 2338502"/>
              <a:gd name="connsiteY1" fmla="*/ 833677 h 3653202"/>
              <a:gd name="connsiteX2" fmla="*/ 32603 w 2338502"/>
              <a:gd name="connsiteY2" fmla="*/ 3347669 h 3653202"/>
              <a:gd name="connsiteX3" fmla="*/ 530875 w 2338502"/>
              <a:gd name="connsiteY3" fmla="*/ 3650501 h 3653202"/>
              <a:gd name="connsiteX0" fmla="*/ 2338502 w 2338502"/>
              <a:gd name="connsiteY0" fmla="*/ 17683 h 3659191"/>
              <a:gd name="connsiteX1" fmla="*/ 174285 w 2338502"/>
              <a:gd name="connsiteY1" fmla="*/ 839666 h 3659191"/>
              <a:gd name="connsiteX2" fmla="*/ 32603 w 2338502"/>
              <a:gd name="connsiteY2" fmla="*/ 3353658 h 3659191"/>
              <a:gd name="connsiteX3" fmla="*/ 530875 w 2338502"/>
              <a:gd name="connsiteY3" fmla="*/ 3656490 h 3659191"/>
              <a:gd name="connsiteX0" fmla="*/ 2338502 w 2338502"/>
              <a:gd name="connsiteY0" fmla="*/ 0 h 3641508"/>
              <a:gd name="connsiteX1" fmla="*/ 174285 w 2338502"/>
              <a:gd name="connsiteY1" fmla="*/ 821983 h 3641508"/>
              <a:gd name="connsiteX2" fmla="*/ 32603 w 2338502"/>
              <a:gd name="connsiteY2" fmla="*/ 3335975 h 3641508"/>
              <a:gd name="connsiteX3" fmla="*/ 530875 w 2338502"/>
              <a:gd name="connsiteY3" fmla="*/ 3638807 h 3641508"/>
              <a:gd name="connsiteX0" fmla="*/ 2338502 w 2338502"/>
              <a:gd name="connsiteY0" fmla="*/ 0 h 3641508"/>
              <a:gd name="connsiteX1" fmla="*/ 174285 w 2338502"/>
              <a:gd name="connsiteY1" fmla="*/ 821983 h 3641508"/>
              <a:gd name="connsiteX2" fmla="*/ 32603 w 2338502"/>
              <a:gd name="connsiteY2" fmla="*/ 3335975 h 3641508"/>
              <a:gd name="connsiteX3" fmla="*/ 530875 w 2338502"/>
              <a:gd name="connsiteY3" fmla="*/ 3638807 h 3641508"/>
              <a:gd name="connsiteX0" fmla="*/ 2338502 w 2338502"/>
              <a:gd name="connsiteY0" fmla="*/ 0 h 3641508"/>
              <a:gd name="connsiteX1" fmla="*/ 174285 w 2338502"/>
              <a:gd name="connsiteY1" fmla="*/ 821983 h 3641508"/>
              <a:gd name="connsiteX2" fmla="*/ 32603 w 2338502"/>
              <a:gd name="connsiteY2" fmla="*/ 3335975 h 3641508"/>
              <a:gd name="connsiteX3" fmla="*/ 530875 w 2338502"/>
              <a:gd name="connsiteY3" fmla="*/ 3638807 h 3641508"/>
              <a:gd name="connsiteX0" fmla="*/ 2382706 w 2382706"/>
              <a:gd name="connsiteY0" fmla="*/ 0 h 3641508"/>
              <a:gd name="connsiteX1" fmla="*/ 95659 w 2382706"/>
              <a:gd name="connsiteY1" fmla="*/ 808498 h 3641508"/>
              <a:gd name="connsiteX2" fmla="*/ 76807 w 2382706"/>
              <a:gd name="connsiteY2" fmla="*/ 3335975 h 3641508"/>
              <a:gd name="connsiteX3" fmla="*/ 575079 w 2382706"/>
              <a:gd name="connsiteY3" fmla="*/ 3638807 h 3641508"/>
              <a:gd name="connsiteX0" fmla="*/ 2345335 w 2345335"/>
              <a:gd name="connsiteY0" fmla="*/ 0 h 3641508"/>
              <a:gd name="connsiteX1" fmla="*/ 58288 w 2345335"/>
              <a:gd name="connsiteY1" fmla="*/ 808498 h 3641508"/>
              <a:gd name="connsiteX2" fmla="*/ 39436 w 2345335"/>
              <a:gd name="connsiteY2" fmla="*/ 3335975 h 3641508"/>
              <a:gd name="connsiteX3" fmla="*/ 537708 w 2345335"/>
              <a:gd name="connsiteY3" fmla="*/ 3638807 h 3641508"/>
              <a:gd name="connsiteX0" fmla="*/ 2345335 w 2345335"/>
              <a:gd name="connsiteY0" fmla="*/ 0 h 3641508"/>
              <a:gd name="connsiteX1" fmla="*/ 58288 w 2345335"/>
              <a:gd name="connsiteY1" fmla="*/ 808498 h 3641508"/>
              <a:gd name="connsiteX2" fmla="*/ 39436 w 2345335"/>
              <a:gd name="connsiteY2" fmla="*/ 3335975 h 3641508"/>
              <a:gd name="connsiteX3" fmla="*/ 537708 w 2345335"/>
              <a:gd name="connsiteY3" fmla="*/ 3638807 h 3641508"/>
              <a:gd name="connsiteX0" fmla="*/ 2342062 w 2342062"/>
              <a:gd name="connsiteY0" fmla="*/ 0 h 3641508"/>
              <a:gd name="connsiteX1" fmla="*/ 55015 w 2342062"/>
              <a:gd name="connsiteY1" fmla="*/ 808498 h 3641508"/>
              <a:gd name="connsiteX2" fmla="*/ 36163 w 2342062"/>
              <a:gd name="connsiteY2" fmla="*/ 3335975 h 3641508"/>
              <a:gd name="connsiteX3" fmla="*/ 534435 w 2342062"/>
              <a:gd name="connsiteY3" fmla="*/ 3638807 h 3641508"/>
              <a:gd name="connsiteX0" fmla="*/ 2342062 w 2342062"/>
              <a:gd name="connsiteY0" fmla="*/ 0 h 3641508"/>
              <a:gd name="connsiteX1" fmla="*/ 55015 w 2342062"/>
              <a:gd name="connsiteY1" fmla="*/ 808498 h 3641508"/>
              <a:gd name="connsiteX2" fmla="*/ 36163 w 2342062"/>
              <a:gd name="connsiteY2" fmla="*/ 3335975 h 3641508"/>
              <a:gd name="connsiteX3" fmla="*/ 534435 w 2342062"/>
              <a:gd name="connsiteY3" fmla="*/ 3638807 h 3641508"/>
              <a:gd name="connsiteX0" fmla="*/ 2342062 w 2342062"/>
              <a:gd name="connsiteY0" fmla="*/ 0 h 3641508"/>
              <a:gd name="connsiteX1" fmla="*/ 55015 w 2342062"/>
              <a:gd name="connsiteY1" fmla="*/ 808498 h 3641508"/>
              <a:gd name="connsiteX2" fmla="*/ 36163 w 2342062"/>
              <a:gd name="connsiteY2" fmla="*/ 3335975 h 3641508"/>
              <a:gd name="connsiteX3" fmla="*/ 534435 w 2342062"/>
              <a:gd name="connsiteY3" fmla="*/ 3638807 h 3641508"/>
              <a:gd name="connsiteX0" fmla="*/ 2342062 w 2342062"/>
              <a:gd name="connsiteY0" fmla="*/ 0 h 3641508"/>
              <a:gd name="connsiteX1" fmla="*/ 55015 w 2342062"/>
              <a:gd name="connsiteY1" fmla="*/ 808498 h 3641508"/>
              <a:gd name="connsiteX2" fmla="*/ 36163 w 2342062"/>
              <a:gd name="connsiteY2" fmla="*/ 3335975 h 3641508"/>
              <a:gd name="connsiteX3" fmla="*/ 534435 w 2342062"/>
              <a:gd name="connsiteY3" fmla="*/ 3638807 h 3641508"/>
              <a:gd name="connsiteX0" fmla="*/ 2342062 w 2342062"/>
              <a:gd name="connsiteY0" fmla="*/ 0 h 3641508"/>
              <a:gd name="connsiteX1" fmla="*/ 55015 w 2342062"/>
              <a:gd name="connsiteY1" fmla="*/ 808498 h 3641508"/>
              <a:gd name="connsiteX2" fmla="*/ 36163 w 2342062"/>
              <a:gd name="connsiteY2" fmla="*/ 3335975 h 3641508"/>
              <a:gd name="connsiteX3" fmla="*/ 534435 w 2342062"/>
              <a:gd name="connsiteY3" fmla="*/ 3638807 h 3641508"/>
              <a:gd name="connsiteX0" fmla="*/ 2342062 w 2342062"/>
              <a:gd name="connsiteY0" fmla="*/ 0 h 3641508"/>
              <a:gd name="connsiteX1" fmla="*/ 55015 w 2342062"/>
              <a:gd name="connsiteY1" fmla="*/ 808498 h 3641508"/>
              <a:gd name="connsiteX2" fmla="*/ 36163 w 2342062"/>
              <a:gd name="connsiteY2" fmla="*/ 3335975 h 3641508"/>
              <a:gd name="connsiteX3" fmla="*/ 534435 w 2342062"/>
              <a:gd name="connsiteY3" fmla="*/ 3638807 h 3641508"/>
              <a:gd name="connsiteX0" fmla="*/ 2342062 w 2342062"/>
              <a:gd name="connsiteY0" fmla="*/ 0 h 3641508"/>
              <a:gd name="connsiteX1" fmla="*/ 55015 w 2342062"/>
              <a:gd name="connsiteY1" fmla="*/ 808498 h 3641508"/>
              <a:gd name="connsiteX2" fmla="*/ 36163 w 2342062"/>
              <a:gd name="connsiteY2" fmla="*/ 3335975 h 3641508"/>
              <a:gd name="connsiteX3" fmla="*/ 534435 w 2342062"/>
              <a:gd name="connsiteY3" fmla="*/ 3638807 h 3641508"/>
              <a:gd name="connsiteX0" fmla="*/ 2342062 w 2342062"/>
              <a:gd name="connsiteY0" fmla="*/ 0 h 3641508"/>
              <a:gd name="connsiteX1" fmla="*/ 55015 w 2342062"/>
              <a:gd name="connsiteY1" fmla="*/ 808498 h 3641508"/>
              <a:gd name="connsiteX2" fmla="*/ 36163 w 2342062"/>
              <a:gd name="connsiteY2" fmla="*/ 3335975 h 3641508"/>
              <a:gd name="connsiteX3" fmla="*/ 534435 w 2342062"/>
              <a:gd name="connsiteY3" fmla="*/ 3638807 h 3641508"/>
              <a:gd name="connsiteX0" fmla="*/ 2345334 w 2345334"/>
              <a:gd name="connsiteY0" fmla="*/ 0 h 3641508"/>
              <a:gd name="connsiteX1" fmla="*/ 58287 w 2345334"/>
              <a:gd name="connsiteY1" fmla="*/ 808498 h 3641508"/>
              <a:gd name="connsiteX2" fmla="*/ 39435 w 2345334"/>
              <a:gd name="connsiteY2" fmla="*/ 3335975 h 3641508"/>
              <a:gd name="connsiteX3" fmla="*/ 537707 w 2345334"/>
              <a:gd name="connsiteY3" fmla="*/ 3638807 h 3641508"/>
              <a:gd name="connsiteX0" fmla="*/ 2338385 w 2338385"/>
              <a:gd name="connsiteY0" fmla="*/ 0 h 3641508"/>
              <a:gd name="connsiteX1" fmla="*/ 78633 w 2338385"/>
              <a:gd name="connsiteY1" fmla="*/ 902888 h 3641508"/>
              <a:gd name="connsiteX2" fmla="*/ 32486 w 2338385"/>
              <a:gd name="connsiteY2" fmla="*/ 3335975 h 3641508"/>
              <a:gd name="connsiteX3" fmla="*/ 530758 w 2338385"/>
              <a:gd name="connsiteY3" fmla="*/ 3638807 h 3641508"/>
              <a:gd name="connsiteX0" fmla="*/ 2338385 w 2338385"/>
              <a:gd name="connsiteY0" fmla="*/ 0 h 3641508"/>
              <a:gd name="connsiteX1" fmla="*/ 78633 w 2338385"/>
              <a:gd name="connsiteY1" fmla="*/ 902888 h 3641508"/>
              <a:gd name="connsiteX2" fmla="*/ 32486 w 2338385"/>
              <a:gd name="connsiteY2" fmla="*/ 3335975 h 3641508"/>
              <a:gd name="connsiteX3" fmla="*/ 530758 w 2338385"/>
              <a:gd name="connsiteY3" fmla="*/ 3638807 h 3641508"/>
              <a:gd name="connsiteX0" fmla="*/ 3790864 w 3790864"/>
              <a:gd name="connsiteY0" fmla="*/ 0 h 3493181"/>
              <a:gd name="connsiteX1" fmla="*/ 78633 w 3790864"/>
              <a:gd name="connsiteY1" fmla="*/ 754561 h 3493181"/>
              <a:gd name="connsiteX2" fmla="*/ 32486 w 3790864"/>
              <a:gd name="connsiteY2" fmla="*/ 3187648 h 3493181"/>
              <a:gd name="connsiteX3" fmla="*/ 530758 w 3790864"/>
              <a:gd name="connsiteY3" fmla="*/ 3490480 h 3493181"/>
              <a:gd name="connsiteX0" fmla="*/ 3790864 w 3790864"/>
              <a:gd name="connsiteY0" fmla="*/ 0 h 3471228"/>
              <a:gd name="connsiteX1" fmla="*/ 78633 w 3790864"/>
              <a:gd name="connsiteY1" fmla="*/ 754561 h 3471228"/>
              <a:gd name="connsiteX2" fmla="*/ 32486 w 3790864"/>
              <a:gd name="connsiteY2" fmla="*/ 3187648 h 3471228"/>
              <a:gd name="connsiteX3" fmla="*/ 835636 w 3790864"/>
              <a:gd name="connsiteY3" fmla="*/ 3455673 h 3471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0864" h="3471228">
                <a:moveTo>
                  <a:pt x="3790864" y="0"/>
                </a:moveTo>
                <a:cubicBezTo>
                  <a:pt x="1756584" y="61650"/>
                  <a:pt x="158682" y="-164366"/>
                  <a:pt x="78633" y="754561"/>
                </a:cubicBezTo>
                <a:cubicBezTo>
                  <a:pt x="37845" y="1484276"/>
                  <a:pt x="-46297" y="2484890"/>
                  <a:pt x="32486" y="3187648"/>
                </a:cubicBezTo>
                <a:cubicBezTo>
                  <a:pt x="123970" y="3613701"/>
                  <a:pt x="789179" y="3424226"/>
                  <a:pt x="835636" y="3455673"/>
                </a:cubicBezTo>
              </a:path>
            </a:pathLst>
          </a:cu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/>
            <a:tailEnd type="triangle" w="lg" len="med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321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1"/>
            <a:ext cx="11804822" cy="573087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Type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3000" dirty="0" smtClean="0"/>
              <a:t>Does not return a value directly by itself</a:t>
            </a:r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marL="377887" lvl="1" indent="0">
              <a:buNone/>
            </a:pPr>
            <a:endParaRPr lang="en-US" sz="2400" dirty="0" smtClean="0"/>
          </a:p>
          <a:p>
            <a:r>
              <a:rPr lang="en-US" sz="3200" dirty="0" smtClean="0"/>
              <a:t>Other types</a:t>
            </a:r>
          </a:p>
          <a:p>
            <a:pPr lvl="1"/>
            <a:r>
              <a:rPr lang="en-US" sz="2800" dirty="0" smtClean="0"/>
              <a:t>Return values, based on the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return type</a:t>
            </a:r>
            <a:r>
              <a:rPr lang="en-US" sz="2800" dirty="0" smtClean="0"/>
              <a:t> of the method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Return Types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912814" y="2284584"/>
            <a:ext cx="10363198" cy="15723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 smtClean="0"/>
              <a:t>static void addOne(int n) {</a:t>
            </a:r>
          </a:p>
          <a:p>
            <a:r>
              <a:rPr lang="en-US" sz="2200" dirty="0" smtClean="0"/>
              <a:t>    n += 1;</a:t>
            </a:r>
          </a:p>
          <a:p>
            <a:r>
              <a:rPr lang="en-US" sz="2200" dirty="0" smtClean="0"/>
              <a:t>    System.out.println(n);</a:t>
            </a:r>
          </a:p>
          <a:p>
            <a:r>
              <a:rPr lang="en-US" sz="2200" dirty="0" smtClean="0"/>
              <a:t>}</a:t>
            </a:r>
            <a:endParaRPr lang="en-US" sz="2200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912812" y="5259361"/>
            <a:ext cx="10363198" cy="12337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 smtClean="0"/>
              <a:t>static int plusOne(int n) {</a:t>
            </a:r>
          </a:p>
          <a:p>
            <a:r>
              <a:rPr lang="en-US" sz="2200" dirty="0" smtClean="0"/>
              <a:t>    return n + 1;</a:t>
            </a:r>
          </a:p>
          <a:p>
            <a:r>
              <a:rPr lang="en-US" sz="2200" dirty="0" smtClean="0"/>
              <a:t>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7936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/>
            <a:r>
              <a:rPr lang="en-US" dirty="0" smtClean="0"/>
              <a:t>Accessible only inside the current class. No subclass can call this</a:t>
            </a:r>
            <a:endParaRPr lang="en-US" dirty="0"/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package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(default)</a:t>
            </a:r>
          </a:p>
          <a:p>
            <a:pPr lvl="1"/>
            <a:r>
              <a:rPr lang="en-US" dirty="0" smtClean="0"/>
              <a:t>Accessible only inside the package. Subclasses can call this</a:t>
            </a:r>
            <a:endParaRPr lang="en-US" dirty="0"/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en-US" dirty="0"/>
          </a:p>
          <a:p>
            <a:pPr lvl="1"/>
            <a:r>
              <a:rPr lang="en-US" dirty="0"/>
              <a:t>Accessible </a:t>
            </a:r>
            <a:r>
              <a:rPr lang="en-US" dirty="0" smtClean="0"/>
              <a:t>by subclasses even outside the current package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dirty="0"/>
          </a:p>
          <a:p>
            <a:pPr lvl="1"/>
            <a:r>
              <a:rPr lang="en-US" dirty="0" smtClean="0"/>
              <a:t>All code can access this, e.g. external classes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Access Modifiers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39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1219200"/>
            <a:ext cx="8822584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522412" y="2131144"/>
            <a:ext cx="8822584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812" y="3295380"/>
            <a:ext cx="5513913" cy="2922414"/>
          </a:xfrm>
          <a:prstGeom prst="rect">
            <a:avLst/>
          </a:prstGeom>
          <a:scene3d>
            <a:camera prst="perspectiveLeft"/>
            <a:lightRig rig="threePt" dir="t"/>
          </a:scene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3" y="3295380"/>
            <a:ext cx="4800599" cy="2922414"/>
          </a:xfrm>
          <a:prstGeom prst="rect">
            <a:avLst/>
          </a:prstGeom>
          <a:scene3d>
            <a:camera prst="perspective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6603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580200"/>
            <a:ext cx="8938472" cy="820600"/>
          </a:xfrm>
        </p:spPr>
        <p:txBody>
          <a:bodyPr/>
          <a:lstStyle/>
          <a:p>
            <a:r>
              <a:rPr lang="en-US" dirty="0"/>
              <a:t>Using the Java API </a:t>
            </a:r>
            <a:r>
              <a:rPr lang="en-US" dirty="0" smtClean="0"/>
              <a:t>Classes</a:t>
            </a:r>
            <a:endParaRPr lang="en-US" dirty="0"/>
          </a:p>
        </p:txBody>
      </p:sp>
      <p:pic>
        <p:nvPicPr>
          <p:cNvPr id="2050" name="Picture 2" descr="http://2.bp.blogspot.com/-njPLQgIJS0I/T9dokh0ObrI/AAAAAAAAB2A/NNTgmyuykHM/s1600/api1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31602" y="1295402"/>
            <a:ext cx="8167692" cy="3962398"/>
          </a:xfrm>
          <a:prstGeom prst="roundRect">
            <a:avLst>
              <a:gd name="adj" fmla="val 254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93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 smtClean="0"/>
              <a:t>Java SE provides thousands of ready-to-use classes</a:t>
            </a:r>
          </a:p>
          <a:p>
            <a:pPr lvl="1"/>
            <a:r>
              <a:rPr lang="en-US" dirty="0" smtClean="0"/>
              <a:t>Located in packages like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java.lang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java.math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java.net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java.io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java.util.zip</a:t>
            </a:r>
            <a:r>
              <a:rPr lang="en-US" dirty="0" smtClean="0"/>
              <a:t>, </a:t>
            </a:r>
            <a:r>
              <a:rPr lang="en-US" dirty="0"/>
              <a:t>etc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Using static Java classes: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Using non-static Java classes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Build-in Classes in the Java API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3682341"/>
            <a:ext cx="105155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LocalDate today = LocalDate.now();</a:t>
            </a:r>
          </a:p>
          <a:p>
            <a:r>
              <a:rPr lang="en-US" dirty="0" smtClean="0"/>
              <a:t>double cosine = Math.cos(Math.PI);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5512106"/>
            <a:ext cx="105155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Random rnd = new Random();</a:t>
            </a:r>
          </a:p>
          <a:p>
            <a:r>
              <a:rPr lang="en-US" dirty="0" smtClean="0"/>
              <a:t>int randomNumber = 1 + rnd.nextInt(100);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26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25704"/>
            <a:ext cx="8938472" cy="820600"/>
          </a:xfrm>
        </p:spPr>
        <p:txBody>
          <a:bodyPr/>
          <a:lstStyle/>
          <a:p>
            <a:r>
              <a:rPr lang="en-US" dirty="0"/>
              <a:t>Using the Java API </a:t>
            </a:r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http://2.bp.blogspot.com/-njPLQgIJS0I/T9dokh0ObrI/AAAAAAAAB2A/NNTgmyuykHM/s1600/api1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36084" y="1332368"/>
            <a:ext cx="6758728" cy="3278866"/>
          </a:xfrm>
          <a:prstGeom prst="roundRect">
            <a:avLst>
              <a:gd name="adj" fmla="val 254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26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00600"/>
            <a:ext cx="8938472" cy="820600"/>
          </a:xfrm>
        </p:spPr>
        <p:txBody>
          <a:bodyPr/>
          <a:lstStyle/>
          <a:p>
            <a:r>
              <a:rPr lang="en-US" dirty="0" smtClean="0"/>
              <a:t>Exception Handling Basics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688256"/>
          </a:xfrm>
        </p:spPr>
        <p:txBody>
          <a:bodyPr/>
          <a:lstStyle/>
          <a:p>
            <a:r>
              <a:rPr lang="en-US" dirty="0" smtClean="0"/>
              <a:t>Catch and Throw Exceptions</a:t>
            </a:r>
            <a:endParaRPr lang="en-US" dirty="0"/>
          </a:p>
        </p:txBody>
      </p:sp>
      <p:pic>
        <p:nvPicPr>
          <p:cNvPr id="4" name="Picture 4" descr="http://loneranger2008.files.wordpress.com/2008/05/lightning-gallery-18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20A2F"/>
              </a:clrFrom>
              <a:clrTo>
                <a:srgbClr val="020A2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95948" y="1752600"/>
            <a:ext cx="7239000" cy="2362200"/>
          </a:xfrm>
          <a:prstGeom prst="rect">
            <a:avLst/>
          </a:prstGeom>
          <a:noFill/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50580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In </a:t>
            </a:r>
            <a:r>
              <a:rPr lang="en-US" sz="3200" dirty="0" smtClean="0"/>
              <a:t>Java exceptions are handled </a:t>
            </a:r>
            <a:r>
              <a:rPr lang="en-US" sz="3200" dirty="0"/>
              <a:t>by the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try-catch-finally</a:t>
            </a:r>
            <a:r>
              <a:rPr lang="en-US" sz="3200" dirty="0" smtClean="0"/>
              <a:t> construction</a:t>
            </a:r>
          </a:p>
          <a:p>
            <a:pPr>
              <a:lnSpc>
                <a:spcPct val="100000"/>
              </a:lnSpc>
            </a:pPr>
            <a:endParaRPr lang="en-US" sz="3200" b="1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sz="3200" b="1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sz="3200" b="1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ru-RU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blocks </a:t>
            </a:r>
            <a:r>
              <a:rPr lang="en-US" sz="3200" dirty="0"/>
              <a:t>can be </a:t>
            </a:r>
            <a:r>
              <a:rPr lang="en-US" sz="3200" dirty="0" smtClean="0"/>
              <a:t>used multiple times to process different exception types</a:t>
            </a:r>
            <a:endParaRPr lang="ru-RU" sz="3200" dirty="0"/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Exceptions</a:t>
            </a:r>
            <a:endParaRPr lang="bg-BG" dirty="0"/>
          </a:p>
        </p:txBody>
      </p:sp>
      <p:sp>
        <p:nvSpPr>
          <p:cNvPr id="531460" name="Rectangle 4"/>
          <p:cNvSpPr>
            <a:spLocks noChangeArrowheads="1"/>
          </p:cNvSpPr>
          <p:nvPr/>
        </p:nvSpPr>
        <p:spPr bwMode="auto">
          <a:xfrm>
            <a:off x="1228728" y="2362200"/>
            <a:ext cx="9590084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 some work that can raise an exception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SomeException ex) {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Handle the caught exception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finally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This code will always execute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6323" name="Picture 3" descr="http://ts3.mm.bing.net/images/thumbnail.aspx?q=1386114390746&amp;id=047150d196e33d2fd1c4ea310fb807be&amp;url=http%3a%2f%2fiphonefan.com%2fblog%2fwp-content%2fuploads%2f2009%2f08%2fbom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413" y="2057400"/>
            <a:ext cx="1357200" cy="1526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9202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Java Basics</a:t>
            </a:r>
            <a:r>
              <a:rPr lang="en-US" dirty="0" smtClean="0"/>
              <a:t>" course is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NOT for absolute beginners</a:t>
            </a:r>
          </a:p>
          <a:p>
            <a:pPr lvl="1"/>
            <a:r>
              <a:rPr lang="en-US" dirty="0" smtClean="0"/>
              <a:t>Take the "C# Basics" course at SoftUni first</a:t>
            </a:r>
            <a:r>
              <a:rPr lang="bg-BG" dirty="0" smtClean="0"/>
              <a:t>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softuni.bg/courses/csharp-basics</a:t>
            </a:r>
            <a:endParaRPr lang="en-US" dirty="0" smtClean="0"/>
          </a:p>
          <a:p>
            <a:pPr lvl="1"/>
            <a:r>
              <a:rPr lang="en-US" dirty="0" smtClean="0"/>
              <a:t>The course is for beginners, but with previous coding skills</a:t>
            </a:r>
            <a:endParaRPr lang="bg-BG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Coding skills – entry level</a:t>
            </a:r>
          </a:p>
          <a:p>
            <a:pPr lvl="1"/>
            <a:r>
              <a:rPr lang="en-US" dirty="0" smtClean="0"/>
              <a:t>Computer English – entry level</a:t>
            </a:r>
          </a:p>
          <a:p>
            <a:pPr lvl="1"/>
            <a:r>
              <a:rPr lang="en-US" dirty="0" smtClean="0"/>
              <a:t>Logical thinking</a:t>
            </a:r>
          </a:p>
          <a:p>
            <a:pPr lvl="1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Warning: Not for Absolute Beginners</a:t>
            </a:r>
            <a:endParaRPr lang="en-US" dirty="0"/>
          </a:p>
        </p:txBody>
      </p:sp>
      <p:pic>
        <p:nvPicPr>
          <p:cNvPr id="3076" name="Picture 4" descr="http://png-3.findicons.com/files/icons/1861/xml_docs_x_tended/128/crystal_ja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709" y="4055776"/>
            <a:ext cx="2249029" cy="224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6627813" y="3810000"/>
            <a:ext cx="2057400" cy="2740582"/>
            <a:chOff x="6627812" y="3733799"/>
            <a:chExt cx="2098413" cy="289298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7812" y="3733799"/>
              <a:ext cx="2098413" cy="2892983"/>
            </a:xfrm>
            <a:prstGeom prst="rect">
              <a:avLst/>
            </a:prstGeom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</p:pic>
        <p:sp>
          <p:nvSpPr>
            <p:cNvPr id="9" name="TextBox 8"/>
            <p:cNvSpPr txBox="1"/>
            <p:nvPr/>
          </p:nvSpPr>
          <p:spPr>
            <a:xfrm>
              <a:off x="6704023" y="5504108"/>
              <a:ext cx="1931939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b="1" spc="50" dirty="0" smtClean="0">
                  <a:ln w="952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coding skills</a:t>
              </a:r>
            </a:p>
            <a:p>
              <a:pPr algn="ctr"/>
              <a:r>
                <a:rPr lang="en-US" sz="2600" b="1" spc="50" dirty="0" smtClean="0">
                  <a:ln w="952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required!</a:t>
              </a:r>
              <a:endParaRPr lang="en-US" sz="2600" b="1" spc="50" dirty="0">
                <a:ln w="952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011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/>
              <a:t>Handling Exceptions – Example</a:t>
            </a:r>
            <a:endParaRPr lang="bg-BG" sz="39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23928" y="1534751"/>
            <a:ext cx="10199684" cy="45612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 = new Scanner(System.in).nextLine();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 </a:t>
            </a: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Integer.parseInt(str);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System.out.printf(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"You entered a valid integer number %d.\n", i);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</a:t>
            </a: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(NumberFormatException nfex)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System.out.println("Invalid integer number: " + nfex);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2" descr="http://alieneyes.files.wordpress.com/2008/04/explosion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812" y="1110831"/>
            <a:ext cx="2018510" cy="18609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718028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method in Java could declare 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b="1" dirty="0" smtClean="0">
                <a:cs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SomeException</a:t>
            </a:r>
            <a:r>
              <a:rPr lang="en-US" dirty="0" smtClean="0"/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This says "I don't care about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SomeException</a:t>
            </a:r>
            <a:r>
              <a:rPr lang="en-US" dirty="0" smtClean="0"/>
              <a:t>", please re-throw it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"throws …" Declaration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2590800"/>
            <a:ext cx="10515600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copyStream(InputStream inputStream,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OutputStream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outputStream)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throws IOException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byte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buf = new byte[4096]; // 4 KB buffer size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(true)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bytesRead = inputStream.read(buf);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(bytesRead == -1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break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outputStream.write(buf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0, bytesRead);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3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When we use a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resource</a:t>
            </a:r>
            <a:r>
              <a:rPr lang="en-US" sz="3200" dirty="0" smtClean="0"/>
              <a:t> that is expected to be closed, we use the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try-with-resources</a:t>
            </a:r>
            <a:r>
              <a:rPr lang="en-US" sz="3200" dirty="0" smtClean="0"/>
              <a:t> statement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Management in Java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2354079"/>
            <a:ext cx="10210800" cy="39862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BufferedReader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fileReader = new BufferedReader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FileReader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("somefile.txt"));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(true)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 = fileReader.readLine();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(line == null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break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System.out.println(line);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(IOException ioex)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System.err.println("Cannot read the file ".);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99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40117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Defining Simple </a:t>
            </a:r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12544"/>
            <a:ext cx="8938472" cy="688256"/>
          </a:xfrm>
        </p:spPr>
        <p:txBody>
          <a:bodyPr/>
          <a:lstStyle/>
          <a:p>
            <a:r>
              <a:rPr lang="en-US" dirty="0" smtClean="0"/>
              <a:t>Using Classes to Hold a Set of Fields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484" y="873784"/>
            <a:ext cx="6453928" cy="3698216"/>
          </a:xfrm>
          <a:prstGeom prst="roundRect">
            <a:avLst>
              <a:gd name="adj" fmla="val 669"/>
            </a:avLst>
          </a:prstGeom>
        </p:spPr>
      </p:pic>
    </p:spTree>
    <p:extLst>
      <p:ext uri="{BB962C8B-B14F-4D97-AF65-F5344CB8AC3E}">
        <p14:creationId xmlns:p14="http://schemas.microsoft.com/office/powerpoint/2010/main" val="387670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Classes in Java combine a set of named fields / properties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Defining a class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</a:t>
            </a:r>
            <a:r>
              <a:rPr lang="en-US" dirty="0" smtClean="0"/>
              <a:t> holding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dirty="0" smtClean="0"/>
              <a:t> coordinates: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Classes in Java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2667000"/>
            <a:ext cx="5181600" cy="37113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Point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int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x, y;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Point(int x, int y)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this.x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x;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this.y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y;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getX()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07225" y="2667000"/>
            <a:ext cx="5459187" cy="26495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setX(int x)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this.x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x;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getY()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… }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setY(int y)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… }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6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4379998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Eclipse provides tools for automatic generation of constructors and getters / setters for the class fields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Classes in Eclipse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708" y="1524000"/>
            <a:ext cx="3270678" cy="47162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108" y="1524001"/>
            <a:ext cx="3270679" cy="47162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1960" y="4572001"/>
            <a:ext cx="3919852" cy="166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8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27693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Defining Simple </a:t>
            </a:r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601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884" y="827073"/>
            <a:ext cx="6149128" cy="3523560"/>
          </a:xfrm>
          <a:prstGeom prst="roundRect">
            <a:avLst>
              <a:gd name="adj" fmla="val 669"/>
            </a:avLst>
          </a:prstGeom>
        </p:spPr>
      </p:pic>
    </p:spTree>
    <p:extLst>
      <p:ext uri="{BB962C8B-B14F-4D97-AF65-F5344CB8AC3E}">
        <p14:creationId xmlns:p14="http://schemas.microsoft.com/office/powerpoint/2010/main" val="183943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39504"/>
            <a:ext cx="11804822" cy="5570355"/>
          </a:xfrm>
        </p:spPr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en-US" sz="3000" dirty="0" smtClean="0"/>
              <a:t>Java supports the classical loop constructs</a:t>
            </a:r>
          </a:p>
          <a:p>
            <a:pPr lvl="1">
              <a:lnSpc>
                <a:spcPct val="95000"/>
              </a:lnSpc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2800" dirty="0" smtClean="0"/>
              <a:t>,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do-while</a:t>
            </a:r>
            <a:r>
              <a:rPr lang="en-US" sz="2800" dirty="0" smtClean="0"/>
              <a:t>,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800" dirty="0" smtClean="0"/>
              <a:t>,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for-each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Similarly to C#, JavaScript, PHP, C, C++, …</a:t>
            </a:r>
          </a:p>
          <a:p>
            <a:pPr>
              <a:lnSpc>
                <a:spcPct val="95000"/>
              </a:lnSpc>
            </a:pPr>
            <a:r>
              <a:rPr lang="en-US" sz="3000" dirty="0" smtClean="0"/>
              <a:t>Java support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methods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Methods are named code blocks</a:t>
            </a:r>
          </a:p>
          <a:p>
            <a:pPr lvl="2">
              <a:lnSpc>
                <a:spcPct val="95000"/>
              </a:lnSpc>
            </a:pPr>
            <a:r>
              <a:rPr lang="en-US" sz="2600" dirty="0" smtClean="0"/>
              <a:t>Can take parameters and return a result</a:t>
            </a:r>
          </a:p>
          <a:p>
            <a:pPr>
              <a:lnSpc>
                <a:spcPct val="95000"/>
              </a:lnSpc>
            </a:pPr>
            <a:r>
              <a:rPr lang="en-US" sz="3000" dirty="0" smtClean="0"/>
              <a:t>Java supports classical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exception handling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Through the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try-catch-finally</a:t>
            </a:r>
            <a:r>
              <a:rPr lang="en-US" sz="2800" dirty="0" smtClean="0"/>
              <a:t> construct</a:t>
            </a:r>
          </a:p>
          <a:p>
            <a:pPr>
              <a:lnSpc>
                <a:spcPct val="95000"/>
              </a:lnSpc>
            </a:pPr>
            <a:r>
              <a:rPr lang="en-US" sz="3000" dirty="0" smtClean="0"/>
              <a:t>Developers can define their own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classes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With fields, methods, constructors, getters, setters,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028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016" y="2132014"/>
            <a:ext cx="3354388" cy="3354386"/>
          </a:xfrm>
          <a:prstGeom prst="rect">
            <a:avLst/>
          </a:prstGeom>
          <a:noFill/>
        </p:spPr>
      </p:pic>
      <p:pic>
        <p:nvPicPr>
          <p:cNvPr id="7" name="Picture 14" descr="http://th08.deviantart.net/fs71/200H/f/2013/053/9/a/java___application_icon_by_ravenbasix-d5vsr3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1276">
            <a:off x="7803183" y="1110586"/>
            <a:ext cx="1848660" cy="1737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https://softuni.bg/courses/java-basics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 smtClean="0"/>
              <a:t>Java Basics – Loops, Methods, Classes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85918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</a:t>
            </a:r>
            <a:r>
              <a:rPr lang="en-US" sz="2000" dirty="0" smtClean="0">
                <a:hlinkClick r:id="rId4"/>
              </a:rPr>
              <a:t>with Java</a:t>
            </a:r>
            <a:r>
              <a:rPr lang="en-US" sz="2000" dirty="0" smtClean="0"/>
              <a:t>" book by Svetlin Nakov &amp; Co. under </a:t>
            </a:r>
            <a:r>
              <a:rPr lang="en-US" sz="2000" dirty="0" smtClean="0">
                <a:hlinkClick r:id="rId5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6"/>
              </a:rPr>
              <a:t>C# Basics</a:t>
            </a:r>
            <a:r>
              <a:rPr lang="en-US" sz="2000" dirty="0" smtClean="0"/>
              <a:t>" course by </a:t>
            </a:r>
            <a:r>
              <a:rPr lang="en-US" sz="2000" noProof="1" smtClean="0"/>
              <a:t>Software University </a:t>
            </a:r>
            <a:r>
              <a:rPr lang="en-US" sz="2000" dirty="0" smtClean="0"/>
              <a:t>under </a:t>
            </a:r>
            <a:r>
              <a:rPr lang="en-US" sz="2000" dirty="0" smtClean="0">
                <a:hlinkClick r:id="rId7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11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549717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Loops</a:t>
            </a:r>
            <a:endParaRPr lang="en-US" dirty="0"/>
          </a:p>
        </p:txBody>
      </p:sp>
      <p:pic>
        <p:nvPicPr>
          <p:cNvPr id="8" name="Picture 4" descr="spiral - &amp;#x22;The Coasters&amp;#x22;, fractal art">
            <a:hlinkClick r:id="rId2" tooltip="spiral - &quot;The Coasters&quot;, fractal art | Edward Kinnally 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2" y="2767939"/>
            <a:ext cx="7381875" cy="2438400"/>
          </a:xfrm>
          <a:prstGeom prst="roundRect">
            <a:avLst>
              <a:gd name="adj" fmla="val 6114"/>
            </a:avLst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534" y="807268"/>
            <a:ext cx="1704654" cy="17192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306" y="901516"/>
            <a:ext cx="2079506" cy="1559628"/>
          </a:xfrm>
          <a:prstGeom prst="rect">
            <a:avLst/>
          </a:prstGeom>
        </p:spPr>
      </p:pic>
      <p:pic>
        <p:nvPicPr>
          <p:cNvPr id="7" name="Picture 14" descr="http://th08.deviantart.net/fs71/200H/f/2013/053/9/a/java___application_icon_by_ravenbasix-d5vsr3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34833">
            <a:off x="4866631" y="1121533"/>
            <a:ext cx="1825440" cy="182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79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Loop: Definition</a:t>
            </a:r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kumimoji="0" lang="en-US" dirty="0"/>
              <a:t>A </a:t>
            </a:r>
            <a:r>
              <a:rPr kumimoji="0" lang="en-US" dirty="0">
                <a:solidFill>
                  <a:schemeClr val="tx2">
                    <a:lumMod val="75000"/>
                  </a:schemeClr>
                </a:solidFill>
              </a:rPr>
              <a:t>loop </a:t>
            </a:r>
            <a:r>
              <a:rPr kumimoji="0" lang="en-US" dirty="0"/>
              <a:t>is a </a:t>
            </a:r>
            <a:r>
              <a:rPr kumimoji="0" lang="en-US" dirty="0" smtClean="0"/>
              <a:t>control statement that repeats the execution </a:t>
            </a:r>
            <a:r>
              <a:rPr kumimoji="0" lang="en-US" dirty="0"/>
              <a:t>of a block of </a:t>
            </a:r>
            <a:r>
              <a:rPr kumimoji="0" lang="en-US" dirty="0" smtClean="0"/>
              <a:t>statements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kumimoji="0" lang="en-US" dirty="0"/>
          </a:p>
          <a:p>
            <a:pPr lvl="1">
              <a:lnSpc>
                <a:spcPct val="110000"/>
              </a:lnSpc>
            </a:pPr>
            <a:r>
              <a:rPr kumimoji="0" lang="en-US" dirty="0"/>
              <a:t>May execute </a:t>
            </a:r>
            <a:r>
              <a:rPr kumimoji="0" lang="en-US" dirty="0" smtClean="0"/>
              <a:t>a code block fixed </a:t>
            </a:r>
            <a:r>
              <a:rPr kumimoji="0" lang="en-US" dirty="0"/>
              <a:t>number of times</a:t>
            </a:r>
          </a:p>
          <a:p>
            <a:pPr lvl="1">
              <a:lnSpc>
                <a:spcPct val="110000"/>
              </a:lnSpc>
            </a:pPr>
            <a:r>
              <a:rPr kumimoji="0" lang="en-US" dirty="0"/>
              <a:t>May execute </a:t>
            </a:r>
            <a:r>
              <a:rPr kumimoji="0" lang="en-US" dirty="0" smtClean="0"/>
              <a:t>a code block </a:t>
            </a:r>
            <a:r>
              <a:rPr kumimoji="0" lang="en-US" dirty="0"/>
              <a:t>while given condition </a:t>
            </a:r>
            <a:r>
              <a:rPr kumimoji="0" lang="en-US" dirty="0" smtClean="0"/>
              <a:t>holds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May execute a code block for each member of a collection</a:t>
            </a:r>
            <a:endParaRPr kumimoji="0"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Loops that </a:t>
            </a:r>
            <a:r>
              <a:rPr lang="en-US" dirty="0"/>
              <a:t>never </a:t>
            </a:r>
            <a:r>
              <a:rPr lang="en-US" dirty="0" smtClean="0"/>
              <a:t>end are </a:t>
            </a:r>
            <a:r>
              <a:rPr lang="en-US" dirty="0"/>
              <a:t>called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infinite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loops</a:t>
            </a:r>
            <a:endParaRPr kumimoji="0"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652888" y="2521249"/>
            <a:ext cx="6337124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 {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012" y="2150311"/>
            <a:ext cx="1444917" cy="144491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57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The simplest and most frequently used </a:t>
            </a:r>
            <a:r>
              <a:rPr lang="en-US" dirty="0" smtClean="0"/>
              <a:t>loop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The repeat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condition</a:t>
            </a:r>
            <a:endParaRPr lang="en-US" dirty="0">
              <a:solidFill>
                <a:schemeClr val="tx2">
                  <a:lumMod val="75000"/>
                </a:schemeClr>
              </a:solidFill>
              <a:cs typeface="Times New Roman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dirty="0"/>
              <a:t>Returns a boolean result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Also called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loop condition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28037" name="Rectangle 5"/>
          <p:cNvSpPr>
            <a:spLocks noChangeArrowheads="1"/>
          </p:cNvSpPr>
          <p:nvPr/>
        </p:nvSpPr>
        <p:spPr bwMode="auto">
          <a:xfrm>
            <a:off x="2279651" y="2269207"/>
            <a:ext cx="7559675" cy="141269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895" y="1907883"/>
            <a:ext cx="1444917" cy="144491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96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</a:t>
            </a:r>
            <a:r>
              <a:rPr lang="en-US" dirty="0" smtClean="0"/>
              <a:t>– Example</a:t>
            </a:r>
            <a:r>
              <a:rPr lang="en-US" dirty="0"/>
              <a:t>: Numbers 0…9 </a:t>
            </a:r>
            <a:endParaRPr lang="bg-BG" dirty="0"/>
          </a:p>
        </p:txBody>
      </p:sp>
      <p:sp>
        <p:nvSpPr>
          <p:cNvPr id="506884" name="Rectangle 4"/>
          <p:cNvSpPr>
            <a:spLocks noChangeArrowheads="1"/>
          </p:cNvSpPr>
          <p:nvPr/>
        </p:nvSpPr>
        <p:spPr bwMode="auto">
          <a:xfrm>
            <a:off x="760416" y="1219200"/>
            <a:ext cx="10667996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counter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(counter &lt; 10)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System.out.printf("Number : %d\n", counter);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counter++;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212" y="2812192"/>
            <a:ext cx="6201936" cy="3436208"/>
          </a:xfrm>
          <a:prstGeom prst="roundRect">
            <a:avLst>
              <a:gd name="adj" fmla="val 3742"/>
            </a:avLst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15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Do-While Loop</a:t>
            </a:r>
            <a:endParaRPr lang="bg-BG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Another </a:t>
            </a:r>
            <a:r>
              <a:rPr lang="en-US" dirty="0" smtClean="0"/>
              <a:t>classical loop </a:t>
            </a:r>
            <a:r>
              <a:rPr lang="en-US" dirty="0"/>
              <a:t>structure </a:t>
            </a:r>
            <a:r>
              <a:rPr lang="en-US" dirty="0" smtClean="0"/>
              <a:t>is: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The block of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statements</a:t>
            </a:r>
            <a:r>
              <a:rPr lang="en-US" dirty="0" smtClean="0"/>
              <a:t> is repeated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While the boolean loop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condition</a:t>
            </a:r>
            <a:r>
              <a:rPr lang="en-US" dirty="0" smtClean="0"/>
              <a:t> holds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The loop is executed at least once</a:t>
            </a:r>
            <a:endParaRPr lang="en-US" dirty="0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1452565" y="1981200"/>
            <a:ext cx="9137648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 {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(condition);</a:t>
            </a:r>
          </a:p>
        </p:txBody>
      </p:sp>
      <p:pic>
        <p:nvPicPr>
          <p:cNvPr id="6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012" y="1603083"/>
            <a:ext cx="1444917" cy="144491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41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of Numbers [N</a:t>
            </a:r>
            <a:r>
              <a:rPr lang="en-US" dirty="0"/>
              <a:t>..M] – Example</a:t>
            </a:r>
            <a:endParaRPr lang="bg-BG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2" y="1066800"/>
            <a:ext cx="11734800" cy="685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noProof="1"/>
              <a:t>Calculating the product of all numbers in the interval [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noProof="1"/>
              <a:t>..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m</a:t>
            </a:r>
            <a:r>
              <a:rPr lang="en-US" noProof="1"/>
              <a:t>]:</a:t>
            </a:r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836614" y="1851992"/>
            <a:ext cx="1051559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input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input.nextInt();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 = input.nextInt();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BigInteger product = BigInteger.ONE;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 {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BigInteger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numberBig = new BigInteger("" +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product = product.multiply(numberBig);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number++;;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(number &lt;= m);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System.out.printf("product[%d..%d] = %d\n", n, m, product);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45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2025</Words>
  <Application>Microsoft Office PowerPoint</Application>
  <PresentationFormat>По избор</PresentationFormat>
  <Paragraphs>410</Paragraphs>
  <Slides>40</Slides>
  <Notes>12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40</vt:i4>
      </vt:variant>
    </vt:vector>
  </HeadingPairs>
  <TitlesOfParts>
    <vt:vector size="48" baseType="lpstr">
      <vt:lpstr>Arial</vt:lpstr>
      <vt:lpstr>Calibri</vt:lpstr>
      <vt:lpstr>Consolas</vt:lpstr>
      <vt:lpstr>Courier New</vt:lpstr>
      <vt:lpstr>Times New Roman</vt:lpstr>
      <vt:lpstr>Wingdings</vt:lpstr>
      <vt:lpstr>Wingdings 2</vt:lpstr>
      <vt:lpstr>SoftUni 16x9</vt:lpstr>
      <vt:lpstr>Loops, Methods, Classes</vt:lpstr>
      <vt:lpstr>Table of Contents</vt:lpstr>
      <vt:lpstr>Warning: Not for Absolute Beginners</vt:lpstr>
      <vt:lpstr>Loops</vt:lpstr>
      <vt:lpstr>Loop: Definition</vt:lpstr>
      <vt:lpstr>While Loop</vt:lpstr>
      <vt:lpstr>While Loop – Example: Numbers 0…9 </vt:lpstr>
      <vt:lpstr>Do-While Loop</vt:lpstr>
      <vt:lpstr>Product of Numbers [N..M] – Example</vt:lpstr>
      <vt:lpstr>For Loops</vt:lpstr>
      <vt:lpstr>For Loop – Examples</vt:lpstr>
      <vt:lpstr>Using the continue Operator</vt:lpstr>
      <vt:lpstr>Using the break Operator</vt:lpstr>
      <vt:lpstr>For-Each Loop</vt:lpstr>
      <vt:lpstr>For-Each Loop – Example</vt:lpstr>
      <vt:lpstr>Nested Loops</vt:lpstr>
      <vt:lpstr>Loops</vt:lpstr>
      <vt:lpstr>Methods</vt:lpstr>
      <vt:lpstr>Methods: Defining and Invoking</vt:lpstr>
      <vt:lpstr>Methods with Parameters and Return Value</vt:lpstr>
      <vt:lpstr>Recursion</vt:lpstr>
      <vt:lpstr>Method Return Types</vt:lpstr>
      <vt:lpstr>Method Access Modifiers</vt:lpstr>
      <vt:lpstr>Methods</vt:lpstr>
      <vt:lpstr>Using the Java API Classes</vt:lpstr>
      <vt:lpstr>Build-in Classes in the Java API</vt:lpstr>
      <vt:lpstr>Using the Java API Classes</vt:lpstr>
      <vt:lpstr>Exception Handling Basics</vt:lpstr>
      <vt:lpstr>Handling Exceptions</vt:lpstr>
      <vt:lpstr>Handling Exceptions – Example</vt:lpstr>
      <vt:lpstr>The "throws …" Declaration</vt:lpstr>
      <vt:lpstr>Resource Management in Java</vt:lpstr>
      <vt:lpstr>Defining Simple Classes</vt:lpstr>
      <vt:lpstr>Defining Classes in Java</vt:lpstr>
      <vt:lpstr>Defining Classes in Eclipse</vt:lpstr>
      <vt:lpstr>Defining Simple Classes</vt:lpstr>
      <vt:lpstr>Summary</vt:lpstr>
      <vt:lpstr>Java Basics – Loops, Methods, Classes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Loops, Methods, Classes</dc:title>
  <dc:creator/>
  <cp:keywords>Java, SoftUni, Software University, programming, course</cp:keywords>
  <cp:lastModifiedBy/>
  <cp:revision>1</cp:revision>
  <dcterms:created xsi:type="dcterms:W3CDTF">2014-01-02T17:00:34Z</dcterms:created>
  <dcterms:modified xsi:type="dcterms:W3CDTF">2017-02-11T10:08:43Z</dcterms:modified>
  <cp:category>programming, Java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