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42"/>
  </p:notesMasterIdLst>
  <p:handoutMasterIdLst>
    <p:handoutMasterId r:id="rId43"/>
  </p:handoutMasterIdLst>
  <p:sldIdLst>
    <p:sldId id="274" r:id="rId3"/>
    <p:sldId id="276" r:id="rId4"/>
    <p:sldId id="428" r:id="rId5"/>
    <p:sldId id="545" r:id="rId6"/>
    <p:sldId id="557" r:id="rId7"/>
    <p:sldId id="585" r:id="rId8"/>
    <p:sldId id="558" r:id="rId9"/>
    <p:sldId id="559" r:id="rId10"/>
    <p:sldId id="546" r:id="rId11"/>
    <p:sldId id="560" r:id="rId12"/>
    <p:sldId id="551" r:id="rId13"/>
    <p:sldId id="567" r:id="rId14"/>
    <p:sldId id="584" r:id="rId15"/>
    <p:sldId id="568" r:id="rId16"/>
    <p:sldId id="570" r:id="rId17"/>
    <p:sldId id="569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449" r:id="rId29"/>
    <p:sldId id="543" r:id="rId30"/>
    <p:sldId id="586" r:id="rId31"/>
    <p:sldId id="544" r:id="rId32"/>
    <p:sldId id="554" r:id="rId33"/>
    <p:sldId id="571" r:id="rId34"/>
    <p:sldId id="587" r:id="rId35"/>
    <p:sldId id="572" r:id="rId36"/>
    <p:sldId id="583" r:id="rId37"/>
    <p:sldId id="349" r:id="rId38"/>
    <p:sldId id="351" r:id="rId39"/>
    <p:sldId id="431" r:id="rId40"/>
    <p:sldId id="542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 varScale="1">
        <p:scale>
          <a:sx n="77" d="100"/>
          <a:sy n="77" d="100"/>
        </p:scale>
        <p:origin x="120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2/11/2017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6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7126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8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1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10000" b="1" dirty="0" smtClean="0">
                <a:solidFill>
                  <a:srgbClr val="F3BE60"/>
                </a:solidFill>
              </a:rPr>
              <a:t>Questions?</a:t>
            </a:r>
            <a:endParaRPr lang="en-US" sz="100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2/11/2017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-basic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uni.bg/trainings/coursesinstances/details/2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33594" y="1545608"/>
            <a:ext cx="813271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Java Collections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3594" y="2536208"/>
            <a:ext cx="8132718" cy="7196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Arrays, Lists, Strings, Sets, Maps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3815991"/>
            <a:ext cx="2743200" cy="959228"/>
          </a:xfrm>
        </p:spPr>
        <p:txBody>
          <a:bodyPr/>
          <a:lstStyle/>
          <a:p>
            <a:r>
              <a:rPr lang="en-US" dirty="0" err="1" smtClean="0"/>
              <a:t>Bogomil</a:t>
            </a:r>
            <a:r>
              <a:rPr lang="en-US" dirty="0" smtClean="0"/>
              <a:t> </a:t>
            </a:r>
            <a:r>
              <a:rPr lang="en-US" dirty="0" err="1" smtClean="0"/>
              <a:t>Dimitrov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719984"/>
            <a:ext cx="2237097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3" y="5480607"/>
            <a:ext cx="2237096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3" y="5821769"/>
            <a:ext cx="2237096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4759">
            <a:off x="3407531" y="4612191"/>
            <a:ext cx="1579890" cy="157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62" y="508426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9225401" y="4853266"/>
            <a:ext cx="2171577" cy="13300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827">
            <a:off x="8258773" y="3682418"/>
            <a:ext cx="3266617" cy="818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716">
            <a:off x="3081902" y="341069"/>
            <a:ext cx="3265757" cy="134645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4594830" y="35840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8812" y="560991"/>
            <a:ext cx="4332740" cy="630618"/>
          </a:xfrm>
          <a:prstGeom prst="rect">
            <a:avLst/>
          </a:prstGeom>
        </p:spPr>
      </p:pic>
      <p:pic>
        <p:nvPicPr>
          <p:cNvPr id="18" name="Picture 2">
            <a:hlinkClick r:id="rId13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18992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501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719855" y="2015779"/>
            <a:ext cx="8231521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05776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noProof="1" smtClean="0"/>
              <a:t>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09" y="1905000"/>
            <a:ext cx="6254278" cy="231457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23628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Java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Java are defined through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Java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ArrayList&lt;Integer&gt; numbers = new ArrayList&lt;Integer&gt;();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System.out.println(numbers.get(0)); // 5</a:t>
            </a:r>
          </a:p>
        </p:txBody>
      </p:sp>
    </p:spTree>
    <p:extLst>
      <p:ext uri="{BB962C8B-B14F-4D97-AF65-F5344CB8AC3E}">
        <p14:creationId xmlns:p14="http://schemas.microsoft.com/office/powerpoint/2010/main" val="10708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“ages” holds pointers to Objects in the heap as values.</a:t>
            </a:r>
          </a:p>
          <a:p>
            <a:pPr lvl="1"/>
            <a:r>
              <a:rPr lang="en-US" dirty="0" smtClean="0"/>
              <a:t>Each Object has an address that points to a value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 lists are stored in the memory</a:t>
            </a:r>
            <a:endParaRPr lang="en-US" dirty="0"/>
          </a:p>
        </p:txBody>
      </p:sp>
      <p:pic>
        <p:nvPicPr>
          <p:cNvPr id="1027" name="Picture 3" descr="G:\Bi0GaMe\java-basics\Jan-2015\images\02fig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133600"/>
            <a:ext cx="550843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2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ArrayList&lt;String&gt;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4810" y="1104377"/>
            <a:ext cx="10653602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/>
              <a:t>ArrayList&lt;String&gt; names = new ArrayList&lt;String&gt;() {{</a:t>
            </a:r>
          </a:p>
          <a:p>
            <a:r>
              <a:rPr lang="en-US" sz="2200" dirty="0" smtClean="0"/>
              <a:t>	add("Peter");</a:t>
            </a:r>
          </a:p>
          <a:p>
            <a:r>
              <a:rPr lang="en-US" sz="2200" dirty="0" smtClean="0"/>
              <a:t>	add("Maria");</a:t>
            </a:r>
          </a:p>
          <a:p>
            <a:r>
              <a:rPr lang="en-US" sz="2200" dirty="0" smtClean="0"/>
              <a:t>	add("Katya");</a:t>
            </a:r>
          </a:p>
          <a:p>
            <a:r>
              <a:rPr lang="en-US" sz="2200" dirty="0" smtClean="0"/>
              <a:t>	add("Todor");			</a:t>
            </a:r>
          </a:p>
          <a:p>
            <a:r>
              <a:rPr lang="en-US" sz="2200" dirty="0" smtClean="0"/>
              <a:t>}};</a:t>
            </a:r>
          </a:p>
          <a:p>
            <a:r>
              <a:rPr lang="en-US" sz="2200" dirty="0" smtClean="0"/>
              <a:t>names.add("Nakov"); // Peter, Maria, Katya, Todor, Nakov</a:t>
            </a:r>
          </a:p>
          <a:p>
            <a:r>
              <a:rPr lang="en-US" sz="2200" dirty="0" smtClean="0"/>
              <a:t>names.remove(0); // Maria, Katya, Todor, Nakov</a:t>
            </a:r>
          </a:p>
          <a:p>
            <a:r>
              <a:rPr lang="en-US" sz="2200" dirty="0" smtClean="0"/>
              <a:t>names.remove(1); // Maria, Todor, Nakov</a:t>
            </a:r>
          </a:p>
          <a:p>
            <a:r>
              <a:rPr lang="en-US" sz="2200" dirty="0" smtClean="0"/>
              <a:t>names.remove("Todor"); // Maria, Nakov</a:t>
            </a:r>
          </a:p>
          <a:p>
            <a:r>
              <a:rPr lang="en-US" sz="2200" dirty="0" smtClean="0"/>
              <a:t>names.addAll(Arrays.asList("Alice", "Tedy"));</a:t>
            </a:r>
          </a:p>
          <a:p>
            <a:r>
              <a:rPr lang="en-US" sz="2200" dirty="0" smtClean="0"/>
              <a:t>   // Maria, Nakov, Alice, Tedy</a:t>
            </a:r>
          </a:p>
          <a:p>
            <a:r>
              <a:rPr lang="en-US" sz="2200" dirty="0" smtClean="0"/>
              <a:t>names.add(3, "Sylvia"); // Maria, Nakov, Alice, Sylvia, Tedy</a:t>
            </a:r>
          </a:p>
          <a:p>
            <a:r>
              <a:rPr lang="en-US" sz="2200" dirty="0" smtClean="0"/>
              <a:t>names.set(2, "Mike"); // Maria, Nakov, Mike, Sylvia, Tedy</a:t>
            </a:r>
          </a:p>
          <a:p>
            <a:r>
              <a:rPr lang="en-US" sz="2200" dirty="0" smtClean="0"/>
              <a:t>System.out.println(names);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ArrayList&lt;Integer&gt;</a:t>
            </a:r>
            <a:r>
              <a:rPr lang="en-US" dirty="0" smtClean="0"/>
              <a:t> </a:t>
            </a:r>
            <a:r>
              <a:rPr lang="en-US" dirty="0"/>
              <a:t>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7210" y="1398510"/>
            <a:ext cx="10348802" cy="48498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// This will not compile!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ArrayList&lt;int&gt; intArr = new ArrayList&lt;int&gt;();</a:t>
            </a:r>
          </a:p>
          <a:p>
            <a:pPr>
              <a:lnSpc>
                <a:spcPct val="110000"/>
              </a:lnSpc>
            </a:pPr>
            <a:endParaRPr lang="en-US" sz="2500" dirty="0" smtClean="0"/>
          </a:p>
          <a:p>
            <a:pPr>
              <a:lnSpc>
                <a:spcPct val="110000"/>
              </a:lnSpc>
            </a:pPr>
            <a:r>
              <a:rPr lang="en-US" sz="2500" dirty="0" smtClean="0"/>
              <a:t>ArrayList&lt;Integer&gt; nums = new ArrayList&lt;&gt;(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    Arrays.asList(5, -3, 10, 25));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nums.add(55); // 5, -3, 10,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System.out.println(nums.get(0)); // 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[5, -3, 10, 25, 55]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nums.remove(2); // 5,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nums.set(0, 101); // 101, -3, 25, 55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System.out.println(nums); // [101, -3, 25, 55]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10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511" y="2076716"/>
            <a:ext cx="2045618" cy="2050732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4" y="1600200"/>
            <a:ext cx="1811832" cy="1811832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2711" y="2076716"/>
            <a:ext cx="2045618" cy="2050732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84214" y="4614966"/>
            <a:ext cx="108203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529366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class in </a:t>
            </a:r>
            <a:r>
              <a:rPr lang="en-US" dirty="0" smtClean="0"/>
              <a:t>Java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Characters accessed by index: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/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69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4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1903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Strings in Java</a:t>
            </a:r>
          </a:p>
          <a:p>
            <a:pPr lvl="1"/>
            <a:r>
              <a:rPr lang="en-US" dirty="0" smtClean="0"/>
              <a:t>Know their number of characters: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</a:t>
            </a:r>
            <a:endParaRPr lang="en-US" dirty="0" smtClean="0"/>
          </a:p>
          <a:p>
            <a:pPr lvl="1"/>
            <a:r>
              <a:rPr lang="en-US" dirty="0" smtClean="0"/>
              <a:t>Can be accessed by index: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length()-1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Reference types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Stored </a:t>
            </a:r>
            <a:r>
              <a:rPr lang="en-US" sz="3000" dirty="0"/>
              <a:t>in the </a:t>
            </a:r>
            <a:r>
              <a:rPr lang="en-US" sz="3000" dirty="0" smtClean="0"/>
              <a:t>heap (dynamic memory)</a:t>
            </a:r>
            <a:endParaRPr lang="en-US" sz="3000" dirty="0"/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sz="3000" dirty="0" smtClean="0"/>
              <a:t>Can have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3000" dirty="0" smtClean="0"/>
              <a:t> value (missing </a:t>
            </a:r>
            <a:r>
              <a:rPr lang="en-US" sz="3000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dirty="0"/>
              <a:t>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08301">
            <a:off x="7596066" y="3420033"/>
            <a:ext cx="4030497" cy="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9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85000" lnSpcReduction="20000"/>
          </a:bodyPr>
          <a:lstStyle/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sz="3500" dirty="0" smtClean="0"/>
              <a:t>, etc.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/>
              <a:t>Strings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3500" dirty="0"/>
              <a:t>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</a:t>
            </a:r>
            <a:endParaRPr lang="en-US" sz="3800" dirty="0"/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500" dirty="0"/>
              <a:t>, </a:t>
            </a:r>
            <a:r>
              <a:rPr lang="en-US" sz="35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450850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</a:t>
            </a:r>
          </a:p>
          <a:p>
            <a:pPr marL="761946" lvl="1" indent="-457200">
              <a:lnSpc>
                <a:spcPct val="110000"/>
              </a:lnSpc>
            </a:pP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500" dirty="0" smtClean="0"/>
              <a:t>,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500" dirty="0" smtClean="0"/>
              <a:t> </a:t>
            </a:r>
            <a:r>
              <a:rPr lang="en-US" sz="35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393" y="3904174"/>
            <a:ext cx="2368238" cy="23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833">
            <a:off x="5636288" y="2513676"/>
            <a:ext cx="2352193" cy="23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teks.co.in/site/blog/wp-content/uploads/2014/03/eclipse_bckgr_logo_fc_lg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2812" y="1676400"/>
            <a:ext cx="2819400" cy="1601933"/>
          </a:xfrm>
          <a:prstGeom prst="roundRect">
            <a:avLst>
              <a:gd name="adj" fmla="val 1814"/>
            </a:avLst>
          </a:prstGeom>
          <a:solidFill>
            <a:schemeClr val="tx1"/>
          </a:solidFill>
          <a:ln>
            <a:solidFill>
              <a:srgbClr val="76769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250584"/>
            <a:ext cx="105155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str.length(); i++)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System.out.printf("str[%d] = %s\n", i, str.charAt(i));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4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System.out.println(str.indexOf("uni")); // -1 (not found)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System.out.println(str.substring(4, 7)); // 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System.out.println(str.replace("Soft", "Hard")); // HardUni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System.out.println(str.toLowerCase());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System.out.println(str.toUpperCase()); // SOFTUNI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614" y="1295400"/>
            <a:ext cx="10805998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56;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System.out.println(firstName + " " + lastName +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")"); // Steve Jobs (age: 56)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PHP, 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allLangs.split("[, ;]+");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(String lang : langs)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System.out.println(lang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System.out.println("Langs = " + String.join(", ", langs));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 \n\n Software   University  ".trim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5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operator does not work correctly for strings!</a:t>
            </a:r>
          </a:p>
          <a:p>
            <a:pPr lvl="1"/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String.equals(String)</a:t>
            </a:r>
            <a:r>
              <a:rPr lang="en-US" sz="3000" dirty="0" smtClean="0"/>
              <a:t> and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String.compareTo(String)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 in Java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414" y="2723925"/>
            <a:ext cx="10196398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"yes yes".split(" 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("words[0]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("words[1] = " + 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 // yes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System.out.println(words[0] == words[1]);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System.out.println(words[0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bg-BG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equals(words[1]));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System.out.println("Alice".compareTo("Mike")); // &lt;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("Alice".compareTo("Alice")); // == 0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("Mike".compareTo("Alice")); // &gt; 0</a:t>
            </a:r>
          </a:p>
        </p:txBody>
      </p:sp>
    </p:spTree>
    <p:extLst>
      <p:ext uri="{BB962C8B-B14F-4D97-AF65-F5344CB8AC3E}">
        <p14:creationId xmlns:p14="http://schemas.microsoft.com/office/powerpoint/2010/main" val="26980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Regular expressions </a:t>
            </a:r>
            <a:r>
              <a:rPr lang="en-US" dirty="0" smtClean="0"/>
              <a:t>match text by pattern, e.g.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[0-9]+</a:t>
            </a:r>
            <a:r>
              <a:rPr lang="en-US" dirty="0" smtClean="0"/>
              <a:t> matches a non-empty sequence of digits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[a-zA-Z]*</a:t>
            </a:r>
            <a:r>
              <a:rPr lang="en-US" noProof="1" smtClean="0"/>
              <a:t> </a:t>
            </a:r>
            <a:r>
              <a:rPr lang="en-US" dirty="0" smtClean="0"/>
              <a:t>matches </a:t>
            </a:r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dirty="0" smtClean="0"/>
              <a:t>letters (including empty)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[A-Z][a-z]+</a:t>
            </a:r>
            <a:r>
              <a:rPr lang="en-US" noProof="1" smtClean="0"/>
              <a:t> </a:t>
            </a:r>
            <a:r>
              <a:rPr lang="en-US" dirty="0" smtClean="0"/>
              <a:t>matches a name (first name + space + last name)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any whitespace;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\S+</a:t>
            </a:r>
            <a:r>
              <a:rPr lang="en-US" dirty="0" smtClean="0"/>
              <a:t> matches non-whitespace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digits;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\D+</a:t>
            </a:r>
            <a:r>
              <a:rPr lang="en-US" dirty="0" smtClean="0"/>
              <a:t> matches non-digits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letters (Unicode);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\W+</a:t>
            </a:r>
            <a:r>
              <a:rPr lang="en-US" dirty="0" smtClean="0"/>
              <a:t> </a:t>
            </a:r>
            <a:r>
              <a:rPr lang="en-US" dirty="0"/>
              <a:t>matches </a:t>
            </a:r>
            <a:r>
              <a:rPr lang="en-US" dirty="0" smtClean="0"/>
              <a:t>non-letters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\+\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d{1,3}([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-]*[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]+)+</a:t>
            </a:r>
            <a:r>
              <a:rPr lang="en-US" dirty="0" smtClean="0"/>
              <a:t> matches international phone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by Regular Expression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6404" y="1445908"/>
            <a:ext cx="110345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</a:p>
          <a:p>
            <a:pPr>
              <a:buClr>
                <a:srgbClr val="F2B254"/>
              </a:buClr>
              <a:buSzPct val="10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"\\+\\d{1,3}([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-]*[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0-9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]+)+";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2 981-981".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System.out.println("invalid number".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System.out.println("+359 123-".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System.out.println("+359 (2) 981 981".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false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matches(regex));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System.out.println("++44 280 11 11".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System.out.println("(+49) 325 908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44".matches(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false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System.out.println("+49 325 908-40-40".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matches(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)); // 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6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Matches by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305176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import java.util.regex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.*;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text =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my number in Sofia is +359 894 11 22 33, " +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 in Munich my number is +49 89 975-99222.";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Pattern phonePattern = Pattern.compile(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"\\+\\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d{1,3}([ -]*([0-9]+))+");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Matcher matcher = phonePattern.matcher(text);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(matcher.find())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System.out.println(matcher.group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+359 894 11 22 33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49 89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975-99222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3883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158251"/>
            <a:ext cx="8938472" cy="688256"/>
          </a:xfrm>
        </p:spPr>
        <p:txBody>
          <a:bodyPr/>
          <a:lstStyle/>
          <a:p>
            <a:r>
              <a:rPr lang="en-US" dirty="0" smtClean="0"/>
              <a:t>Live Demos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612" y="2341182"/>
            <a:ext cx="9400115" cy="13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/>
              <a:t> and </a:t>
            </a:r>
            <a:r>
              <a:rPr lang="en-US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endParaRPr lang="en-US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upload.wikimedia.org/wikipedia/commons/thumb/6/6d/Venn_A_intersect_B.svg/350px-Venn_A_intersect_B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884" y="1442206"/>
            <a:ext cx="4625128" cy="30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in Java keep unique elements</a:t>
            </a:r>
          </a:p>
          <a:p>
            <a:pPr lvl="1"/>
            <a:r>
              <a:rPr lang="en-US" dirty="0" smtClean="0"/>
              <a:t>Like lists but duplicated elements are stored only once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Keeps a set of elements in a hash-tables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Keeps a set of elements in </a:t>
            </a:r>
            <a:r>
              <a:rPr lang="en-US" sz="3200" dirty="0" smtClean="0"/>
              <a:t>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/>
              <a:t>The 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“names” holds hash indexes that point to Objects in the heap as values.</a:t>
            </a:r>
          </a:p>
          <a:p>
            <a:pPr lvl="1"/>
            <a:r>
              <a:rPr lang="en-US" dirty="0" smtClean="0"/>
              <a:t>Each Object has an address that points to a value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hash sets are stored in the memory</a:t>
            </a:r>
            <a:endParaRPr lang="en-US" dirty="0"/>
          </a:p>
        </p:txBody>
      </p:sp>
      <p:pic>
        <p:nvPicPr>
          <p:cNvPr id="4098" name="Picture 2" descr="G:\Bi0GaMe\java-basics\Jan-2015\images\fig350_01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1558995"/>
            <a:ext cx="5619566" cy="407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with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pic>
        <p:nvPicPr>
          <p:cNvPr id="3076" name="Picture 4" descr="http://png-3.findicons.com/files/icons/1861/xml_docs_x_tended/128/crystal_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09" y="4055776"/>
            <a:ext cx="2249029" cy="22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 smtClean="0"/>
              <a:t> 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600200"/>
            <a:ext cx="10210800" cy="40268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500" dirty="0" smtClean="0"/>
              <a:t>Set&lt;String&gt; set = new TreeSet&lt;String&gt;();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set.add("Tosho");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set.add("Gosho");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set.add("Maria");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set.add("Alice");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set.remove("Pesho");</a:t>
            </a:r>
          </a:p>
          <a:p>
            <a:pPr>
              <a:lnSpc>
                <a:spcPct val="110000"/>
              </a:lnSpc>
            </a:pPr>
            <a:r>
              <a:rPr lang="en-US" sz="2500" dirty="0" smtClean="0"/>
              <a:t>System.out.println(set); // [Alice, Gosho, Maria, Tosho]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559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259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Maps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62" y="1134575"/>
            <a:ext cx="3040950" cy="110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370">
            <a:off x="1203231" y="859677"/>
            <a:ext cx="2171577" cy="1330049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4">
            <a:off x="3559724" y="1221877"/>
            <a:ext cx="3302656" cy="105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54" y="2929268"/>
            <a:ext cx="7744958" cy="29381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1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in Java keep unique &lt;key, value&gt; pairs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Keeps a map of elements in 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hash-table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 smtClean="0"/>
              <a:t>The elements are randomly ordered (by their hash code)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Keeps a set of elements in </a:t>
            </a:r>
            <a:r>
              <a:rPr lang="en-US" sz="3400" dirty="0" smtClean="0"/>
              <a:t>a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red-black ordered search tree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400" dirty="0"/>
              <a:t>The elements are </a:t>
            </a:r>
            <a:r>
              <a:rPr lang="en-US" sz="3400" dirty="0" smtClean="0"/>
              <a:t>ordered incrementally by their key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5980198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/>
              <a:t>Variable </a:t>
            </a:r>
            <a:r>
              <a:rPr lang="en-US" dirty="0" smtClean="0"/>
              <a:t>“phonebook” </a:t>
            </a:r>
            <a:r>
              <a:rPr lang="en-US" dirty="0"/>
              <a:t>holds hash indexes that point to </a:t>
            </a:r>
            <a:r>
              <a:rPr lang="en-US" dirty="0" smtClean="0"/>
              <a:t>keys in </a:t>
            </a:r>
            <a:r>
              <a:rPr lang="en-US" dirty="0"/>
              <a:t>the heap as 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key points to a value in the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hash maps are stored in the memory</a:t>
            </a:r>
            <a:endParaRPr lang="en-US" dirty="0"/>
          </a:p>
        </p:txBody>
      </p:sp>
      <p:pic>
        <p:nvPicPr>
          <p:cNvPr id="5122" name="Picture 2" descr="G:\Bi0GaMe\java-basics\Jan-2015\images\2000px-Hash_table_5_0_1_1_1_1_0_SP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62" y="685800"/>
            <a:ext cx="6229363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 smtClean="0"/>
              <a:t>Counting </a:t>
            </a:r>
            <a:r>
              <a:rPr lang="en-US" smtClean="0"/>
              <a:t>words occurrences </a:t>
            </a:r>
            <a:r>
              <a:rPr lang="en-US" dirty="0" smtClean="0"/>
              <a:t>in a list: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noProof="1" smtClean="0">
                <a:latin typeface="+mn-lt"/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69814" y="1798990"/>
            <a:ext cx="10834798" cy="46018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200" dirty="0" smtClean="0"/>
              <a:t>String[] words = { "yes", "hi", "hello", "hi", "welcome",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"yes", "yes", "welcome", "hi", "yes", "hello", "yes" 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Map&lt;String, Integer&gt; wordsCount = new HashMap&lt;String, Integer&gt;();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for (String word : words)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Integer count = wordsCount.get(word);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if (count == null) {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  count = 0; 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}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  wordsCount.put(word, count+1);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}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200" dirty="0" smtClean="0"/>
              <a:t>System.out.println(wordsCount); // {hi=3, yes=5, hello=2, welcome=2}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46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Students and their grades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noProof="1" smtClean="0">
                <a:cs typeface="Consolas" panose="020B0609020204030204" pitchFamily="49" charset="0"/>
              </a:rPr>
              <a:t> </a:t>
            </a:r>
            <a:r>
              <a:rPr lang="en-US" dirty="0" smtClean="0"/>
              <a:t>– Examples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967640"/>
            <a:ext cx="108204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dirty="0" smtClean="0"/>
              <a:t>HashMap&lt;String, ArrayList&lt;Integer&gt;&gt; grades = new HashMap&lt;&gt;();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grades.put("Peter", new ArrayList&lt;&gt;(Arrays.asList(5)));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grades.put("George", new ArrayList&lt;&gt;(Arrays.asList(5, 5, 6)));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grades.put("Maria", new ArrayList&lt;&gt;(Arrays.asList(5, 4, 4)));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grades.get("Peter").add(6);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grades.get("George").add(6);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for (String key : grades.keySet()) {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  System.out.println("" + key + " -&gt; " + grades.get(key));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Arrays, Strings and Collections: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Arrays: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String[]</a:t>
            </a:r>
            <a:r>
              <a:rPr lang="en-US" dirty="0"/>
              <a:t>, etc.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Strings: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Lists: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Sets: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755596" lvl="1" indent="-450850">
              <a:lnSpc>
                <a:spcPct val="110000"/>
              </a:lnSpc>
              <a:buFont typeface="+mj-lt"/>
              <a:buAutoNum type="arabicPeriod"/>
            </a:pPr>
            <a:r>
              <a:rPr lang="en-US" sz="3800" dirty="0" smtClean="0"/>
              <a:t>Maps: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TreeMap&lt;K,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8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642" y="2189409"/>
            <a:ext cx="3354388" cy="3354386"/>
          </a:xfrm>
          <a:prstGeom prst="rect">
            <a:avLst/>
          </a:prstGeom>
          <a:noFill/>
        </p:spPr>
      </p:pic>
      <p:pic>
        <p:nvPicPr>
          <p:cNvPr id="7" name="Picture 14" descr="http://th08.deviantart.net/fs71/200H/f/2013/053/9/a/java___application_icon_by_ravenbasix-d5vsr3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76">
            <a:off x="7519991" y="1124456"/>
            <a:ext cx="1848660" cy="173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Collections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</a:t>
            </a:r>
            <a:r>
              <a:rPr lang="en-US" sz="2000" dirty="0" smtClean="0">
                <a:hlinkClick r:id="rId4"/>
              </a:rPr>
              <a:t>with Java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6"/>
              </a:rPr>
              <a:t>C# Basics</a:t>
            </a:r>
            <a:r>
              <a:rPr lang="en-US" sz="2000" dirty="0" smtClean="0"/>
              <a:t>" course by </a:t>
            </a:r>
            <a:r>
              <a:rPr lang="en-US" sz="2000" noProof="1" smtClean="0"/>
              <a:t>Software University </a:t>
            </a:r>
            <a:r>
              <a:rPr lang="en-US" sz="2000" dirty="0" smtClean="0"/>
              <a:t>under </a:t>
            </a:r>
            <a:r>
              <a:rPr lang="en-US" sz="2000" dirty="0" smtClean="0">
                <a:hlinkClick r:id="rId7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105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442827">
            <a:off x="1962412" y="2244098"/>
            <a:ext cx="8219213" cy="215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</a:t>
            </a:r>
            <a:r>
              <a:rPr lang="en-US" dirty="0" smtClean="0"/>
              <a:t>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4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4" y="1151121"/>
            <a:ext cx="6189122" cy="557035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Reference data type</a:t>
            </a:r>
          </a:p>
          <a:p>
            <a:pPr lvl="1"/>
            <a:r>
              <a:rPr lang="en-US" dirty="0" smtClean="0"/>
              <a:t>Variable “classmates” holds addresses in the heap as values.</a:t>
            </a:r>
          </a:p>
          <a:p>
            <a:pPr lvl="1"/>
            <a:r>
              <a:rPr lang="en-US" dirty="0" smtClean="0"/>
              <a:t>Each address points to a separate value in the heap memory.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arrays are stored in the memory</a:t>
            </a:r>
            <a:endParaRPr lang="en-US" dirty="0"/>
          </a:p>
        </p:txBody>
      </p:sp>
      <p:pic>
        <p:nvPicPr>
          <p:cNvPr id="1026" name="Picture 2" descr="G:\Bi0GaMe\java-basics\Jan-2015\images\memory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257" y="2292182"/>
            <a:ext cx="5478155" cy="29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in Java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3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3304"/>
            <a:ext cx="11804822" cy="5570355"/>
          </a:xfrm>
        </p:spPr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2030896"/>
            <a:ext cx="10210802" cy="4219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(int i = 0; i&lt;names.length; i++) {</a:t>
            </a:r>
          </a:p>
          <a:p>
            <a:r>
              <a:rPr lang="en-US" dirty="0" smtClean="0"/>
              <a:t>  System.out.printf("names[%d] = %s\n", i, names[i]);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 (String name : names) {</a:t>
            </a:r>
          </a:p>
          <a:p>
            <a:r>
              <a:rPr lang="en-US" dirty="0" smtClean="0"/>
              <a:t>  System.out.println(name);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names[4] = "Nakov"; // ArrayIndexOutOfBoundsException</a:t>
            </a:r>
          </a:p>
          <a:p>
            <a:r>
              <a:rPr lang="en-US" dirty="0" smtClean="0"/>
              <a:t>names.length = 5; // array.length is read-only field</a:t>
            </a:r>
          </a:p>
        </p:txBody>
      </p:sp>
    </p:spTree>
    <p:extLst>
      <p:ext uri="{BB962C8B-B14F-4D97-AF65-F5344CB8AC3E}">
        <p14:creationId xmlns:p14="http://schemas.microsoft.com/office/powerpoint/2010/main" val="25052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Read, Sort and Print Array of n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0" y="1295400"/>
            <a:ext cx="1021080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Scanner scanner = new Scanner(System.in);</a:t>
            </a:r>
          </a:p>
          <a:p>
            <a:r>
              <a:rPr lang="en-US" dirty="0" smtClean="0"/>
              <a:t>int n = scanner.nextInt();</a:t>
            </a:r>
          </a:p>
          <a:p>
            <a:r>
              <a:rPr lang="en-US" dirty="0" smtClean="0"/>
              <a:t>scanner.nextLine();</a:t>
            </a:r>
          </a:p>
          <a:p>
            <a:r>
              <a:rPr lang="en-US" dirty="0" smtClean="0"/>
              <a:t>String[] lines = new String[n];</a:t>
            </a:r>
          </a:p>
          <a:p>
            <a:r>
              <a:rPr lang="en-US" dirty="0" smtClean="0"/>
              <a:t>for (int i = 0; i &lt; n; i++) {</a:t>
            </a:r>
          </a:p>
          <a:p>
            <a:r>
              <a:rPr lang="en-US" dirty="0" smtClean="0"/>
              <a:t>  lines[i] = scanner.nextLine();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Arrays.sort(lines);</a:t>
            </a:r>
          </a:p>
          <a:p>
            <a:endParaRPr lang="en-US" dirty="0" smtClean="0"/>
          </a:p>
          <a:p>
            <a:r>
              <a:rPr lang="en-US" dirty="0" smtClean="0"/>
              <a:t>for (int i = 0; i &lt; lines.length; i++) {</a:t>
            </a:r>
          </a:p>
          <a:p>
            <a:r>
              <a:rPr lang="en-US" dirty="0" smtClean="0"/>
              <a:t>  System.out.println(lines[i]);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23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2053</Words>
  <Application>Microsoft Office PowerPoint</Application>
  <PresentationFormat>По избор</PresentationFormat>
  <Paragraphs>379</Paragraphs>
  <Slides>39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 16x9</vt:lpstr>
      <vt:lpstr>Java Collections Basics</vt:lpstr>
      <vt:lpstr>Table of Contents</vt:lpstr>
      <vt:lpstr>Warning: Not for Absolute Beginners</vt:lpstr>
      <vt:lpstr>Arrays</vt:lpstr>
      <vt:lpstr>What are Arrays?</vt:lpstr>
      <vt:lpstr>How arrays are stored in the memory</vt:lpstr>
      <vt:lpstr>Working with Arrays in Java</vt:lpstr>
      <vt:lpstr>Arrays of Strings</vt:lpstr>
      <vt:lpstr>Read, Sort and Print Array of n Strings</vt:lpstr>
      <vt:lpstr>Arrays</vt:lpstr>
      <vt:lpstr>Lists</vt:lpstr>
      <vt:lpstr>Lists in Java</vt:lpstr>
      <vt:lpstr>How array lists are stored in the memory</vt:lpstr>
      <vt:lpstr>ArrayList&lt;String&gt; – Example</vt:lpstr>
      <vt:lpstr>ArrayList&lt;Integer&gt; – Example</vt:lpstr>
      <vt:lpstr>Презентация на PowerPoint</vt:lpstr>
      <vt:lpstr>Strings</vt:lpstr>
      <vt:lpstr>What Is String?</vt:lpstr>
      <vt:lpstr>Working with Strings</vt:lpstr>
      <vt:lpstr>Strings – Examples</vt:lpstr>
      <vt:lpstr>Strings – Examples (2)</vt:lpstr>
      <vt:lpstr>Comparing Strings in Java</vt:lpstr>
      <vt:lpstr>Regular Expressions</vt:lpstr>
      <vt:lpstr>Validation by Regular Expression – Example</vt:lpstr>
      <vt:lpstr>Find Matches by Pattern – Example</vt:lpstr>
      <vt:lpstr>Strings</vt:lpstr>
      <vt:lpstr>Sets</vt:lpstr>
      <vt:lpstr>Sets in Java</vt:lpstr>
      <vt:lpstr>How hash sets are stored in the memory</vt:lpstr>
      <vt:lpstr>HashSet&lt;E&gt; and TreeSet&lt;E&gt; – Examples</vt:lpstr>
      <vt:lpstr>Maps</vt:lpstr>
      <vt:lpstr>Maps in Java</vt:lpstr>
      <vt:lpstr>How hash maps are stored in the memory</vt:lpstr>
      <vt:lpstr>HashMap&lt;K, V&gt; – Examples</vt:lpstr>
      <vt:lpstr>TreeMap&lt;K, V&gt; – Examples</vt:lpstr>
      <vt:lpstr>Summary</vt:lpstr>
      <vt:lpstr>Java Collections Basics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2017-02-11T10:06:41Z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