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276" r:id="rId4"/>
    <p:sldId id="483" r:id="rId5"/>
    <p:sldId id="448" r:id="rId6"/>
    <p:sldId id="449" r:id="rId7"/>
    <p:sldId id="450" r:id="rId8"/>
    <p:sldId id="442" r:id="rId9"/>
    <p:sldId id="453" r:id="rId10"/>
    <p:sldId id="454" r:id="rId11"/>
    <p:sldId id="464" r:id="rId12"/>
    <p:sldId id="465" r:id="rId13"/>
    <p:sldId id="459" r:id="rId14"/>
    <p:sldId id="460" r:id="rId15"/>
    <p:sldId id="476" r:id="rId16"/>
    <p:sldId id="477" r:id="rId17"/>
    <p:sldId id="471" r:id="rId18"/>
    <p:sldId id="466" r:id="rId19"/>
    <p:sldId id="447" r:id="rId20"/>
    <p:sldId id="467" r:id="rId21"/>
    <p:sldId id="484" r:id="rId22"/>
    <p:sldId id="463" r:id="rId23"/>
    <p:sldId id="468" r:id="rId24"/>
    <p:sldId id="469" r:id="rId25"/>
    <p:sldId id="470" r:id="rId26"/>
    <p:sldId id="472" r:id="rId27"/>
    <p:sldId id="473" r:id="rId28"/>
    <p:sldId id="474" r:id="rId29"/>
    <p:sldId id="475" r:id="rId30"/>
    <p:sldId id="479" r:id="rId31"/>
    <p:sldId id="480" r:id="rId32"/>
    <p:sldId id="481" r:id="rId33"/>
    <p:sldId id="482" r:id="rId34"/>
    <p:sldId id="349" r:id="rId35"/>
    <p:sldId id="398" r:id="rId36"/>
    <p:sldId id="352" r:id="rId37"/>
    <p:sldId id="393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709A2BE3-2D0E-4BDF-9E7B-B5B14B6C6981}">
          <p14:sldIdLst>
            <p14:sldId id="274"/>
            <p14:sldId id="276"/>
            <p14:sldId id="483"/>
          </p14:sldIdLst>
        </p14:section>
        <p14:section name="Data Types" id="{D39F1863-5608-437B-90DF-1BD304D933F1}">
          <p14:sldIdLst>
            <p14:sldId id="448"/>
            <p14:sldId id="449"/>
            <p14:sldId id="450"/>
          </p14:sldIdLst>
        </p14:section>
        <p14:section name="Database Creation" id="{FAA0004B-BF33-4391-A2DD-601663B9EC77}">
          <p14:sldIdLst>
            <p14:sldId id="442"/>
            <p14:sldId id="453"/>
            <p14:sldId id="454"/>
            <p14:sldId id="464"/>
            <p14:sldId id="465"/>
            <p14:sldId id="459"/>
            <p14:sldId id="460"/>
            <p14:sldId id="476"/>
            <p14:sldId id="477"/>
            <p14:sldId id="471"/>
          </p14:sldIdLst>
        </p14:section>
        <p14:section name="Basic SQL Queries" id="{7D2B77EB-7557-466B-8E00-90A26F06F23E}">
          <p14:sldIdLst>
            <p14:sldId id="466"/>
            <p14:sldId id="447"/>
            <p14:sldId id="467"/>
            <p14:sldId id="484"/>
            <p14:sldId id="463"/>
            <p14:sldId id="468"/>
            <p14:sldId id="469"/>
            <p14:sldId id="470"/>
            <p14:sldId id="472"/>
            <p14:sldId id="473"/>
            <p14:sldId id="474"/>
            <p14:sldId id="475"/>
          </p14:sldIdLst>
        </p14:section>
        <p14:section name="Removing Data" id="{B743F016-9416-473A-9C8A-96A5BB529F0F}">
          <p14:sldIdLst>
            <p14:sldId id="479"/>
            <p14:sldId id="480"/>
            <p14:sldId id="481"/>
            <p14:sldId id="482"/>
          </p14:sldIdLst>
        </p14:section>
        <p14:section name="Conclusion" id="{10E03AB1-9AA8-4E86-9A64-D741901E50A2}">
          <p14:sldIdLst>
            <p14:sldId id="349"/>
            <p14:sldId id="398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4533" autoAdjust="0"/>
  </p:normalViewPr>
  <p:slideViewPr>
    <p:cSldViewPr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2312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8/27/2017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45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Definition and</a:t>
            </a:r>
            <a:br>
              <a:rPr lang="en-US" dirty="0"/>
            </a:br>
            <a:r>
              <a:rPr lang="en-US" dirty="0"/>
              <a:t>Data Types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Managing DBs using IDEs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dirty="0"/>
              <a:t>Viktor Kostadinov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038860" y="3963164"/>
            <a:ext cx="1650324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 Types</a:t>
            </a:r>
          </a:p>
        </p:txBody>
      </p:sp>
      <p:pic>
        <p:nvPicPr>
          <p:cNvPr id="17" name="Picture 16" descr="http://softuni.org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 rot="20983918">
            <a:off x="7290798" y="5003001"/>
            <a:ext cx="1663151" cy="58925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6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SQL</a:t>
            </a:r>
          </a:p>
        </p:txBody>
      </p:sp>
      <p:pic>
        <p:nvPicPr>
          <p:cNvPr id="16" name="Picture 2" descr="database, storag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29154" y="4351845"/>
            <a:ext cx="1715156" cy="17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atabase, storag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85412" y="4442934"/>
            <a:ext cx="1509802" cy="162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From the </a:t>
            </a:r>
            <a:r>
              <a:rPr lang="en-US" dirty="0">
                <a:solidFill>
                  <a:schemeClr val="accent1"/>
                </a:solidFill>
              </a:rPr>
              <a:t>context menu </a:t>
            </a:r>
            <a:r>
              <a:rPr lang="en-US" dirty="0"/>
              <a:t>under "Tables" inside the desired database</a:t>
            </a:r>
          </a:p>
          <a:p>
            <a:pPr>
              <a:spcBef>
                <a:spcPts val="31200"/>
              </a:spcBef>
            </a:pPr>
            <a:r>
              <a:rPr lang="en-US" dirty="0"/>
              <a:t>Table name can be set from its </a:t>
            </a:r>
            <a:r>
              <a:rPr lang="en-US" dirty="0">
                <a:solidFill>
                  <a:schemeClr val="accent1"/>
                </a:solidFill>
              </a:rPr>
              <a:t>Properties [F4]</a:t>
            </a:r>
            <a:r>
              <a:rPr lang="en-US" dirty="0"/>
              <a:t> or when it is </a:t>
            </a:r>
            <a:r>
              <a:rPr lang="en-US" dirty="0">
                <a:solidFill>
                  <a:schemeClr val="accent1"/>
                </a:solidFill>
              </a:rPr>
              <a:t>saved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t="18182" r="8737" b="5455"/>
          <a:stretch/>
        </p:blipFill>
        <p:spPr>
          <a:xfrm>
            <a:off x="972389" y="2133599"/>
            <a:ext cx="3581400" cy="3200400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4820179" y="3428999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3769" y="2781299"/>
            <a:ext cx="567266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284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Primary Key</a:t>
            </a:r>
            <a:r>
              <a:rPr lang="en-US" dirty="0"/>
              <a:t> is used to uniquely identify and index records</a:t>
            </a:r>
          </a:p>
          <a:p>
            <a:r>
              <a:rPr lang="en-US" dirty="0"/>
              <a:t>Click </a:t>
            </a:r>
            <a:r>
              <a:rPr lang="en-US" dirty="0">
                <a:solidFill>
                  <a:schemeClr val="accent1"/>
                </a:solidFill>
              </a:rPr>
              <a:t>Set Primary Key </a:t>
            </a:r>
            <a:r>
              <a:rPr lang="en-US" dirty="0"/>
              <a:t>from the context menu of the desired row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2212" y="2590800"/>
            <a:ext cx="4724400" cy="38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502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Identity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means that the values in a certain column</a:t>
            </a:r>
            <a:r>
              <a:rPr lang="bg-BG" dirty="0"/>
              <a:t> </a:t>
            </a:r>
            <a:r>
              <a:rPr lang="en-US" dirty="0"/>
              <a:t>are auto incremented for every newly inserted record</a:t>
            </a:r>
            <a:endParaRPr lang="bg-BG" dirty="0"/>
          </a:p>
          <a:p>
            <a:pPr lvl="1"/>
            <a:r>
              <a:rPr lang="en-US" dirty="0"/>
              <a:t>These values cannot be assigned manually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Identity Seed </a:t>
            </a:r>
            <a:r>
              <a:rPr lang="en-US" dirty="0"/>
              <a:t>– the starting number from which the values in the column begin to increase</a:t>
            </a:r>
            <a:r>
              <a:rPr lang="bg-BG" dirty="0"/>
              <a:t>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Identity</a:t>
            </a:r>
            <a:r>
              <a:rPr lang="bg-BG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Increment </a:t>
            </a:r>
            <a:r>
              <a:rPr lang="en-US" dirty="0"/>
              <a:t>– by how much each consecutive value is increased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(3)</a:t>
            </a:r>
          </a:p>
        </p:txBody>
      </p:sp>
    </p:spTree>
    <p:extLst>
      <p:ext uri="{BB962C8B-B14F-4D97-AF65-F5344CB8AC3E}">
        <p14:creationId xmlns:p14="http://schemas.microsoft.com/office/powerpoint/2010/main" xmlns="" val="4034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an</a:t>
            </a:r>
            <a:r>
              <a:rPr lang="bg-BG" dirty="0"/>
              <a:t> </a:t>
            </a:r>
            <a:r>
              <a:rPr lang="en-US" dirty="0"/>
              <a:t>identity</a:t>
            </a:r>
            <a:r>
              <a:rPr lang="bg-BG" dirty="0"/>
              <a:t> </a:t>
            </a:r>
            <a:r>
              <a:rPr lang="en-US" dirty="0"/>
              <a:t>through the</a:t>
            </a:r>
            <a:r>
              <a:rPr lang="bg-BG" dirty="0"/>
              <a:t> </a:t>
            </a:r>
            <a:r>
              <a:rPr lang="en-US" dirty="0"/>
              <a:t>"Column Properties" window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(4)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61596" y="2238375"/>
            <a:ext cx="526245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34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modify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read</a:t>
            </a:r>
            <a:r>
              <a:rPr lang="en-US" dirty="0"/>
              <a:t> records with Management Studio</a:t>
            </a:r>
          </a:p>
          <a:p>
            <a:r>
              <a:rPr lang="en-US" dirty="0"/>
              <a:t>To insert or edit a record, click </a:t>
            </a:r>
            <a:r>
              <a:rPr lang="en-US" dirty="0">
                <a:solidFill>
                  <a:schemeClr val="accent1"/>
                </a:solidFill>
              </a:rPr>
              <a:t>Edit</a:t>
            </a:r>
            <a:r>
              <a:rPr lang="en-US" dirty="0"/>
              <a:t> from the context menu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094" y="2667000"/>
            <a:ext cx="3848100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r="17671"/>
          <a:stretch/>
        </p:blipFill>
        <p:spPr>
          <a:xfrm>
            <a:off x="5377265" y="2667000"/>
            <a:ext cx="6033950" cy="2685466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4772887" y="3704933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856412" y="5600607"/>
            <a:ext cx="4252858" cy="862639"/>
          </a:xfrm>
          <a:prstGeom prst="wedgeRoundRectCallout">
            <a:avLst>
              <a:gd name="adj1" fmla="val -40740"/>
              <a:gd name="adj2" fmla="val -997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data at the end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to </a:t>
            </a:r>
            <a:r>
              <a:rPr lang="en-US" sz="2800" dirty="0">
                <a:solidFill>
                  <a:schemeClr val="accent1"/>
                </a:solidFill>
              </a:rPr>
              <a:t>add</a:t>
            </a:r>
            <a:r>
              <a:rPr lang="en-US" sz="2800" dirty="0">
                <a:solidFill>
                  <a:srgbClr val="FFFFFF"/>
                </a:solidFill>
              </a:rPr>
              <a:t> a new row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691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retrieve records, click </a:t>
            </a:r>
            <a:r>
              <a:rPr lang="en-US" dirty="0">
                <a:solidFill>
                  <a:schemeClr val="accent1"/>
                </a:solidFill>
              </a:rPr>
              <a:t>Select</a:t>
            </a:r>
            <a:r>
              <a:rPr lang="en-US" dirty="0"/>
              <a:t> from the context menu</a:t>
            </a:r>
          </a:p>
          <a:p>
            <a:pPr>
              <a:spcBef>
                <a:spcPts val="31800"/>
              </a:spcBef>
            </a:pPr>
            <a:r>
              <a:rPr lang="en-US" dirty="0"/>
              <a:t>The received information can be customized with </a:t>
            </a:r>
            <a:r>
              <a:rPr lang="en-US" dirty="0">
                <a:solidFill>
                  <a:schemeClr val="accent1"/>
                </a:solidFill>
              </a:rPr>
              <a:t>SQL queries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 (2)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5103656" y="3470276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145" y="1987553"/>
            <a:ext cx="4670626" cy="35750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73741" y="2809978"/>
            <a:ext cx="6194939" cy="193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532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change the properties of a table after it's creation</a:t>
            </a:r>
          </a:p>
          <a:p>
            <a:r>
              <a:rPr lang="en-US" dirty="0"/>
              <a:t>Select </a:t>
            </a:r>
            <a:r>
              <a:rPr lang="en-US" dirty="0">
                <a:solidFill>
                  <a:schemeClr val="accent1"/>
                </a:solidFill>
              </a:rPr>
              <a:t>Design</a:t>
            </a:r>
            <a:r>
              <a:rPr lang="en-US" dirty="0"/>
              <a:t> from the table's context menu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17894"/>
          <a:stretch/>
        </p:blipFill>
        <p:spPr>
          <a:xfrm>
            <a:off x="639220" y="2598175"/>
            <a:ext cx="4619215" cy="3802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85992" y="3546987"/>
            <a:ext cx="5063613" cy="190500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5659075" y="419468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856412" y="5600607"/>
            <a:ext cx="4252858" cy="862639"/>
          </a:xfrm>
          <a:prstGeom prst="wedgeRoundRectCallout">
            <a:avLst>
              <a:gd name="adj1" fmla="val -37106"/>
              <a:gd name="adj2" fmla="val -1117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Changes cannot conflict with existing rules!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259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SQL Queries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using T-SQL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1971" y="1099823"/>
            <a:ext cx="5484884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8412" y="3962400"/>
            <a:ext cx="1450286" cy="4905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xmlns="" val="1348484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communicate with the database engine using SQL</a:t>
            </a:r>
          </a:p>
          <a:p>
            <a:r>
              <a:rPr lang="en-US" dirty="0"/>
              <a:t>Queries provide greater </a:t>
            </a:r>
            <a:r>
              <a:rPr lang="en-US" dirty="0">
                <a:solidFill>
                  <a:schemeClr val="accent1"/>
                </a:solidFill>
              </a:rPr>
              <a:t>control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flexibility</a:t>
            </a:r>
          </a:p>
          <a:p>
            <a:r>
              <a:rPr lang="en-US" dirty="0"/>
              <a:t>To create a database using SQL:</a:t>
            </a:r>
          </a:p>
          <a:p>
            <a:pPr>
              <a:spcBef>
                <a:spcPts val="18600"/>
              </a:spcBef>
            </a:pPr>
            <a:r>
              <a:rPr lang="en-US" dirty="0"/>
              <a:t>SQL keywords are traditionally </a:t>
            </a:r>
            <a:r>
              <a:rPr lang="en-US" dirty="0">
                <a:solidFill>
                  <a:schemeClr val="accent1"/>
                </a:solidFill>
              </a:rPr>
              <a:t>capitalized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52998" y="4038600"/>
            <a:ext cx="6882829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DATABASE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008812" y="3056061"/>
            <a:ext cx="3505200" cy="700710"/>
          </a:xfrm>
          <a:prstGeom prst="wedgeRoundRectCallout">
            <a:avLst>
              <a:gd name="adj1" fmla="val -39791"/>
              <a:gd name="adj2" fmla="val 1048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Database name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94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8474" y="1999437"/>
            <a:ext cx="7028700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FirstName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LastName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03812" y="1999437"/>
            <a:ext cx="1400019" cy="56345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2953042" y="3840480"/>
            <a:ext cx="196185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53042" y="4296689"/>
            <a:ext cx="17408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2953042" y="3384271"/>
            <a:ext cx="11693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953042" y="2928062"/>
            <a:ext cx="62073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563114" y="2928062"/>
            <a:ext cx="742185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4920230" y="3840480"/>
            <a:ext cx="225781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714490" y="4296689"/>
            <a:ext cx="231115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4150610" y="3384271"/>
            <a:ext cx="231877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4361627" y="2928062"/>
            <a:ext cx="1642933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498272" y="3384271"/>
            <a:ext cx="167036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3412" y="1151121"/>
            <a:ext cx="3048000" cy="700710"/>
          </a:xfrm>
          <a:prstGeom prst="wedgeRoundRectCallout">
            <a:avLst>
              <a:gd name="adj1" fmla="val -41775"/>
              <a:gd name="adj2" fmla="val 791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446212" y="5486400"/>
            <a:ext cx="3048000" cy="700710"/>
          </a:xfrm>
          <a:prstGeom prst="wedgeRoundRectCallout">
            <a:avLst>
              <a:gd name="adj1" fmla="val 32169"/>
              <a:gd name="adj2" fmla="val -1598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56212" y="5486400"/>
            <a:ext cx="3048000" cy="700710"/>
          </a:xfrm>
          <a:prstGeom prst="wedgeRoundRectCallout">
            <a:avLst>
              <a:gd name="adj1" fmla="val -40930"/>
              <a:gd name="adj2" fmla="val -1635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085012" y="2267746"/>
            <a:ext cx="3352800" cy="700710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Custom properties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36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Database Modeling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Basic SQL Queries and Table Customization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Deleting Data and Structures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1638368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all information from a table</a:t>
            </a:r>
          </a:p>
          <a:p>
            <a:pPr>
              <a:spcBef>
                <a:spcPts val="13200"/>
              </a:spcBef>
            </a:pPr>
            <a:r>
              <a:rPr lang="en-US" dirty="0"/>
              <a:t>You can limit the columns and number of records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Records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2261901"/>
            <a:ext cx="792480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FROM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3" y="5018094"/>
            <a:ext cx="7924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TOP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(5)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FirstName, LastName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161212" y="1312303"/>
            <a:ext cx="3505200" cy="700710"/>
          </a:xfrm>
          <a:prstGeom prst="wedgeRoundRectCallout">
            <a:avLst>
              <a:gd name="adj1" fmla="val -41996"/>
              <a:gd name="adj2" fmla="val 1195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161212" y="4152319"/>
            <a:ext cx="3505200" cy="700710"/>
          </a:xfrm>
          <a:prstGeom prst="wedgeRoundRectCallout">
            <a:avLst>
              <a:gd name="adj1" fmla="val -46038"/>
              <a:gd name="adj2" fmla="val 901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List of columns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827212" y="4223680"/>
            <a:ext cx="3505200" cy="630822"/>
          </a:xfrm>
          <a:prstGeom prst="wedgeRoundRectCallout">
            <a:avLst>
              <a:gd name="adj1" fmla="val 40673"/>
              <a:gd name="adj2" fmla="val 910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Number of records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93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Customization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Rules, Constraints and Relationship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4450" y="2438400"/>
            <a:ext cx="70199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3581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  <a:p>
            <a:pPr>
              <a:spcBef>
                <a:spcPts val="9000"/>
              </a:spcBef>
            </a:pPr>
            <a:r>
              <a:rPr lang="en-US" dirty="0"/>
              <a:t>Identity (auto-increment)</a:t>
            </a:r>
          </a:p>
          <a:p>
            <a:pPr>
              <a:spcBef>
                <a:spcPts val="9000"/>
              </a:spcBef>
            </a:pPr>
            <a:r>
              <a:rPr lang="en-US" dirty="0"/>
              <a:t>Unique constraint – no repeating values in entire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8474" y="1999906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8474" y="3810560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IDENTITY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78474" y="5621214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UNIQUE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215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value – if not specified (otherwise set to </a:t>
            </a:r>
            <a:r>
              <a:rPr lang="en-US" i="1" dirty="0">
                <a:solidFill>
                  <a:schemeClr val="accent1"/>
                </a:solidFill>
              </a:rPr>
              <a:t>NULL</a:t>
            </a:r>
            <a:r>
              <a:rPr lang="en-US" dirty="0"/>
              <a:t>)</a:t>
            </a:r>
          </a:p>
          <a:p>
            <a:pPr>
              <a:spcBef>
                <a:spcPts val="9000"/>
              </a:spcBef>
            </a:pPr>
            <a:r>
              <a:rPr lang="en-US" dirty="0"/>
              <a:t>Value constraint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8836" y="1999906"/>
            <a:ext cx="79279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 decimal(10,2)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DEFAULT 0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28836" y="3834171"/>
            <a:ext cx="79279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Kelvin float(10,2)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CHECK (Kelvin &gt; 0)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056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Changing Table Properties After Creation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36988" y="1209530"/>
            <a:ext cx="4514850" cy="3342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4086313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can be changed using the keywords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ALTER TABLE</a:t>
            </a:r>
            <a:endParaRPr lang="en-US" dirty="0"/>
          </a:p>
          <a:p>
            <a:pPr>
              <a:spcBef>
                <a:spcPts val="11400"/>
              </a:spcBef>
            </a:pPr>
            <a:r>
              <a:rPr lang="en-US" dirty="0"/>
              <a:t>Add new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274" y="4167991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Salary money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3236" y="2274657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923212" y="2499690"/>
            <a:ext cx="3048000" cy="700710"/>
          </a:xfrm>
          <a:prstGeom prst="wedgeRoundRectCallout">
            <a:avLst>
              <a:gd name="adj1" fmla="val -69167"/>
              <a:gd name="adj2" fmla="val -400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519236" y="5432068"/>
            <a:ext cx="3048000" cy="7007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637212" y="5432068"/>
            <a:ext cx="3048000" cy="7007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 type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56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Modify data type of existing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6036" y="4446756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COLUMN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Email varchar(100)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86036" y="2172037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COLUMN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FullName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313612" y="1821679"/>
            <a:ext cx="3048000" cy="700710"/>
          </a:xfrm>
          <a:prstGeom prst="wedgeRoundRectCallout">
            <a:avLst>
              <a:gd name="adj1" fmla="val -69167"/>
              <a:gd name="adj2" fmla="val 1074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623416" y="5732359"/>
            <a:ext cx="3048000" cy="7007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161212" y="5732359"/>
            <a:ext cx="3048000" cy="7007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New data type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178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Add primary key to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Add unique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98120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(Id)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237412" y="1661490"/>
            <a:ext cx="3048000" cy="700710"/>
          </a:xfrm>
          <a:prstGeom prst="wedgeRoundRectCallout">
            <a:avLst>
              <a:gd name="adj1" fmla="val -98298"/>
              <a:gd name="adj2" fmla="val 639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713412" y="2901573"/>
            <a:ext cx="5791200" cy="987348"/>
          </a:xfrm>
          <a:prstGeom prst="wedgeRoundRectCallout">
            <a:avLst>
              <a:gd name="adj1" fmla="val -58291"/>
              <a:gd name="adj2" fmla="val -253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(more than one for </a:t>
            </a:r>
            <a:r>
              <a:rPr lang="en-US" sz="2800" dirty="0">
                <a:solidFill>
                  <a:schemeClr val="accent1"/>
                </a:solidFill>
              </a:rPr>
              <a:t>composite key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79612" y="455486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uq_Email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UNIQUE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(Email)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856412" y="4260907"/>
            <a:ext cx="3048000" cy="700710"/>
          </a:xfrm>
          <a:prstGeom prst="wedgeRoundRectCallout">
            <a:avLst>
              <a:gd name="adj1" fmla="val -54384"/>
              <a:gd name="adj2" fmla="val 923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573824" y="5713278"/>
            <a:ext cx="3048000" cy="700710"/>
          </a:xfrm>
          <a:prstGeom prst="wedgeRoundRectCallout">
            <a:avLst>
              <a:gd name="adj1" fmla="val -69167"/>
              <a:gd name="adj2" fmla="val -513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Columns name(s)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905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Set default value</a:t>
            </a:r>
          </a:p>
          <a:p>
            <a:pPr>
              <a:spcBef>
                <a:spcPts val="14400"/>
              </a:spcBef>
            </a:pPr>
            <a:r>
              <a:rPr lang="en-US" dirty="0"/>
              <a:t>Add check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98120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DEFAULT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Balance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977613" y="3090063"/>
            <a:ext cx="3048000" cy="700710"/>
          </a:xfrm>
          <a:prstGeom prst="wedgeRoundRectCallout">
            <a:avLst>
              <a:gd name="adj1" fmla="val -70913"/>
              <a:gd name="adj2" fmla="val -378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79612" y="455486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InstrumentReadings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PositiveValue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CHECK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(Kelvin &gt; 0)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242412" y="4260907"/>
            <a:ext cx="3048000" cy="700710"/>
          </a:xfrm>
          <a:prstGeom prst="wedgeRoundRectCallout">
            <a:avLst>
              <a:gd name="adj1" fmla="val -69601"/>
              <a:gd name="adj2" fmla="val 942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316591" y="5713278"/>
            <a:ext cx="2323523" cy="700710"/>
          </a:xfrm>
          <a:prstGeom prst="wedgeRoundRectCallout">
            <a:avLst>
              <a:gd name="adj1" fmla="val -75126"/>
              <a:gd name="adj2" fmla="val -438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Condition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678839" y="2150693"/>
            <a:ext cx="3048000" cy="700710"/>
          </a:xfrm>
          <a:prstGeom prst="wedgeRoundRectCallout">
            <a:avLst>
              <a:gd name="adj1" fmla="val -80386"/>
              <a:gd name="adj2" fmla="val 242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Default value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357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3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 and Structures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7137" y="1002057"/>
            <a:ext cx="6514552" cy="35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587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#SQL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040835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structures is called </a:t>
            </a:r>
            <a:r>
              <a:rPr lang="en-US" dirty="0">
                <a:solidFill>
                  <a:schemeClr val="accent1"/>
                </a:solidFill>
              </a:rPr>
              <a:t>dropping</a:t>
            </a:r>
          </a:p>
          <a:p>
            <a:pPr lvl="1"/>
            <a:r>
              <a:rPr lang="en-US" dirty="0"/>
              <a:t>You can drop </a:t>
            </a:r>
            <a:r>
              <a:rPr lang="en-US" dirty="0">
                <a:solidFill>
                  <a:schemeClr val="accent1"/>
                </a:solidFill>
              </a:rPr>
              <a:t>keys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constraints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tables</a:t>
            </a:r>
            <a:r>
              <a:rPr lang="en-US" dirty="0"/>
              <a:t> and entire </a:t>
            </a:r>
            <a:r>
              <a:rPr lang="en-US" dirty="0">
                <a:solidFill>
                  <a:schemeClr val="accent1"/>
                </a:solidFill>
              </a:rPr>
              <a:t>databases</a:t>
            </a:r>
          </a:p>
          <a:p>
            <a:r>
              <a:rPr lang="en-US" dirty="0"/>
              <a:t>Deleting all data in a table is called </a:t>
            </a:r>
            <a:r>
              <a:rPr lang="en-US" dirty="0">
                <a:solidFill>
                  <a:schemeClr val="accent1"/>
                </a:solidFill>
              </a:rPr>
              <a:t>truncating</a:t>
            </a:r>
          </a:p>
          <a:p>
            <a:pPr>
              <a:spcBef>
                <a:spcPts val="4200"/>
              </a:spcBef>
            </a:pPr>
            <a:r>
              <a:rPr lang="en-US" dirty="0"/>
              <a:t>Both of these actions </a:t>
            </a:r>
            <a:r>
              <a:rPr lang="en-US" dirty="0">
                <a:solidFill>
                  <a:schemeClr val="accent1"/>
                </a:solidFill>
              </a:rPr>
              <a:t>cannot be undone </a:t>
            </a:r>
            <a:r>
              <a:rPr lang="en-US" dirty="0"/>
              <a:t>– use with caution!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Database</a:t>
            </a:r>
          </a:p>
        </p:txBody>
      </p:sp>
    </p:spTree>
    <p:extLst>
      <p:ext uri="{BB962C8B-B14F-4D97-AF65-F5344CB8AC3E}">
        <p14:creationId xmlns:p14="http://schemas.microsoft.com/office/powerpoint/2010/main" xmlns="" val="164732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all the entries in a table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a table – delete data and structure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entire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3236" y="2057400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TRUNCATE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242412" y="2329782"/>
            <a:ext cx="3048000" cy="700710"/>
          </a:xfrm>
          <a:prstGeom prst="wedgeRoundRectCallout">
            <a:avLst>
              <a:gd name="adj1" fmla="val -62407"/>
              <a:gd name="adj2" fmla="val -510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3236" y="3868890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18412" y="4141272"/>
            <a:ext cx="3048000" cy="700710"/>
          </a:xfrm>
          <a:prstGeom prst="wedgeRoundRectCallout">
            <a:avLst>
              <a:gd name="adj1" fmla="val -65787"/>
              <a:gd name="adj2" fmla="val -492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3236" y="5480295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DATABASE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AMS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313612" y="5129937"/>
            <a:ext cx="3048000" cy="700710"/>
          </a:xfrm>
          <a:prstGeom prst="wedgeRoundRectCallout">
            <a:avLst>
              <a:gd name="adj1" fmla="val -72970"/>
              <a:gd name="adj2" fmla="val 371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Database name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53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a constraining rule from a column</a:t>
            </a:r>
          </a:p>
          <a:p>
            <a:pPr lvl="1"/>
            <a:r>
              <a:rPr lang="en-US" dirty="0"/>
              <a:t>This includes primary keys, value constraints and unique fields</a:t>
            </a:r>
          </a:p>
          <a:p>
            <a:pPr>
              <a:spcBef>
                <a:spcPts val="14400"/>
              </a:spcBef>
            </a:pPr>
            <a:r>
              <a:rPr lang="en-US" dirty="0"/>
              <a:t>To remove default value (if not specified, revert to </a:t>
            </a:r>
            <a:r>
              <a:rPr lang="en-US" i="1" dirty="0">
                <a:solidFill>
                  <a:schemeClr val="accent1"/>
                </a:solidFill>
              </a:rPr>
              <a:t>NULL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3236" y="2819400"/>
            <a:ext cx="6099176" cy="9764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CONSTRAINT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151812" y="2479555"/>
            <a:ext cx="2438400" cy="700710"/>
          </a:xfrm>
          <a:prstGeom prst="wedgeRoundRectCallout">
            <a:avLst>
              <a:gd name="adj1" fmla="val -81844"/>
              <a:gd name="adj2" fmla="val 371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847012" y="3429000"/>
            <a:ext cx="3048000" cy="700710"/>
          </a:xfrm>
          <a:prstGeom prst="wedgeRoundRectCallout">
            <a:avLst>
              <a:gd name="adj1" fmla="val -64098"/>
              <a:gd name="adj2" fmla="val -27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Constraint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3236" y="5059427"/>
            <a:ext cx="6099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Clients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DEFAULT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847012" y="5845942"/>
            <a:ext cx="3048000" cy="700710"/>
          </a:xfrm>
          <a:prstGeom prst="wedgeRoundRectCallout">
            <a:avLst>
              <a:gd name="adj1" fmla="val -72971"/>
              <a:gd name="adj2" fmla="val -473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Columns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130423" y="4823146"/>
            <a:ext cx="2438400" cy="700710"/>
          </a:xfrm>
          <a:prstGeom prst="wedgeRoundRectCallout">
            <a:avLst>
              <a:gd name="adj1" fmla="val -81844"/>
              <a:gd name="adj2" fmla="val 242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37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Table columns have a </a:t>
            </a:r>
            <a:r>
              <a:rPr lang="en-US" sz="3200" dirty="0">
                <a:solidFill>
                  <a:schemeClr val="accent1"/>
                </a:solidFill>
              </a:rPr>
              <a:t>fixed type</a:t>
            </a:r>
            <a:endParaRPr lang="en-US" sz="30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Setting up the database is the </a:t>
            </a:r>
            <a:r>
              <a:rPr lang="en-US" sz="3000" dirty="0">
                <a:solidFill>
                  <a:schemeClr val="accent1"/>
                </a:solidFill>
              </a:rPr>
              <a:t>last step </a:t>
            </a:r>
            <a:r>
              <a:rPr lang="en-US" sz="3000" dirty="0"/>
              <a:t>of the design process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We can use Management Studio to </a:t>
            </a:r>
            <a:r>
              <a:rPr lang="en-US" sz="3000" dirty="0">
                <a:solidFill>
                  <a:schemeClr val="accent1"/>
                </a:solidFill>
              </a:rPr>
              <a:t>create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1"/>
                </a:solidFill>
              </a:rPr>
              <a:t>customize</a:t>
            </a:r>
            <a:r>
              <a:rPr lang="en-US" sz="3000" dirty="0"/>
              <a:t> tables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SQL provides </a:t>
            </a:r>
            <a:r>
              <a:rPr lang="en-US" sz="3000" dirty="0">
                <a:solidFill>
                  <a:schemeClr val="accent1"/>
                </a:solidFill>
              </a:rPr>
              <a:t>greater control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18412" y="3581400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01521" y="3753076"/>
            <a:ext cx="4945291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Id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Email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FirstName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LastName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Definition and 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115841" y="2380769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3835105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xmlns="" val="92647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5" name="Picture 3" descr="C:\downloads\Space Art HD Wallpapers\96 Space Art HD Wallpapers 1920x1080\Space.Art.Wallpaper.1920x1080_009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 rot="850003">
            <a:off x="2341722" y="1997995"/>
            <a:ext cx="4322656" cy="2431494"/>
          </a:xfrm>
          <a:prstGeom prst="roundRect">
            <a:avLst>
              <a:gd name="adj" fmla="val 13004"/>
            </a:avLst>
          </a:prstGeom>
          <a:noFill/>
          <a:ln w="254000">
            <a:solidFill>
              <a:schemeClr val="tx1"/>
            </a:solidFill>
          </a:ln>
          <a:effectLst>
            <a:softEdge rad="635000"/>
          </a:effectLst>
        </p:spPr>
      </p:pic>
      <p:pic>
        <p:nvPicPr>
          <p:cNvPr id="3686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3127">
            <a:off x="6633158" y="958358"/>
            <a:ext cx="2466166" cy="4054545"/>
          </a:xfrm>
          <a:prstGeom prst="roundRect">
            <a:avLst>
              <a:gd name="adj" fmla="val 31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9628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Numeric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noProof="1"/>
              <a:t> (32-bit),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numeric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(scale,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precision)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money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– </a:t>
            </a:r>
            <a:r>
              <a:rPr lang="en-US" dirty="0"/>
              <a:t>for money (precise) operations</a:t>
            </a: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Strings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fixed size string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variable size string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Unicode </a:t>
            </a:r>
            <a:r>
              <a:rPr lang="en-US" dirty="0"/>
              <a:t>variable size string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text / ntext</a:t>
            </a:r>
            <a:r>
              <a:rPr lang="en-US" noProof="1"/>
              <a:t> – text data block (unlimited size)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199537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data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binary(size)</a:t>
            </a:r>
            <a:r>
              <a:rPr lang="bg-BG" sz="2800" dirty="0"/>
              <a:t> </a:t>
            </a:r>
            <a:r>
              <a:rPr lang="bg-BG" dirty="0"/>
              <a:t>– </a:t>
            </a:r>
            <a:r>
              <a:rPr lang="en-US" dirty="0"/>
              <a:t>fixed length sequence of bits</a:t>
            </a:r>
            <a:endParaRPr lang="bg-BG" dirty="0"/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varbinary(size)</a:t>
            </a:r>
            <a:r>
              <a:rPr lang="bg-BG" dirty="0"/>
              <a:t> – </a:t>
            </a:r>
            <a:r>
              <a:rPr lang="en-US" dirty="0"/>
              <a:t>a sequence of bits, 1-8000 bytes or 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</a:t>
            </a:r>
            <a:r>
              <a:rPr lang="en-US" dirty="0"/>
              <a:t> (2GB)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dirty="0"/>
              <a:t>Date and time</a:t>
            </a:r>
          </a:p>
          <a:p>
            <a:pPr lvl="1"/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</a:t>
            </a:r>
            <a:r>
              <a:rPr lang="en-US" dirty="0"/>
              <a:t> – date in range 0001-01-01 through 9999-12-31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dirty="0"/>
              <a:t>– </a:t>
            </a:r>
            <a:r>
              <a:rPr lang="en-US" dirty="0"/>
              <a:t>date and time with precision of</a:t>
            </a:r>
            <a:r>
              <a:rPr lang="bg-BG" dirty="0"/>
              <a:t> 1/300 </a:t>
            </a:r>
            <a:r>
              <a:rPr lang="en-US" dirty="0"/>
              <a:t>sec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dirty="0"/>
              <a:t> – date and time (1-minute precision)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 (2)</a:t>
            </a:r>
          </a:p>
        </p:txBody>
      </p:sp>
    </p:spTree>
    <p:extLst>
      <p:ext uri="{BB962C8B-B14F-4D97-AF65-F5344CB8AC3E}">
        <p14:creationId xmlns:p14="http://schemas.microsoft.com/office/powerpoint/2010/main" xmlns="" val="27082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using Management Studio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32312" y="1676400"/>
            <a:ext cx="3124200" cy="2636408"/>
            <a:chOff x="4189412" y="1981200"/>
            <a:chExt cx="3124200" cy="2636408"/>
          </a:xfrm>
        </p:grpSpPr>
        <p:pic>
          <p:nvPicPr>
            <p:cNvPr id="10" name="Picture 2" descr="http://theappslab.com/wp-content/uploads/2009/12/Free-Database-Add-ic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5212" y="1981200"/>
              <a:ext cx="2438400" cy="2438400"/>
            </a:xfrm>
            <a:prstGeom prst="rect">
              <a:avLst/>
            </a:prstGeom>
            <a:noFill/>
          </p:spPr>
        </p:pic>
        <p:pic>
          <p:nvPicPr>
            <p:cNvPr id="11" name="Picture 4" descr="http://www.artistsvalley.com/images/icons/Database%20Application%20Icons/Table%20Entry%20Sort%20Ascending/256x256/Table%20Entry%20Sort%20Ascendin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89412" y="2995934"/>
              <a:ext cx="1621674" cy="1621674"/>
            </a:xfrm>
            <a:prstGeom prst="roundRect">
              <a:avLst>
                <a:gd name="adj" fmla="val 6550"/>
              </a:avLst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7811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Explorer </a:t>
            </a:r>
            <a:r>
              <a:rPr lang="en-US" dirty="0"/>
              <a:t>is the main tool</a:t>
            </a:r>
            <a:r>
              <a:rPr lang="bg-BG" dirty="0"/>
              <a:t> </a:t>
            </a:r>
            <a:r>
              <a:rPr lang="en-US" dirty="0"/>
              <a:t>to use when working with the database</a:t>
            </a:r>
            <a:r>
              <a:rPr lang="bg-BG" dirty="0"/>
              <a:t> </a:t>
            </a:r>
            <a:r>
              <a:rPr lang="en-US" dirty="0"/>
              <a:t>and its objects</a:t>
            </a:r>
            <a:endParaRPr lang="bg-BG" dirty="0"/>
          </a:p>
          <a:p>
            <a:pPr>
              <a:spcBef>
                <a:spcPct val="45000"/>
              </a:spcBef>
            </a:pPr>
            <a:r>
              <a:rPr lang="en-US" dirty="0"/>
              <a:t>Enables us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To create a new database</a:t>
            </a:r>
            <a:endParaRPr lang="bg-BG" dirty="0"/>
          </a:p>
          <a:p>
            <a:pPr lvl="1"/>
            <a:r>
              <a:rPr lang="en-US" dirty="0"/>
              <a:t>To create objects in the database</a:t>
            </a:r>
            <a:r>
              <a:rPr lang="bg-BG" dirty="0"/>
              <a:t> (</a:t>
            </a:r>
            <a:r>
              <a:rPr lang="en-US" dirty="0"/>
              <a:t>tables</a:t>
            </a:r>
            <a:r>
              <a:rPr lang="bg-BG" dirty="0"/>
              <a:t>, </a:t>
            </a:r>
            <a:r>
              <a:rPr lang="en-US" dirty="0"/>
              <a:t>stored procedures</a:t>
            </a:r>
            <a:r>
              <a:rPr lang="bg-BG" dirty="0"/>
              <a:t>, </a:t>
            </a:r>
            <a:r>
              <a:rPr lang="en-US" dirty="0"/>
              <a:t>relationships and others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To change the properties of objects</a:t>
            </a:r>
            <a:endParaRPr lang="bg-BG" dirty="0"/>
          </a:p>
          <a:p>
            <a:pPr lvl="1"/>
            <a:r>
              <a:rPr lang="en-US" dirty="0"/>
              <a:t>To enter records into the tables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</a:t>
            </a:r>
            <a:r>
              <a:rPr lang="bg-BG" dirty="0"/>
              <a:t> </a:t>
            </a:r>
            <a:r>
              <a:rPr lang="en-US" dirty="0"/>
              <a:t>Object Explorer</a:t>
            </a:r>
          </a:p>
        </p:txBody>
      </p:sp>
    </p:spTree>
    <p:extLst>
      <p:ext uri="{BB962C8B-B14F-4D97-AF65-F5344CB8AC3E}">
        <p14:creationId xmlns:p14="http://schemas.microsoft.com/office/powerpoint/2010/main" xmlns="" val="35343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</a:t>
            </a:r>
            <a:r>
              <a:rPr lang="en-US" sz="3200" dirty="0">
                <a:solidFill>
                  <a:schemeClr val="accent1"/>
                </a:solidFill>
              </a:rPr>
              <a:t>New Database </a:t>
            </a:r>
            <a:r>
              <a:rPr lang="en-US" sz="3200" dirty="0"/>
              <a:t>from the </a:t>
            </a:r>
            <a:r>
              <a:rPr lang="en-US" sz="3200" dirty="0">
                <a:solidFill>
                  <a:schemeClr val="accent1"/>
                </a:solidFill>
              </a:rPr>
              <a:t>context menu </a:t>
            </a:r>
            <a:r>
              <a:rPr lang="en-US" sz="3200" dirty="0"/>
              <a:t>under "Databases"</a:t>
            </a:r>
          </a:p>
          <a:p>
            <a:pPr>
              <a:spcBef>
                <a:spcPts val="32400"/>
              </a:spcBef>
            </a:pPr>
            <a:r>
              <a:rPr lang="en-US" sz="3200" dirty="0"/>
              <a:t>You may need to </a:t>
            </a:r>
            <a:r>
              <a:rPr lang="en-US" sz="3200" dirty="0">
                <a:solidFill>
                  <a:schemeClr val="accent1"/>
                </a:solidFill>
              </a:rPr>
              <a:t>Refresh [F5]</a:t>
            </a:r>
            <a:r>
              <a:rPr lang="en-US" sz="3200" dirty="0"/>
              <a:t> to see the results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/>
              <a:t>New Database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/>
          <a:srcRect b="42507"/>
          <a:stretch/>
        </p:blipFill>
        <p:spPr>
          <a:xfrm>
            <a:off x="4904198" y="2139951"/>
            <a:ext cx="6572250" cy="34226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2377" y="2268391"/>
            <a:ext cx="3238085" cy="3165770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4198730" y="3546475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6542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2205</TotalTime>
  <Words>1251</Words>
  <Application>Microsoft Office PowerPoint</Application>
  <PresentationFormat>Custom</PresentationFormat>
  <Paragraphs>260</Paragraphs>
  <Slides>36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SoftUni 16x9</vt:lpstr>
      <vt:lpstr>Data Definition and Data Types</vt:lpstr>
      <vt:lpstr>Table of Contents</vt:lpstr>
      <vt:lpstr>Questions</vt:lpstr>
      <vt:lpstr>Data Types in SQL Server</vt:lpstr>
      <vt:lpstr>Data Types in SQL Server</vt:lpstr>
      <vt:lpstr>Data Types in SQL Server (2)</vt:lpstr>
      <vt:lpstr>Database Modeling</vt:lpstr>
      <vt:lpstr>Working with Object Explorer</vt:lpstr>
      <vt:lpstr>Creating a New Database</vt:lpstr>
      <vt:lpstr>Creating Tables</vt:lpstr>
      <vt:lpstr>Creating Tables (2)</vt:lpstr>
      <vt:lpstr>Creating Tables (3)</vt:lpstr>
      <vt:lpstr>Creating Tables (4)</vt:lpstr>
      <vt:lpstr>Storing and Retrieving Data</vt:lpstr>
      <vt:lpstr>Storing and Retrieving Data (2)</vt:lpstr>
      <vt:lpstr>Altering Tables</vt:lpstr>
      <vt:lpstr>Basic SQL Queries</vt:lpstr>
      <vt:lpstr>SQL Queries</vt:lpstr>
      <vt:lpstr>Table Creation in SQL</vt:lpstr>
      <vt:lpstr>Retrieve Records in SQL</vt:lpstr>
      <vt:lpstr>Table Customization</vt:lpstr>
      <vt:lpstr>Custom Column Properties</vt:lpstr>
      <vt:lpstr>Custom Column Properties (2)</vt:lpstr>
      <vt:lpstr>Altering Tables</vt:lpstr>
      <vt:lpstr>Altering Tables Using SQL</vt:lpstr>
      <vt:lpstr>Altering Tables Using SQL (2)</vt:lpstr>
      <vt:lpstr>Altering Tables Using SQL (3)</vt:lpstr>
      <vt:lpstr>Altering Tables Using SQL (4)</vt:lpstr>
      <vt:lpstr>Deleting Data and Structures</vt:lpstr>
      <vt:lpstr>Deleting from Database</vt:lpstr>
      <vt:lpstr>Dropping and Truncating</vt:lpstr>
      <vt:lpstr>Dropping and Truncating (2)</vt:lpstr>
      <vt:lpstr>Summary</vt:lpstr>
      <vt:lpstr>Data Definition and Data Types</vt:lpstr>
      <vt:lpstr>License</vt:lpstr>
      <vt:lpstr>Free Trainings @ Software University</vt:lpstr>
    </vt:vector>
  </TitlesOfParts>
  <Company>Software University (SoftUni)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Потребител на Windows</cp:lastModifiedBy>
  <cp:revision>71</cp:revision>
  <dcterms:created xsi:type="dcterms:W3CDTF">2014-01-02T17:00:34Z</dcterms:created>
  <dcterms:modified xsi:type="dcterms:W3CDTF">2017-08-27T18:09:31Z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