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7"/>
  </p:notesMasterIdLst>
  <p:handoutMasterIdLst>
    <p:handoutMasterId r:id="rId38"/>
  </p:handoutMasterIdLst>
  <p:sldIdLst>
    <p:sldId id="274" r:id="rId3"/>
    <p:sldId id="276" r:id="rId4"/>
    <p:sldId id="403" r:id="rId5"/>
    <p:sldId id="420" r:id="rId6"/>
    <p:sldId id="422" r:id="rId7"/>
    <p:sldId id="423" r:id="rId8"/>
    <p:sldId id="425" r:id="rId9"/>
    <p:sldId id="418" r:id="rId10"/>
    <p:sldId id="426" r:id="rId11"/>
    <p:sldId id="429" r:id="rId12"/>
    <p:sldId id="432" r:id="rId13"/>
    <p:sldId id="433" r:id="rId14"/>
    <p:sldId id="452" r:id="rId15"/>
    <p:sldId id="453" r:id="rId16"/>
    <p:sldId id="437" r:id="rId17"/>
    <p:sldId id="438" r:id="rId18"/>
    <p:sldId id="431" r:id="rId19"/>
    <p:sldId id="441" r:id="rId20"/>
    <p:sldId id="442" r:id="rId21"/>
    <p:sldId id="454" r:id="rId22"/>
    <p:sldId id="455" r:id="rId23"/>
    <p:sldId id="443" r:id="rId24"/>
    <p:sldId id="444" r:id="rId25"/>
    <p:sldId id="447" r:id="rId26"/>
    <p:sldId id="411" r:id="rId27"/>
    <p:sldId id="448" r:id="rId28"/>
    <p:sldId id="450" r:id="rId29"/>
    <p:sldId id="451" r:id="rId30"/>
    <p:sldId id="456" r:id="rId31"/>
    <p:sldId id="457" r:id="rId32"/>
    <p:sldId id="349" r:id="rId33"/>
    <p:sldId id="458" r:id="rId34"/>
    <p:sldId id="459" r:id="rId35"/>
    <p:sldId id="393"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709A2BE3-2D0E-4BDF-9E7B-B5B14B6C6981}">
          <p14:sldIdLst>
            <p14:sldId id="274"/>
            <p14:sldId id="276"/>
            <p14:sldId id="403"/>
          </p14:sldIdLst>
        </p14:section>
        <p14:section name="SQL Basics" id="{54083675-7767-4D3E-A81A-34053BCA503C}">
          <p14:sldIdLst>
            <p14:sldId id="420"/>
            <p14:sldId id="422"/>
            <p14:sldId id="423"/>
            <p14:sldId id="425"/>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 id="411"/>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 id="458"/>
            <p14:sldId id="459"/>
            <p14:sldId id="393"/>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42" d="100"/>
          <a:sy n="42" d="100"/>
        </p:scale>
        <p:origin x="-120" y="-126"/>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8/30/2017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xmlns=""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xmlns=""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xmlns="" val="1865273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xmlns="" val="143673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xmlns="" val="90496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xmlns="" val="9574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xmlns="" val="22008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xmlns="" val="376276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xmlns=""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xmlns=""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xmlns=""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xmlns=""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xmlns=""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xmlns=""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xmlns=""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xmlns="" val="866214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xmlns=""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8/30/2017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xmlns=""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8/30/2017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jpeg"/><Relationship Id="rId5" Type="http://schemas.openxmlformats.org/officeDocument/2006/relationships/hyperlink" Target="http://creativecommons.org/licenses/by-nc-sa/4.0/" TargetMode="External"/><Relationship Id="rId10" Type="http://schemas.openxmlformats.org/officeDocument/2006/relationships/image" Target="../media/image11.png"/><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30.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34.png"/><Relationship Id="rId7" Type="http://schemas.openxmlformats.org/officeDocument/2006/relationships/image" Target="../media/image27.png"/><Relationship Id="rId12" Type="http://schemas.openxmlformats.org/officeDocument/2006/relationships/hyperlink" Target="http://www.indeavr.com/" TargetMode="External"/><Relationship Id="rId17" Type="http://schemas.openxmlformats.org/officeDocument/2006/relationships/image" Target="../media/image32.png"/><Relationship Id="rId2" Type="http://schemas.openxmlformats.org/officeDocument/2006/relationships/notesSlide" Target="../notesSlides/notesSlide14.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softwaregroup-bg.com/" TargetMode="External"/><Relationship Id="rId19" Type="http://schemas.openxmlformats.org/officeDocument/2006/relationships/image" Target="../media/image33.png"/><Relationship Id="rId4" Type="http://schemas.openxmlformats.org/officeDocument/2006/relationships/hyperlink" Target="http://www.luxoft.com/" TargetMode="External"/><Relationship Id="rId9" Type="http://schemas.openxmlformats.org/officeDocument/2006/relationships/image" Target="../media/image28.png"/><Relationship Id="rId14" Type="http://schemas.openxmlformats.org/officeDocument/2006/relationships/hyperlink" Target="http://www.infragistics.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5.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stretch>
            <a:fillRect/>
          </a:stretch>
        </p:blipFill>
        <p:spPr>
          <a:xfrm>
            <a:off x="7367768" y="3649650"/>
            <a:ext cx="3201606" cy="2572047"/>
          </a:xfrm>
          <a:prstGeom prst="rect">
            <a:avLst/>
          </a:prstGeom>
          <a:effectLst>
            <a:softEdge rad="12700"/>
          </a:effectLst>
        </p:spPr>
      </p:pic>
      <p:sp>
        <p:nvSpPr>
          <p:cNvPr id="5" name="Title 4"/>
          <p:cNvSpPr>
            <a:spLocks noGrp="1"/>
          </p:cNvSpPr>
          <p:nvPr>
            <p:ph type="ctrTitle"/>
          </p:nvPr>
        </p:nvSpPr>
        <p:spPr>
          <a:xfrm>
            <a:off x="3579812" y="457200"/>
            <a:ext cx="7910299" cy="1476352"/>
          </a:xfrm>
        </p:spPr>
        <p:txBody>
          <a:bodyPr/>
          <a:lstStyle/>
          <a:p>
            <a:r>
              <a:rPr lang="en-US" dirty="0"/>
              <a:t>Basic CRUD in SQL Server</a:t>
            </a:r>
          </a:p>
        </p:txBody>
      </p:sp>
      <p:sp>
        <p:nvSpPr>
          <p:cNvPr id="6" name="Subtitle 5"/>
          <p:cNvSpPr>
            <a:spLocks noGrp="1"/>
          </p:cNvSpPr>
          <p:nvPr>
            <p:ph type="subTitle" idx="1"/>
          </p:nvPr>
        </p:nvSpPr>
        <p:spPr>
          <a:xfrm>
            <a:off x="3579812" y="1965299"/>
            <a:ext cx="7910299" cy="1311301"/>
          </a:xfrm>
        </p:spPr>
        <p:txBody>
          <a:bodyPr>
            <a:normAutofit lnSpcReduction="10000"/>
          </a:bodyPr>
          <a:lstStyle/>
          <a:p>
            <a:r>
              <a:rPr lang="en-US" dirty="0"/>
              <a:t>Create, Retrieve, Update, Delete</a:t>
            </a:r>
          </a:p>
          <a:p>
            <a:r>
              <a:rPr lang="en-US" dirty="0"/>
              <a:t>using SQL queries</a:t>
            </a:r>
          </a:p>
        </p:txBody>
      </p:sp>
      <p:sp>
        <p:nvSpPr>
          <p:cNvPr id="7" name="Text Placeholder 6"/>
          <p:cNvSpPr>
            <a:spLocks noGrp="1"/>
          </p:cNvSpPr>
          <p:nvPr>
            <p:ph type="body" sz="quarter" idx="10"/>
          </p:nvPr>
        </p:nvSpPr>
        <p:spPr>
          <a:xfrm>
            <a:off x="684212" y="4410539"/>
            <a:ext cx="3187613" cy="525135"/>
          </a:xfrm>
        </p:spPr>
        <p:txBody>
          <a:bodyPr/>
          <a:lstStyle/>
          <a:p>
            <a:r>
              <a:rPr lang="en-US" dirty="0"/>
              <a:t>Viktor Kostadinov</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4"/>
              </a:rPr>
              <a:t>http://softuni.bg</a:t>
            </a:r>
            <a:endParaRPr lang="en-US" dirty="0"/>
          </a:p>
        </p:txBody>
      </p:sp>
      <p:pic>
        <p:nvPicPr>
          <p:cNvPr id="1028" name="Picture 4">
            <a:hlinkClick r:id="rId5" tooltip="This work is licensed under the &quot;Creative Commons Attribution-NonCommercial-ShareAlike 4.0 International&quot; license"/>
          </p:cNvPr>
          <p:cNvPicPr>
            <a:picLocks noChangeAspect="1" noChangeArrowheads="1"/>
          </p:cNvPicPr>
          <p:nvPr/>
        </p:nvPicPr>
        <p:blipFill>
          <a:blip r:embed="rId6" cstate="print">
            <a:extLst>
              <a:ext uri="{28A0092B-C50C-407E-A947-70E740481C1C}">
                <a14:useLocalDpi xmlns:a14="http://schemas.microsoft.com/office/drawing/2010/main" xmlns=""/>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393378" y="3806198"/>
            <a:ext cx="941283"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CRUD</a:t>
            </a:r>
          </a:p>
        </p:txBody>
      </p:sp>
      <p:pic>
        <p:nvPicPr>
          <p:cNvPr id="17" name="Picture 16" descr="http://softuni.org">
            <a:hlinkClick r:id="rId8" tooltip="Software University Foundation"/>
          </p:cNvPr>
          <p:cNvPicPr>
            <a:picLocks noChangeAspect="1"/>
          </p:cNvPicPr>
          <p:nvPr/>
        </p:nvPicPr>
        <p:blipFill rotWithShape="1">
          <a:blip r:embed="rId9" cstate="print">
            <a:extLst>
              <a:ext uri="{28A0092B-C50C-407E-A947-70E740481C1C}">
                <a14:useLocalDpi xmlns:a14="http://schemas.microsoft.com/office/drawing/2010/main" xmlns=""/>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database, storage icon"/>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9648715" y="3276600"/>
            <a:ext cx="1466782" cy="13786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6" name="Picture 2" descr="http://media.tumblr.com/a1b563bf83b9bb363597c13e76fde1b4/tumblr_inline_mfsrwy0g4r1rxkxbn.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9510482" y="4802382"/>
            <a:ext cx="1743249" cy="15678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70012"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a:solidFill>
                  <a:schemeClr val="tx2"/>
                </a:solidFill>
                <a:effectLst>
                  <a:outerShdw blurRad="38100" dist="38100" dir="2700000" algn="tl">
                    <a:srgbClr val="000000">
                      <a:alpha val="43137"/>
                    </a:srgbClr>
                  </a:outerShdw>
                </a:effectLst>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Departments</a:t>
            </a:r>
          </a:p>
        </p:txBody>
      </p:sp>
      <p:graphicFrame>
        <p:nvGraphicFramePr>
          <p:cNvPr id="496646" name="Group 6"/>
          <p:cNvGraphicFramePr>
            <a:graphicFrameLocks noGrp="1"/>
          </p:cNvGraphicFramePr>
          <p:nvPr>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xmlns="" val="20000"/>
                    </a:ext>
                  </a:extLst>
                </a:gridCol>
                <a:gridCol w="3959225">
                  <a:extLst>
                    <a:ext uri="{9D8B030D-6E8A-4147-A177-3AD203B41FA5}">
                      <a16:colId xmlns:a16="http://schemas.microsoft.com/office/drawing/2014/main" xmlns="" val="20001"/>
                    </a:ext>
                  </a:extLst>
                </a:gridCol>
                <a:gridCol w="1584325">
                  <a:extLst>
                    <a:ext uri="{9D8B030D-6E8A-4147-A177-3AD203B41FA5}">
                      <a16:colId xmlns:a16="http://schemas.microsoft.com/office/drawing/2014/main" xmlns=""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xmlns="" val="1311203607"/>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xmlns="" val="20000"/>
                    </a:ext>
                  </a:extLst>
                </a:gridCol>
                <a:gridCol w="1978428">
                  <a:extLst>
                    <a:ext uri="{9D8B030D-6E8A-4147-A177-3AD203B41FA5}">
                      <a16:colId xmlns:a16="http://schemas.microsoft.com/office/drawing/2014/main" xmlns=""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for everything)</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022854" cy="646687"/>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xmlns=""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EmployeeID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ID, FirstName, 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xmlns="" val="1739832588"/>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xmlns="" val="1163929117"/>
                    </a:ext>
                  </a:extLst>
                </a:gridCol>
                <a:gridCol w="1906242">
                  <a:extLst>
                    <a:ext uri="{9D8B030D-6E8A-4147-A177-3AD203B41FA5}">
                      <a16:colId xmlns:a16="http://schemas.microsoft.com/office/drawing/2014/main" xmlns="" val="20000"/>
                    </a:ext>
                  </a:extLst>
                </a:gridCol>
                <a:gridCol w="1981888">
                  <a:extLst>
                    <a:ext uri="{9D8B030D-6E8A-4147-A177-3AD203B41FA5}">
                      <a16:colId xmlns:a16="http://schemas.microsoft.com/office/drawing/2014/main" xmlns=""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Display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200" dirty="0"/>
              <a:t>You can concatenate column names or strings using the </a:t>
            </a:r>
            <a:r>
              <a:rPr lang="en-US" sz="3200" b="1" dirty="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200" dirty="0"/>
              <a:t> operator</a:t>
            </a:r>
          </a:p>
          <a:p>
            <a:pPr lvl="1">
              <a:lnSpc>
                <a:spcPct val="100000"/>
              </a:lnSpc>
            </a:pPr>
            <a:r>
              <a:rPr lang="en-US" sz="3000" dirty="0"/>
              <a:t>String literals are enclosed in </a:t>
            </a:r>
            <a:r>
              <a:rPr lang="en-US" sz="3000" dirty="0">
                <a:solidFill>
                  <a:schemeClr val="accent1"/>
                </a:solidFill>
              </a:rPr>
              <a:t>single quotes</a:t>
            </a:r>
          </a:p>
          <a:p>
            <a:pPr lvl="1">
              <a:lnSpc>
                <a:spcPct val="100000"/>
              </a:lnSpc>
            </a:pPr>
            <a:r>
              <a:rPr lang="en-US" sz="3000" dirty="0"/>
              <a:t>Table and column names containing special symbols use </a:t>
            </a:r>
            <a:r>
              <a:rPr lang="en-US" sz="3000" dirty="0">
                <a:solidFill>
                  <a:schemeClr val="accent1"/>
                </a:solidFill>
              </a:rPr>
              <a:t>brackets</a:t>
            </a: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48000"/>
            <a:ext cx="92995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EmployeeID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xmlns=""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xmlns="" val="20000"/>
                    </a:ext>
                  </a:extLst>
                </a:gridCol>
                <a:gridCol w="2589212">
                  <a:extLst>
                    <a:ext uri="{9D8B030D-6E8A-4147-A177-3AD203B41FA5}">
                      <a16:colId xmlns:a16="http://schemas.microsoft.com/office/drawing/2014/main" xmlns=""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xmlns=""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pPr>
              <a:spcBef>
                <a:spcPts val="210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cstate="print"/>
          <a:srcRect b="18421"/>
          <a:stretch/>
        </p:blipFill>
        <p:spPr>
          <a:xfrm>
            <a:off x="3833087" y="3124200"/>
            <a:ext cx="4522651" cy="2362200"/>
          </a:xfrm>
          <a:prstGeom prst="rect">
            <a:avLst/>
          </a:prstGeom>
        </p:spPr>
      </p:pic>
    </p:spTree>
    <p:extLst>
      <p:ext uri="{BB962C8B-B14F-4D97-AF65-F5344CB8AC3E}">
        <p14:creationId xmlns:p14="http://schemas.microsoft.com/office/powerpoint/2010/main" xmlns=""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2422412" y="2819400"/>
            <a:ext cx="73440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[Full 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6" name="AutoShape 22"/>
          <p:cNvSpPr>
            <a:spLocks noChangeArrowheads="1"/>
          </p:cNvSpPr>
          <p:nvPr/>
        </p:nvSpPr>
        <p:spPr bwMode="auto">
          <a:xfrm>
            <a:off x="5408612" y="1650952"/>
            <a:ext cx="3327654" cy="646687"/>
          </a:xfrm>
          <a:prstGeom prst="wedgeRoundRectCallout">
            <a:avLst>
              <a:gd name="adj1" fmla="val -16031"/>
              <a:gd name="adj2" fmla="val 1458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Concatenation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7542212" y="3810000"/>
            <a:ext cx="3327654" cy="646687"/>
          </a:xfrm>
          <a:prstGeom prst="wedgeRoundRectCallout">
            <a:avLst>
              <a:gd name="adj1" fmla="val -68279"/>
              <a:gd name="adj2" fmla="val -9911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 alias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511004" name="Rectangle 28"/>
          <p:cNvSpPr>
            <a:spLocks noChangeArrowheads="1"/>
          </p:cNvSpPr>
          <p:nvPr/>
        </p:nvSpPr>
        <p:spPr bwMode="auto">
          <a:xfrm>
            <a:off x="2422412" y="5550794"/>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p:txBody>
      </p:sp>
    </p:spTree>
    <p:extLst>
      <p:ext uri="{BB962C8B-B14F-4D97-AF65-F5344CB8AC3E}">
        <p14:creationId xmlns:p14="http://schemas.microsoft.com/office/powerpoint/2010/main" xmlns=""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522412" y="53412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xmlns=""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2439988" y="4525089"/>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9" name="Rectangle 7"/>
          <p:cNvSpPr>
            <a:spLocks noChangeArrowheads="1"/>
          </p:cNvSpPr>
          <p:nvPr/>
        </p:nvSpPr>
        <p:spPr bwMode="auto">
          <a:xfrm>
            <a:off x="2439988" y="55698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0" name="Rectangle 8"/>
          <p:cNvSpPr>
            <a:spLocks noChangeArrowheads="1"/>
          </p:cNvSpPr>
          <p:nvPr/>
        </p:nvSpPr>
        <p:spPr bwMode="auto">
          <a:xfrm>
            <a:off x="2439988" y="3207603"/>
            <a:ext cx="7235824"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p>
        </p:txBody>
      </p:sp>
      <p:sp>
        <p:nvSpPr>
          <p:cNvPr id="11" name="AutoShape 22"/>
          <p:cNvSpPr>
            <a:spLocks noChangeArrowheads="1"/>
          </p:cNvSpPr>
          <p:nvPr/>
        </p:nvSpPr>
        <p:spPr bwMode="auto">
          <a:xfrm>
            <a:off x="5332412" y="2413383"/>
            <a:ext cx="4800600" cy="598855"/>
          </a:xfrm>
          <a:prstGeom prst="wedgeRoundRectCallout">
            <a:avLst>
              <a:gd name="adj1" fmla="val -48341"/>
              <a:gd name="adj2" fmla="val 15600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 is always false!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761412" y="3623101"/>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xmlns=""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550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xmlns="" val="20000"/>
                    </a:ext>
                  </a:extLst>
                </a:gridCol>
                <a:gridCol w="1622425">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HireDate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xmlns="" val="20000"/>
                    </a:ext>
                  </a:extLst>
                </a:gridCol>
                <a:gridCol w="1622425">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xmlns=""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Views are virtual tables made from others tables, views or joins between them</a:t>
            </a:r>
          </a:p>
          <a:p>
            <a:pPr lvl="1"/>
            <a:r>
              <a:rPr lang="en-US" dirty="0"/>
              <a:t>Can be used to simplify writing of complex queries or to limit access to data for certain users</a:t>
            </a:r>
          </a:p>
          <a:p>
            <a:r>
              <a:rPr lang="en-US" dirty="0"/>
              <a:t>Examples: Get employee names and salaries, by 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826013" y="4307919"/>
            <a:ext cx="105367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v_HRResultSet AS</a:t>
            </a:r>
            <a:b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AS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826013" y="5600581"/>
            <a:ext cx="10536798"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v_HRREsultSet</a:t>
            </a:r>
          </a:p>
        </p:txBody>
      </p:sp>
    </p:spTree>
    <p:extLst>
      <p:ext uri="{BB962C8B-B14F-4D97-AF65-F5344CB8AC3E}">
        <p14:creationId xmlns:p14="http://schemas.microsoft.com/office/powerpoint/2010/main" xmlns=""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cstate="print"/>
          <a:stretch>
            <a:fillRect/>
          </a:stretch>
        </p:blipFill>
        <p:spPr>
          <a:xfrm>
            <a:off x="8304212" y="1638368"/>
            <a:ext cx="3429001" cy="4421449"/>
          </a:xfrm>
          <a:prstGeom prst="rect">
            <a:avLst/>
          </a:prstGeom>
        </p:spPr>
      </p:pic>
    </p:spTree>
    <p:extLst>
      <p:ext uri="{BB962C8B-B14F-4D97-AF65-F5344CB8AC3E}">
        <p14:creationId xmlns:p14="http://schemas.microsoft.com/office/powerpoint/2010/main" xmlns=""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a:solidFill>
                  <a:schemeClr val="accent1"/>
                </a:solidFill>
                <a:effectLst>
                  <a:outerShdw blurRad="38100" dist="38100" dir="2700000" algn="tl">
                    <a:srgbClr val="000000">
                      <a:alpha val="43137"/>
                    </a:srgbClr>
                  </a:outerShdw>
                </a:effectLst>
                <a:latin typeface="Consolas" panose="020B0609020204030204" pitchFamily="49" charset="0"/>
              </a:rPr>
              <a:t>v_HighestPeak</a:t>
            </a: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v_HighestPeak</a:t>
            </a:r>
          </a:p>
        </p:txBody>
      </p:sp>
      <p:pic>
        <p:nvPicPr>
          <p:cNvPr id="6" name="Picture 5"/>
          <p:cNvPicPr>
            <a:picLocks noChangeAspect="1"/>
          </p:cNvPicPr>
          <p:nvPr/>
        </p:nvPicPr>
        <p:blipFill>
          <a:blip r:embed="rId2" cstate="print"/>
          <a:stretch>
            <a:fillRect/>
          </a:stretch>
        </p:blipFill>
        <p:spPr>
          <a:xfrm>
            <a:off x="3876173" y="4654080"/>
            <a:ext cx="4436478" cy="679920"/>
          </a:xfrm>
          <a:prstGeom prst="rect">
            <a:avLst/>
          </a:prstGeom>
        </p:spPr>
      </p:pic>
      <p:sp>
        <p:nvSpPr>
          <p:cNvPr id="7" name="Arrow: Down 6"/>
          <p:cNvSpPr/>
          <p:nvPr/>
        </p:nvSpPr>
        <p:spPr>
          <a:xfrm>
            <a:off x="5637212" y="3867849"/>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xmlns=""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a:t>Solution: Highest Peak</a:t>
            </a:r>
          </a:p>
        </p:txBody>
      </p:sp>
      <p:sp>
        <p:nvSpPr>
          <p:cNvPr id="5" name="Rectangle 4"/>
          <p:cNvSpPr>
            <a:spLocks noChangeArrowheads="1"/>
          </p:cNvSpPr>
          <p:nvPr/>
        </p:nvSpPr>
        <p:spPr bwMode="auto">
          <a:xfrm>
            <a:off x="2208212" y="2553831"/>
            <a:ext cx="7772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v_HighestPeak</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 TOP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 *</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ORDER BY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DESC</a:t>
            </a:r>
          </a:p>
        </p:txBody>
      </p:sp>
      <p:sp>
        <p:nvSpPr>
          <p:cNvPr id="6" name="AutoShape 22"/>
          <p:cNvSpPr>
            <a:spLocks noChangeArrowheads="1"/>
          </p:cNvSpPr>
          <p:nvPr/>
        </p:nvSpPr>
        <p:spPr bwMode="auto">
          <a:xfrm>
            <a:off x="6323012" y="5257800"/>
            <a:ext cx="4876800" cy="640710"/>
          </a:xfrm>
          <a:prstGeom prst="wedgeRoundRectCallout">
            <a:avLst>
              <a:gd name="adj1" fmla="val -38655"/>
              <a:gd name="adj2" fmla="val -13776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Greatest value first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5257800"/>
            <a:ext cx="3810000" cy="640710"/>
          </a:xfrm>
          <a:prstGeom prst="wedgeRoundRectCallout">
            <a:avLst>
              <a:gd name="adj1" fmla="val 39948"/>
              <a:gd name="adj2" fmla="val -13558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Sorting column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xmlns="" val="372765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062478" y="1264368"/>
            <a:ext cx="3061134" cy="956145"/>
          </a:xfrm>
          <a:prstGeom prst="wedgeRoundRectCallout">
            <a:avLst>
              <a:gd name="adj1" fmla="val -66946"/>
              <a:gd name="adj2" fmla="val 422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Values for</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all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22"/>
          <p:cNvSpPr>
            <a:spLocks noChangeArrowheads="1"/>
          </p:cNvSpPr>
          <p:nvPr/>
        </p:nvSpPr>
        <p:spPr bwMode="auto">
          <a:xfrm>
            <a:off x="8913812" y="2667000"/>
            <a:ext cx="2362200" cy="1079164"/>
          </a:xfrm>
          <a:prstGeom prst="wedgeRoundRectCallout">
            <a:avLst>
              <a:gd name="adj1" fmla="val -105672"/>
              <a:gd name="adj2" fmla="val -1688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Specify</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59107">
                                            <p:txEl>
                                              <p:pRg st="1" end="1"/>
                                            </p:txEl>
                                          </p:spTgt>
                                        </p:tgtEl>
                                        <p:attrNameLst>
                                          <p:attrName>style.visibility</p:attrName>
                                        </p:attrNameLst>
                                      </p:cBhvr>
                                      <p:to>
                                        <p:strVal val="visible"/>
                                      </p:to>
                                    </p:set>
                                    <p:animEffect transition="in" filter="fade">
                                      <p:cBhvr>
                                        <p:cTn id="25" dur="500"/>
                                        <p:tgtEl>
                                          <p:spTgt spid="55910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You can use existing records to create a </a:t>
            </a:r>
            <a:r>
              <a:rPr lang="en-US" sz="3000" dirty="0">
                <a:solidFill>
                  <a:schemeClr val="accent1"/>
                </a:solidFill>
              </a:rPr>
              <a:t>new table</a:t>
            </a:r>
          </a:p>
          <a:p>
            <a:pPr marL="357188" indent="-357188">
              <a:lnSpc>
                <a:spcPct val="100000"/>
              </a:lnSpc>
              <a:spcBef>
                <a:spcPts val="18000"/>
              </a:spcBef>
            </a:pPr>
            <a:r>
              <a:rPr lang="en-US" sz="3000" dirty="0"/>
              <a:t>Or into an existing table</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9" name="Rectangle 4"/>
          <p:cNvSpPr>
            <a:spLocks noChangeArrowheads="1"/>
          </p:cNvSpPr>
          <p:nvPr/>
        </p:nvSpPr>
        <p:spPr bwMode="auto">
          <a:xfrm>
            <a:off x="836613" y="1828800"/>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CustomerContacts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Customers</a:t>
            </a:r>
          </a:p>
        </p:txBody>
      </p:sp>
      <p:sp>
        <p:nvSpPr>
          <p:cNvPr id="10" name="AutoShape 22"/>
          <p:cNvSpPr>
            <a:spLocks noChangeArrowheads="1"/>
          </p:cNvSpPr>
          <p:nvPr/>
        </p:nvSpPr>
        <p:spPr bwMode="auto">
          <a:xfrm>
            <a:off x="5942012" y="2388738"/>
            <a:ext cx="3429000" cy="596911"/>
          </a:xfrm>
          <a:prstGeom prst="wedgeRoundRectCallout">
            <a:avLst>
              <a:gd name="adj1" fmla="val -71224"/>
              <a:gd name="adj2" fmla="val -2584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227512" y="3196640"/>
            <a:ext cx="3429000" cy="596911"/>
          </a:xfrm>
          <a:prstGeom prst="wedgeRoundRectCallout">
            <a:avLst>
              <a:gd name="adj1" fmla="val -58454"/>
              <a:gd name="adj2" fmla="val -9488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Existing source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Sequences are special object in SQL Server</a:t>
            </a:r>
          </a:p>
          <a:p>
            <a:pPr lvl="1"/>
            <a:r>
              <a:rPr lang="en-US" dirty="0"/>
              <a:t>Similar to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IDENTITY</a:t>
            </a:r>
            <a:r>
              <a:rPr lang="en-US" dirty="0"/>
              <a:t> fields</a:t>
            </a:r>
          </a:p>
          <a:p>
            <a:r>
              <a:rPr lang="en-US" dirty="0"/>
              <a:t>Returns an </a:t>
            </a:r>
            <a:r>
              <a:rPr lang="en-US" dirty="0">
                <a:solidFill>
                  <a:schemeClr val="accent1"/>
                </a:solidFill>
              </a:rPr>
              <a:t>incrementing value </a:t>
            </a:r>
            <a:r>
              <a:rPr lang="en-US" dirty="0"/>
              <a:t>every time it's used</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Sequences</a:t>
            </a:r>
          </a:p>
        </p:txBody>
      </p:sp>
      <p:sp>
        <p:nvSpPr>
          <p:cNvPr id="14" name="Rectangle 4"/>
          <p:cNvSpPr>
            <a:spLocks noChangeArrowheads="1"/>
          </p:cNvSpPr>
          <p:nvPr/>
        </p:nvSpPr>
        <p:spPr bwMode="auto">
          <a:xfrm>
            <a:off x="1674812" y="3605986"/>
            <a:ext cx="88392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SEQUENCE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b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b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AS int</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START WITH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INCREMENT BY</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1</a:t>
            </a:r>
          </a:p>
        </p:txBody>
      </p:sp>
      <p:sp>
        <p:nvSpPr>
          <p:cNvPr id="7" name="Rectangle 4"/>
          <p:cNvSpPr>
            <a:spLocks noChangeArrowheads="1"/>
          </p:cNvSpPr>
          <p:nvPr/>
        </p:nvSpPr>
        <p:spPr bwMode="auto">
          <a:xfrm>
            <a:off x="1674812" y="5298757"/>
            <a:ext cx="88392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NEXT VALUE FOR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seq_Customers_CustomerID </a:t>
            </a:r>
          </a:p>
        </p:txBody>
      </p:sp>
    </p:spTree>
    <p:extLst>
      <p:ext uri="{BB962C8B-B14F-4D97-AF65-F5344CB8AC3E}">
        <p14:creationId xmlns:p14="http://schemas.microsoft.com/office/powerpoint/2010/main" xmlns=""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26</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xmlns="" val="21583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9616" y="2098357"/>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Employees WHERE EmployeeID = 1</a:t>
            </a: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Users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9" name="AutoShape 22"/>
          <p:cNvSpPr>
            <a:spLocks noChangeArrowheads="1"/>
          </p:cNvSpPr>
          <p:nvPr/>
        </p:nvSpPr>
        <p:spPr bwMode="auto">
          <a:xfrm>
            <a:off x="8265879" y="2773613"/>
            <a:ext cx="2705333" cy="679926"/>
          </a:xfrm>
          <a:prstGeom prst="wedgeRoundRectCallout">
            <a:avLst>
              <a:gd name="adj1" fmla="val -35526"/>
              <a:gd name="adj2" fmla="val -8657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Condition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EmployeeID = 1</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6" name="Rectangle 4"/>
          <p:cNvSpPr>
            <a:spLocks noChangeArrowheads="1"/>
          </p:cNvSpPr>
          <p:nvPr/>
        </p:nvSpPr>
        <p:spPr bwMode="auto">
          <a:xfrm>
            <a:off x="1668616" y="3657600"/>
            <a:ext cx="884539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DepartmentID = 3</a:t>
            </a:r>
          </a:p>
        </p:txBody>
      </p:sp>
      <p:sp>
        <p:nvSpPr>
          <p:cNvPr id="7" name="AutoShape 22"/>
          <p:cNvSpPr>
            <a:spLocks noChangeArrowheads="1"/>
          </p:cNvSpPr>
          <p:nvPr/>
        </p:nvSpPr>
        <p:spPr bwMode="auto">
          <a:xfrm>
            <a:off x="6091314" y="1551295"/>
            <a:ext cx="2705333" cy="679926"/>
          </a:xfrm>
          <a:prstGeom prst="wedgeRoundRectCallout">
            <a:avLst>
              <a:gd name="adj1" fmla="val -93605"/>
              <a:gd name="adj2" fmla="val 7822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values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a:t>EndDate</a:t>
            </a:r>
            <a:r>
              <a:rPr lang="en-US" dirty="0"/>
              <a:t> 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xmlns="" val="334739141"/>
              </p:ext>
            </p:extLst>
          </p:nvPr>
        </p:nvGraphicFramePr>
        <p:xfrm>
          <a:off x="1524114" y="2990088"/>
          <a:ext cx="3848100" cy="1962912"/>
        </p:xfrm>
        <a:graphic>
          <a:graphicData uri="http://schemas.openxmlformats.org/drawingml/2006/table">
            <a:tbl>
              <a:tblPr/>
              <a:tblGrid>
                <a:gridCol w="2392062">
                  <a:extLst>
                    <a:ext uri="{9D8B030D-6E8A-4147-A177-3AD203B41FA5}">
                      <a16:colId xmlns:a16="http://schemas.microsoft.com/office/drawing/2014/main" xmlns="" val="20000"/>
                    </a:ext>
                  </a:extLst>
                </a:gridCol>
                <a:gridCol w="1456038">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xmlns="" val="2741321861"/>
              </p:ext>
            </p:extLst>
          </p:nvPr>
        </p:nvGraphicFramePr>
        <p:xfrm>
          <a:off x="6589712" y="2990088"/>
          <a:ext cx="3848100" cy="1962912"/>
        </p:xfrm>
        <a:graphic>
          <a:graphicData uri="http://schemas.openxmlformats.org/drawingml/2006/table">
            <a:tbl>
              <a:tblPr/>
              <a:tblGrid>
                <a:gridCol w="2392062">
                  <a:extLst>
                    <a:ext uri="{9D8B030D-6E8A-4147-A177-3AD203B41FA5}">
                      <a16:colId xmlns:a16="http://schemas.microsoft.com/office/drawing/2014/main" xmlns="" val="20000"/>
                    </a:ext>
                  </a:extLst>
                </a:gridCol>
                <a:gridCol w="1456038">
                  <a:extLst>
                    <a:ext uri="{9D8B030D-6E8A-4147-A177-3AD203B41FA5}">
                      <a16:colId xmlns:a16="http://schemas.microsoft.com/office/drawing/2014/main" xmlns=""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2017-01-23</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10" name="Arrow: Right 9"/>
          <p:cNvSpPr/>
          <p:nvPr/>
        </p:nvSpPr>
        <p:spPr>
          <a:xfrm>
            <a:off x="5713412" y="3552444"/>
            <a:ext cx="53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xmlns="" val="36813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xmlns=""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EndDate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6" name="AutoShape 22"/>
          <p:cNvSpPr>
            <a:spLocks noChangeArrowheads="1"/>
          </p:cNvSpPr>
          <p:nvPr/>
        </p:nvSpPr>
        <p:spPr bwMode="auto">
          <a:xfrm>
            <a:off x="5865812" y="5029200"/>
            <a:ext cx="3962400" cy="1066800"/>
          </a:xfrm>
          <a:prstGeom prst="wedgeRoundRectCallout">
            <a:avLst>
              <a:gd name="adj1" fmla="val -45723"/>
              <a:gd name="adj2" fmla="val -1057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28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28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xmlns=""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31</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t>T-SQL is the language of SQL Server</a:t>
            </a:r>
          </a:p>
          <a:p>
            <a:pPr>
              <a:lnSpc>
                <a:spcPct val="100000"/>
              </a:lnSpc>
              <a:spcBef>
                <a:spcPts val="13800"/>
              </a:spcBef>
            </a:pPr>
            <a:r>
              <a:rPr lang="en-US" sz="3200" dirty="0"/>
              <a:t>Queries provide a flexible and powerful</a:t>
            </a:r>
            <a:br>
              <a:rPr lang="en-US" sz="3200" dirty="0"/>
            </a:br>
            <a:r>
              <a:rPr lang="en-US" sz="3200" dirty="0"/>
              <a:t>method to manipulate records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Basic CRUD in SQL Server</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cstate="print"/>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cstate="print"/>
          <a:stretch>
            <a:fillRect/>
          </a:stretch>
        </p:blipFill>
        <p:spPr>
          <a:xfrm>
            <a:off x="3115840" y="1255208"/>
            <a:ext cx="1752140" cy="804013"/>
          </a:xfrm>
          <a:prstGeom prst="roundRect">
            <a:avLst>
              <a:gd name="adj" fmla="val 3159"/>
            </a:avLst>
          </a:prstGeom>
        </p:spPr>
      </p:pic>
      <p:pic>
        <p:nvPicPr>
          <p:cNvPr id="19" name="Picture 18">
            <a:hlinkClick r:id="rId8"/>
          </p:cNvPr>
          <p:cNvPicPr>
            <a:picLocks noChangeAspect="1"/>
          </p:cNvPicPr>
          <p:nvPr/>
        </p:nvPicPr>
        <p:blipFill>
          <a:blip r:embed="rId9" cstate="print"/>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cstate="print"/>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cstate="print"/>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cstate="print"/>
          <a:stretch>
            <a:fillRect/>
          </a:stretch>
        </p:blipFill>
        <p:spPr>
          <a:xfrm>
            <a:off x="8075612" y="1276030"/>
            <a:ext cx="3631158" cy="783191"/>
          </a:xfrm>
          <a:prstGeom prst="roundRect">
            <a:avLst>
              <a:gd name="adj" fmla="val 3159"/>
            </a:avLst>
          </a:prstGeom>
        </p:spPr>
      </p:pic>
      <p:pic>
        <p:nvPicPr>
          <p:cNvPr id="25" name="Picture 24">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pic>
        <p:nvPicPr>
          <p:cNvPr id="4" name="Picture 3">
            <a:hlinkClick r:id="rId20"/>
          </p:cNvPr>
          <p:cNvPicPr>
            <a:picLocks noChangeAspect="1"/>
          </p:cNvPicPr>
          <p:nvPr/>
        </p:nvPicPr>
        <p:blipFill>
          <a:blip r:embed="rId21" cstate="print"/>
          <a:stretch>
            <a:fillRect/>
          </a:stretch>
        </p:blipFill>
        <p:spPr>
          <a:xfrm>
            <a:off x="5637212" y="1276030"/>
            <a:ext cx="1775430" cy="789516"/>
          </a:xfrm>
          <a:prstGeom prst="roundRect">
            <a:avLst>
              <a:gd name="adj" fmla="val 3159"/>
            </a:avLst>
          </a:prstGeom>
        </p:spPr>
      </p:pic>
    </p:spTree>
    <p:extLst>
      <p:ext uri="{BB962C8B-B14F-4D97-AF65-F5344CB8AC3E}">
        <p14:creationId xmlns:p14="http://schemas.microsoft.com/office/powerpoint/2010/main" xmlns="" val="209439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33</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xmlns="" val="400776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a:hlinkClick r:id="rId4" tooltip="Software University"/>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9726400" y="1594686"/>
            <a:ext cx="1701050" cy="1570200"/>
          </a:xfrm>
          <a:prstGeom prst="rect">
            <a:avLst/>
          </a:prstGeom>
          <a:ln w="12700">
            <a:solidFill>
              <a:srgbClr val="55438F">
                <a:alpha val="70000"/>
              </a:srgbClr>
            </a:solidFill>
          </a:ln>
        </p:spPr>
      </p:pic>
      <p:pic>
        <p:nvPicPr>
          <p:cNvPr id="10" name="Picture 9" descr="http://softuni.org">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xmlns=""/>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xmlns=""/>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http://forum.softuni.bg">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xmlns=""/>
              </a:ext>
            </a:extLst>
          </a:blip>
          <a:stretch>
            <a:fillRect/>
          </a:stretch>
        </p:blipFill>
        <p:spPr>
          <a:xfrm>
            <a:off x="10109334" y="4876800"/>
            <a:ext cx="970156" cy="965726"/>
          </a:xfrm>
          <a:prstGeom prst="rect">
            <a:avLst/>
          </a:prstGeom>
        </p:spPr>
      </p:pic>
      <p:pic>
        <p:nvPicPr>
          <p:cNvPr id="5" name="Picture 4">
            <a:hlinkClick r:id="rId4"/>
          </p:cNvPr>
          <p:cNvPicPr>
            <a:picLocks noChangeAspect="1"/>
          </p:cNvPicPr>
          <p:nvPr/>
        </p:nvPicPr>
        <p:blipFill>
          <a:blip r:embed="rId12" cstate="print"/>
          <a:stretch>
            <a:fillRect/>
          </a:stretch>
        </p:blipFill>
        <p:spPr>
          <a:xfrm>
            <a:off x="6762304" y="3093954"/>
            <a:ext cx="2286198" cy="2493480"/>
          </a:xfrm>
          <a:prstGeom prst="rect">
            <a:avLst/>
          </a:prstGeom>
        </p:spPr>
      </p:pic>
    </p:spTree>
    <p:extLst>
      <p:ext uri="{BB962C8B-B14F-4D97-AF65-F5344CB8AC3E}">
        <p14:creationId xmlns:p14="http://schemas.microsoft.com/office/powerpoint/2010/main" xmlns=""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Query Basics</a:t>
            </a:r>
          </a:p>
        </p:txBody>
      </p:sp>
      <p:sp>
        <p:nvSpPr>
          <p:cNvPr id="6" name="Text Placeholder 5"/>
          <p:cNvSpPr>
            <a:spLocks noGrp="1"/>
          </p:cNvSpPr>
          <p:nvPr>
            <p:ph type="body" idx="1"/>
          </p:nvPr>
        </p:nvSpPr>
        <p:spPr/>
        <p:txBody>
          <a:bodyPr/>
          <a:lstStyle/>
          <a:p>
            <a:r>
              <a:rPr lang="en-US" dirty="0"/>
              <a:t>SQL and T-SQL Introduction</a:t>
            </a:r>
          </a:p>
        </p:txBody>
      </p:sp>
      <p:pic>
        <p:nvPicPr>
          <p:cNvPr id="4" name="Picture 2" descr="http://www.pre.nl/image/download.jpg"/>
          <p:cNvPicPr>
            <a:picLocks noChangeAspect="1" noChangeArrowheads="1"/>
          </p:cNvPicPr>
          <p:nvPr/>
        </p:nvPicPr>
        <p:blipFill>
          <a:blip r:embed="rId2"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2" descr="http://developer.mimer.com/images/tools/sqldeveloperLogoS.jpg"/>
          <p:cNvPicPr>
            <a:picLocks noChangeAspect="1" noChangeArrowheads="1"/>
          </p:cNvPicPr>
          <p:nvPr/>
        </p:nvPicPr>
        <p:blipFill>
          <a:blip r:embed="rId3"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58713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are SQL and T-SQL?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en-US" dirty="0">
                <a:solidFill>
                  <a:schemeClr val="accent1"/>
                </a:solidFill>
              </a:rPr>
              <a:t>Declarative</a:t>
            </a:r>
            <a:r>
              <a:rPr lang="en-US" dirty="0"/>
              <a:t> language for working with </a:t>
            </a:r>
            <a:r>
              <a:rPr lang="en-US" dirty="0">
                <a:solidFill>
                  <a:schemeClr val="accent1"/>
                </a:solidFill>
              </a:rPr>
              <a:t>relational data</a:t>
            </a:r>
          </a:p>
          <a:p>
            <a:pPr lvl="1">
              <a:lnSpc>
                <a:spcPct val="95000"/>
              </a:lnSpc>
            </a:pPr>
            <a:r>
              <a:rPr lang="en-US" dirty="0"/>
              <a:t>Meant to be as close to regular English as possible</a:t>
            </a:r>
          </a:p>
          <a:p>
            <a:pPr lvl="1">
              <a:lnSpc>
                <a:spcPct val="95000"/>
              </a:lnSpc>
            </a:pPr>
            <a:r>
              <a:rPr lang="en-US" dirty="0"/>
              <a:t>Supports definition, manipulation and access control of records</a:t>
            </a:r>
          </a:p>
          <a:p>
            <a:pPr>
              <a:lnSpc>
                <a:spcPct val="95000"/>
              </a:lnSpc>
              <a:spcBef>
                <a:spcPts val="4600"/>
              </a:spcBef>
            </a:pPr>
            <a:r>
              <a:rPr lang="en-US" dirty="0"/>
              <a:t>Transact-SQL (T-SQL) – SQL Server's version of SQL</a:t>
            </a:r>
          </a:p>
          <a:p>
            <a:pPr lvl="1">
              <a:lnSpc>
                <a:spcPct val="95000"/>
              </a:lnSpc>
            </a:pPr>
            <a:r>
              <a:rPr lang="en-US" dirty="0"/>
              <a:t>Supports </a:t>
            </a:r>
            <a:r>
              <a:rPr lang="en-US" dirty="0">
                <a:solidFill>
                  <a:schemeClr val="accent1"/>
                </a:solidFill>
              </a:rPr>
              <a:t>control flow </a:t>
            </a:r>
            <a:r>
              <a:rPr lang="en-US" dirty="0"/>
              <a:t>(</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if</a:t>
            </a:r>
            <a:r>
              <a:rPr lang="en-US" dirty="0"/>
              <a:t> statements, loops)</a:t>
            </a:r>
          </a:p>
          <a:p>
            <a:pPr lvl="1">
              <a:lnSpc>
                <a:spcPct val="95000"/>
              </a:lnSpc>
            </a:pPr>
            <a:r>
              <a:rPr lang="en-US" dirty="0"/>
              <a:t>Designed for writing logic inside the database</a:t>
            </a:r>
          </a:p>
          <a:p>
            <a:pPr lvl="1">
              <a:lnSpc>
                <a:spcPct val="95000"/>
              </a:lnSpc>
            </a:pP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xmlns=""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3331">
                                            <p:txEl>
                                              <p:pRg st="4" end="4"/>
                                            </p:txEl>
                                          </p:spTgt>
                                        </p:tgtEl>
                                        <p:attrNameLst>
                                          <p:attrName>style.visibility</p:attrName>
                                        </p:attrNameLst>
                                      </p:cBhvr>
                                      <p:to>
                                        <p:strVal val="visible"/>
                                      </p:to>
                                    </p:set>
                                    <p:animEffect transition="in" filter="fade">
                                      <p:cBhvr>
                                        <p:cTn id="20" dur="500"/>
                                        <p:tgtEl>
                                          <p:spTgt spid="483331">
                                            <p:txEl>
                                              <p:pRg st="4" end="4"/>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83331">
                                            <p:txEl>
                                              <p:pRg st="5" end="5"/>
                                            </p:txEl>
                                          </p:spTgt>
                                        </p:tgtEl>
                                        <p:attrNameLst>
                                          <p:attrName>style.visibility</p:attrName>
                                        </p:attrNameLst>
                                      </p:cBhvr>
                                      <p:to>
                                        <p:strVal val="visible"/>
                                      </p:to>
                                    </p:set>
                                    <p:animEffect transition="in" filter="fade">
                                      <p:cBhvr>
                                        <p:cTn id="24" dur="500"/>
                                        <p:tgtEl>
                                          <p:spTgt spid="483331">
                                            <p:txEl>
                                              <p:pRg st="5" end="5"/>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83331">
                                            <p:txEl>
                                              <p:pRg st="6" end="6"/>
                                            </p:txEl>
                                          </p:spTgt>
                                        </p:tgtEl>
                                        <p:attrNameLst>
                                          <p:attrName>style.visibility</p:attrName>
                                        </p:attrNameLst>
                                      </p:cBhvr>
                                      <p:to>
                                        <p:strVal val="visible"/>
                                      </p:to>
                                    </p:set>
                                    <p:animEffect transition="in" filter="fade">
                                      <p:cBhvr>
                                        <p:cTn id="28" dur="500"/>
                                        <p:tgtEl>
                                          <p:spTgt spid="483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xmlns=""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547800" y="127187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2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 </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GO</a:t>
            </a:r>
          </a:p>
        </p:txBody>
      </p:sp>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xmlns="" val="37486044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536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xmlns=""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731</TotalTime>
  <Words>2555</Words>
  <Application>Microsoft Office PowerPoint</Application>
  <PresentationFormat>Custom</PresentationFormat>
  <Paragraphs>447</Paragraphs>
  <Slides>34</Slides>
  <Notes>16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SoftUni 16x9</vt:lpstr>
      <vt:lpstr>Basic CRUD in SQL Server</vt:lpstr>
      <vt:lpstr>Table of Contents</vt:lpstr>
      <vt:lpstr>Questions</vt:lpstr>
      <vt:lpstr>Query Basics</vt:lpstr>
      <vt:lpstr>What are SQL and T-SQL?</vt:lpstr>
      <vt:lpstr>SQL – Few Examples</vt:lpstr>
      <vt:lpstr>T-SQL – Example</vt:lpstr>
      <vt:lpstr>Retrieving Data</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with ORDER BY</vt:lpstr>
      <vt:lpstr>Views</vt:lpstr>
      <vt:lpstr>Problem: Highest Peak</vt:lpstr>
      <vt:lpstr>Solution: Highest Peak</vt:lpstr>
      <vt:lpstr>Writing Data in Tables</vt:lpstr>
      <vt:lpstr>Inserting Data</vt:lpstr>
      <vt:lpstr>Inserting Data (2)</vt:lpstr>
      <vt:lpstr>Sequences</vt:lpstr>
      <vt:lpstr>Modifying Existing Records</vt:lpstr>
      <vt:lpstr>Deleting Data</vt:lpstr>
      <vt:lpstr>Updating Data</vt:lpstr>
      <vt:lpstr>Problem: Update Projects</vt:lpstr>
      <vt:lpstr>Solution: Update Projects</vt:lpstr>
      <vt:lpstr>Summary</vt:lpstr>
      <vt:lpstr>Basic CRUD in SQL Server</vt:lpstr>
      <vt:lpstr>License</vt:lpstr>
      <vt:lpstr>Free Trainings @ Software University</vt:lpstr>
    </vt:vector>
  </TitlesOfParts>
  <Company>Software University (SoftUni)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Потребител на Windows</cp:lastModifiedBy>
  <cp:revision>64</cp:revision>
  <dcterms:created xsi:type="dcterms:W3CDTF">2014-01-02T17:00:34Z</dcterms:created>
  <dcterms:modified xsi:type="dcterms:W3CDTF">2017-08-30T07:01:41Z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