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276" r:id="rId4"/>
    <p:sldId id="446" r:id="rId5"/>
    <p:sldId id="445" r:id="rId6"/>
    <p:sldId id="447" r:id="rId7"/>
    <p:sldId id="452" r:id="rId8"/>
    <p:sldId id="454" r:id="rId9"/>
    <p:sldId id="455" r:id="rId10"/>
    <p:sldId id="457" r:id="rId11"/>
    <p:sldId id="458" r:id="rId12"/>
    <p:sldId id="442" r:id="rId13"/>
    <p:sldId id="443" r:id="rId14"/>
    <p:sldId id="459" r:id="rId15"/>
    <p:sldId id="460" r:id="rId16"/>
    <p:sldId id="448" r:id="rId17"/>
    <p:sldId id="461" r:id="rId18"/>
    <p:sldId id="462" r:id="rId19"/>
    <p:sldId id="463" r:id="rId20"/>
    <p:sldId id="464" r:id="rId21"/>
    <p:sldId id="466" r:id="rId22"/>
    <p:sldId id="467" r:id="rId23"/>
    <p:sldId id="465" r:id="rId24"/>
    <p:sldId id="449" r:id="rId25"/>
    <p:sldId id="468" r:id="rId26"/>
    <p:sldId id="469" r:id="rId27"/>
    <p:sldId id="470" r:id="rId28"/>
    <p:sldId id="471" r:id="rId29"/>
    <p:sldId id="472" r:id="rId30"/>
    <p:sldId id="450" r:id="rId31"/>
    <p:sldId id="473" r:id="rId32"/>
    <p:sldId id="474" r:id="rId33"/>
    <p:sldId id="451" r:id="rId34"/>
    <p:sldId id="477" r:id="rId35"/>
    <p:sldId id="478" r:id="rId36"/>
    <p:sldId id="349" r:id="rId37"/>
    <p:sldId id="475" r:id="rId38"/>
    <p:sldId id="476" r:id="rId39"/>
    <p:sldId id="393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2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>
            <p14:sldId id="450"/>
            <p14:sldId id="473"/>
            <p14:sldId id="474"/>
          </p14:sldIdLst>
        </p14:section>
        <p14:section name="Wildcards" id="{A0D8A753-109C-4C9E-8E2C-57D4E25D908B}">
          <p14:sldIdLst>
            <p14:sldId id="451"/>
            <p14:sldId id="477"/>
            <p14:sldId id="478"/>
          </p14:sldIdLst>
        </p14:section>
        <p14:section name="Conclusion" id="{10E03AB1-9AA8-4E86-9A64-D741901E50A2}">
          <p14:sldIdLst>
            <p14:sldId id="349"/>
            <p14:sldId id="475"/>
            <p14:sldId id="476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32" d="100"/>
          <a:sy n="32" d="100"/>
        </p:scale>
        <p:origin x="-84" y="-3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4921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49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4420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fragistics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Viktor Kostadinov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960153" y="3807577"/>
            <a:ext cx="180773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Wildcards</a:t>
            </a:r>
          </a:p>
        </p:txBody>
      </p:sp>
      <p:pic>
        <p:nvPicPr>
          <p:cNvPr id="17" name="Picture 16" descr="http://softuni.org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 descr="https://www.learningtree.com/images/ilt/grabbers/ilt925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046345" y="3874330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75345" y="3633071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LEFT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8212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8212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(Name, 3) AS Shorthand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xmlns="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36957269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76842524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713412" y="4318715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</a:p>
          <a:p>
            <a:pPr>
              <a:spcBef>
                <a:spcPts val="21000"/>
              </a:spcBef>
            </a:pPr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4436" y="1905000"/>
            <a:ext cx="9756776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SELECT CustomerID,</a:t>
            </a:r>
          </a:p>
          <a:p>
            <a:r>
              <a:rPr lang="en-US" sz="3000" dirty="0"/>
              <a:t>       FirstName,</a:t>
            </a:r>
          </a:p>
          <a:p>
            <a:r>
              <a:rPr lang="en-US" sz="3000" dirty="0"/>
              <a:t>       LastName,</a:t>
            </a:r>
          </a:p>
          <a:p>
            <a:r>
              <a:rPr lang="en-US" sz="3000" dirty="0"/>
              <a:t>       </a:t>
            </a:r>
            <a:r>
              <a:rPr lang="en-US" sz="3000" dirty="0">
                <a:solidFill>
                  <a:schemeClr val="accent1"/>
                </a:solidFill>
              </a:rPr>
              <a:t>LEFT</a:t>
            </a:r>
            <a:r>
              <a:rPr lang="en-US" sz="3000" dirty="0"/>
              <a:t>(PaymentNumber, 6) + '**********' </a:t>
            </a:r>
          </a:p>
          <a:p>
            <a:r>
              <a:rPr lang="en-US" sz="3000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/>
              <a:t>v_PublicPaymentInfo</a:t>
            </a:r>
            <a:r>
              <a:rPr lang="en-US" sz="3000" noProof="0" dirty="0"/>
              <a:t> 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LOWER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</a:pPr>
            <a:r>
              <a:rPr lang="en-US" dirty="0">
                <a:solidFill>
                  <a:schemeClr val="accent1"/>
                </a:solidFill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REPLICATE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4512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4512" y="4114800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4512" y="5726365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REPLICATE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CHARINDEX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</a:pPr>
            <a:r>
              <a:rPr lang="en-US" dirty="0">
                <a:solidFill>
                  <a:schemeClr val="accent1"/>
                </a:solidFill>
              </a:rPr>
              <a:t>STUFF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Pattern, String,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95800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STUFF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StartIndex, 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08812" y="1905000"/>
            <a:ext cx="4273450" cy="611443"/>
          </a:xfrm>
          <a:prstGeom prst="wedgeRoundRectCallout">
            <a:avLst>
              <a:gd name="adj1" fmla="val -31877"/>
              <a:gd name="adj2" fmla="val 93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If omitted,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41812" y="5418033"/>
            <a:ext cx="3810000" cy="868963"/>
          </a:xfrm>
          <a:prstGeom prst="wedgeRoundRectCallout">
            <a:avLst>
              <a:gd name="adj1" fmla="val 23641"/>
              <a:gd name="adj2" fmla="val -1043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character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xmlns="" val="54887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operations</a:t>
            </a: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4724400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(A*H)/2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74807" y="25908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0354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– get the value of Pi as float (15 –digit precision)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ABS</a:t>
            </a:r>
            <a:r>
              <a:rPr lang="en-US" dirty="0"/>
              <a:t> – absolute value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SQRT</a:t>
            </a:r>
            <a:r>
              <a:rPr lang="en-US" dirty="0"/>
              <a:t> – square root (result will be float)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4812" y="4191000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(X1-X2) +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POWER </a:t>
            </a:r>
            <a:r>
              <a:rPr lang="en-US" dirty="0"/>
              <a:t>– raise value to desired exponent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ROUND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FLOOR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64623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5012" y="2903676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1824" y="2781983"/>
            <a:ext cx="838517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/>
              <a:t>(Quantity AS </a:t>
            </a:r>
            <a:r>
              <a:rPr lang="en-US" sz="2800" dirty="0">
                <a:solidFill>
                  <a:schemeClr val="accent1"/>
                </a:solidFill>
              </a:rPr>
              <a:t>float</a:t>
            </a:r>
            <a:r>
              <a:rPr lang="en-US" sz="2800" dirty="0"/>
              <a:t>) / </a:t>
            </a:r>
          </a:p>
          <a:p>
            <a:r>
              <a:rPr lang="en-US" sz="2800" dirty="0"/>
              <a:t>      BoxCapacity) / PalletCapacity)</a:t>
            </a:r>
          </a:p>
          <a:p>
            <a:r>
              <a:rPr lang="en-US" sz="2800" dirty="0"/>
              <a:t>    AS [Number of pallets]</a:t>
            </a:r>
          </a:p>
          <a:p>
            <a:r>
              <a:rPr lang="en-US" sz="2800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xmlns="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SIGN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RAND </a:t>
            </a:r>
            <a:r>
              <a:rPr lang="en-US" dirty="0"/>
              <a:t>– get a random float value in range [0,1)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454927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490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pPr>
              <a:spcBef>
                <a:spcPts val="17400"/>
              </a:spcBef>
            </a:pPr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04603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7338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yyyy, yy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mm, 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dd, 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DATEPART</a:t>
            </a:r>
            <a:r>
              <a:rPr lang="en-US" dirty="0"/>
              <a:t> to get the relevant parts of the date</a:t>
            </a:r>
          </a:p>
          <a:p>
            <a:pPr>
              <a:spcBef>
                <a:spcPts val="30600"/>
              </a:spcBef>
            </a:pPr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298478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xmlns="" val="87522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DATEDIFF </a:t>
            </a:r>
            <a:r>
              <a:rPr lang="en-US" dirty="0"/>
              <a:t>– find difference between two dates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046035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3036" y="4419600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xmlns="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DATENAME </a:t>
            </a:r>
            <a:r>
              <a:rPr lang="en-US" dirty="0"/>
              <a:t>– get a string representation of a date's part</a:t>
            </a:r>
          </a:p>
          <a:p>
            <a:pPr>
              <a:spcBef>
                <a:spcPts val="10200"/>
              </a:spcBef>
            </a:pPr>
            <a:r>
              <a:rPr lang="en-US" dirty="0">
                <a:solidFill>
                  <a:schemeClr val="accent1"/>
                </a:solidFill>
              </a:rPr>
              <a:t>DATEADD</a:t>
            </a:r>
            <a:r>
              <a:rPr lang="en-US" dirty="0"/>
              <a:t> – perform date arithmetic</a:t>
            </a:r>
          </a:p>
          <a:p>
            <a:pPr lvl="1">
              <a:spcBef>
                <a:spcPts val="60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r>
              <a:rPr lang="en-US" dirty="0">
                <a:solidFill>
                  <a:schemeClr val="accent1"/>
                </a:solidFill>
              </a:rPr>
              <a:t>GETDATE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5812" y="1882270"/>
            <a:ext cx="8077200" cy="1089530"/>
            <a:chOff x="2055812" y="1882270"/>
            <a:chExt cx="80772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Part, Date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weekday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5812" y="381019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Number,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5812" y="57912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GETDATE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677241" y="914400"/>
            <a:ext cx="2834343" cy="326896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969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http://www.appdataworks.com/wp-content/uploads/sql-server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1294" y="1981200"/>
            <a:ext cx="4186237" cy="2415459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922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CAST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CONVERT </a:t>
            </a:r>
            <a:r>
              <a:rPr lang="en-US" dirty="0"/>
              <a:t>– convert between data types</a:t>
            </a:r>
          </a:p>
          <a:p>
            <a:pPr>
              <a:spcBef>
                <a:spcPts val="9600"/>
              </a:spcBef>
            </a:pPr>
            <a:r>
              <a:rPr lang="en-US" dirty="0">
                <a:solidFill>
                  <a:schemeClr val="accent1"/>
                </a:solidFill>
              </a:rPr>
              <a:t>ISNULL</a:t>
            </a:r>
            <a:r>
              <a:rPr lang="en-US" dirty="0"/>
              <a:t> – swap </a:t>
            </a:r>
            <a:r>
              <a:rPr lang="en-US" b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values with a specified default value</a:t>
            </a:r>
          </a:p>
          <a:p>
            <a:pPr>
              <a:spcBef>
                <a:spcPts val="5400"/>
              </a:spcBef>
            </a:pPr>
            <a:r>
              <a:rPr lang="en-US" dirty="0"/>
              <a:t>Example: Display </a:t>
            </a:r>
            <a:r>
              <a:rPr lang="en-US" dirty="0">
                <a:solidFill>
                  <a:schemeClr val="accent1"/>
                </a:solidFill>
              </a:rPr>
              <a:t>Not Finished</a:t>
            </a:r>
            <a:r>
              <a:rPr lang="en-US" dirty="0"/>
              <a:t>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4012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CAST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Data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CONVERT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Data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1331" y="369731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236" y="4953000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CAST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(EndDate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varchar), 'Not Finished')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xmlns="" val="4141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OFFSET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FETCH </a:t>
            </a:r>
            <a:r>
              <a:rPr lang="en-US" dirty="0"/>
              <a:t>– get only specific rows from the result set</a:t>
            </a:r>
          </a:p>
          <a:p>
            <a:pPr lvl="1"/>
            <a:r>
              <a:rPr lang="en-US" dirty="0"/>
              <a:t>Used in combination with </a:t>
            </a: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36" y="2895600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 BY 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OFFSET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10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75412" y="3610994"/>
            <a:ext cx="3651350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skip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637212" y="5479009"/>
            <a:ext cx="3651350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include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0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661292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6036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84812" y="5257800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dirty="0">
                <a:solidFill>
                  <a:schemeClr val="accent1"/>
                </a:solidFill>
              </a:rPr>
              <a:t>ESCAPE</a:t>
            </a:r>
            <a:r>
              <a:rPr lang="en-US" dirty="0"/>
              <a:t> 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max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ESCAPE '!'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024" y="1981200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xmlns="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9708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SQL Server provides various built-in functions</a:t>
            </a:r>
          </a:p>
          <a:p>
            <a:pPr>
              <a:lnSpc>
                <a:spcPct val="100000"/>
              </a:lnSpc>
              <a:spcBef>
                <a:spcPts val="15600"/>
              </a:spcBef>
            </a:pPr>
            <a:r>
              <a:rPr lang="en-US" sz="3200" dirty="0"/>
              <a:t>Using Wildcard, we can obtain results by partial string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438400"/>
            <a:ext cx="65532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762189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4007765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r>
              <a:rPr lang="en-US" dirty="0"/>
              <a:t>, both from table values or 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/>
            <a:r>
              <a:rPr lang="en-US" dirty="0"/>
              <a:t>E.g. perform geometry and currency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length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1713" y="1107649"/>
            <a:ext cx="5105400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41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– combine strings</a:t>
            </a:r>
          </a:p>
          <a:p>
            <a:pPr>
              <a:spcBef>
                <a:spcPts val="30600"/>
              </a:spcBef>
            </a:pPr>
            <a:r>
              <a:rPr lang="en-US" dirty="0">
                <a:solidFill>
                  <a:schemeClr val="accent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dirty="0"/>
              <a:t> values it with 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981200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FirstName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' '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LastName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8612" y="3899429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accent1"/>
                </a:solidFill>
              </a:rPr>
              <a:t>CONCAT</a:t>
            </a:r>
            <a:r>
              <a:rPr lang="en-US" sz="2800" dirty="0"/>
              <a:t>(FirstName, ' ', LastName)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</p:spTree>
    <p:extLst>
      <p:ext uri="{BB962C8B-B14F-4D97-AF65-F5344CB8AC3E}">
        <p14:creationId xmlns:p14="http://schemas.microsoft.com/office/powerpoint/2010/main" xmlns="" val="5604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SUBSTRING</a:t>
            </a:r>
            <a:r>
              <a:rPr lang="en-US" dirty="0"/>
              <a:t> – extract part of a string</a:t>
            </a:r>
          </a:p>
          <a:p>
            <a:pPr>
              <a:spcBef>
                <a:spcPts val="14400"/>
              </a:spcBef>
            </a:pPr>
            <a:r>
              <a:rPr lang="en-US" dirty="0"/>
              <a:t>Example: 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308108" y="2823239"/>
            <a:ext cx="4273450" cy="611443"/>
          </a:xfrm>
          <a:prstGeom prst="wedgeRoundRectCallout">
            <a:avLst>
              <a:gd name="adj1" fmla="val -33986"/>
              <a:gd name="adj2" fmla="val -112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576586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ArticleId, Author, Content,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(Content, 1, 200) + '...' AS Summary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Articles</a:t>
            </a:r>
          </a:p>
        </p:txBody>
      </p:sp>
    </p:spTree>
    <p:extLst>
      <p:ext uri="{BB962C8B-B14F-4D97-AF65-F5344CB8AC3E}">
        <p14:creationId xmlns:p14="http://schemas.microsoft.com/office/powerpoint/2010/main" xmlns="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REPLACE</a:t>
            </a:r>
            <a:r>
              <a:rPr lang="en-US" dirty="0"/>
              <a:t> – replace specific string with another</a:t>
            </a:r>
          </a:p>
          <a:p>
            <a:pPr>
              <a:spcBef>
                <a:spcPts val="10800"/>
              </a:spcBef>
            </a:pPr>
            <a:r>
              <a:rPr lang="en-US" dirty="0"/>
              <a:t>Example: censor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26720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(Title,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Title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Album</a:t>
            </a:r>
          </a:p>
        </p:txBody>
      </p:sp>
    </p:spTree>
    <p:extLst>
      <p:ext uri="{BB962C8B-B14F-4D97-AF65-F5344CB8AC3E}">
        <p14:creationId xmlns:p14="http://schemas.microsoft.com/office/powerpoint/2010/main" xmlns="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LTRIM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>
                <a:solidFill>
                  <a:schemeClr val="accent1"/>
                </a:solidFill>
              </a:rPr>
              <a:t>LEN</a:t>
            </a:r>
            <a:r>
              <a:rPr lang="en-US" dirty="0"/>
              <a:t> – count number of characters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DATALENGHT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2198</TotalTime>
  <Words>1506</Words>
  <Application>Microsoft Office PowerPoint</Application>
  <PresentationFormat>Custom</PresentationFormat>
  <Paragraphs>326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SoftUni 16x9</vt:lpstr>
      <vt:lpstr>Built-in Functions</vt:lpstr>
      <vt:lpstr>Table of Contents</vt:lpstr>
      <vt:lpstr>Functions in SQL Server</vt:lpstr>
      <vt:lpstr>SQL Functions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 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</vt:lpstr>
      <vt:lpstr>Other Functions(2)</vt:lpstr>
      <vt:lpstr>Wildcards</vt:lpstr>
      <vt:lpstr>Using WHERE … LIKE</vt:lpstr>
      <vt:lpstr>Wildcard Characters</vt:lpstr>
      <vt:lpstr>Summary</vt:lpstr>
      <vt:lpstr>Built-in Functions</vt:lpstr>
      <vt:lpstr>License</vt:lpstr>
      <vt:lpstr>Free Trainings @ Software University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Потребител на Windows</cp:lastModifiedBy>
  <cp:revision>79</cp:revision>
  <dcterms:created xsi:type="dcterms:W3CDTF">2014-01-02T17:00:34Z</dcterms:created>
  <dcterms:modified xsi:type="dcterms:W3CDTF">2017-08-29T12:16:01Z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