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8"/>
  </p:notesMasterIdLst>
  <p:handoutMasterIdLst>
    <p:handoutMasterId r:id="rId59"/>
  </p:handoutMasterIdLst>
  <p:sldIdLst>
    <p:sldId id="455"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56" r:id="rId22"/>
    <p:sldId id="457" r:id="rId23"/>
    <p:sldId id="462" r:id="rId24"/>
    <p:sldId id="463" r:id="rId25"/>
    <p:sldId id="464" r:id="rId26"/>
    <p:sldId id="468" r:id="rId27"/>
    <p:sldId id="466" r:id="rId28"/>
    <p:sldId id="467" r:id="rId29"/>
    <p:sldId id="469"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 id="443" r:id="rId50"/>
    <p:sldId id="444" r:id="rId51"/>
    <p:sldId id="445" r:id="rId52"/>
    <p:sldId id="446" r:id="rId53"/>
    <p:sldId id="447" r:id="rId54"/>
    <p:sldId id="448" r:id="rId55"/>
    <p:sldId id="470" r:id="rId56"/>
    <p:sldId id="471" r:id="rId5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4B33125B-ED83-4B93-BF3C-72D80798F145}">
          <p14:sldIdLst>
            <p14:sldId id="455"/>
            <p14:sldId id="404"/>
            <p14:sldId id="405"/>
          </p14:sldIdLst>
        </p14:section>
        <p14:section name="Joins" id="{7A2D8654-6F66-4E54-9BD2-B335C0C863B7}">
          <p14:sldIdLst>
            <p14:sldId id="406"/>
            <p14:sldId id="407"/>
            <p14:sldId id="408"/>
            <p14:sldId id="409"/>
            <p14:sldId id="410"/>
            <p14:sldId id="411"/>
            <p14:sldId id="412"/>
            <p14:sldId id="413"/>
            <p14:sldId id="414"/>
            <p14:sldId id="415"/>
            <p14:sldId id="416"/>
            <p14:sldId id="417"/>
            <p14:sldId id="418"/>
            <p14:sldId id="419"/>
            <p14:sldId id="420"/>
            <p14:sldId id="421"/>
            <p14:sldId id="456"/>
            <p14:sldId id="457"/>
            <p14:sldId id="462"/>
            <p14:sldId id="463"/>
            <p14:sldId id="464"/>
            <p14:sldId id="468"/>
            <p14:sldId id="466"/>
            <p14:sldId id="467"/>
            <p14:sldId id="469"/>
            <p14:sldId id="424"/>
            <p14:sldId id="425"/>
            <p14:sldId id="426"/>
            <p14:sldId id="427"/>
            <p14:sldId id="428"/>
            <p14:sldId id="429"/>
            <p14:sldId id="430"/>
            <p14:sldId id="431"/>
          </p14:sldIdLst>
        </p14:section>
        <p14:section name="Subqueries" id="{76D3EEA9-0216-43A0-B137-DC91BD57DB0D}">
          <p14:sldIdLst>
            <p14:sldId id="432"/>
            <p14:sldId id="433"/>
            <p14:sldId id="434"/>
            <p14:sldId id="435"/>
            <p14:sldId id="436"/>
          </p14:sldIdLst>
        </p14:section>
        <p14:section name="Common Table Expression" id="{93A8B3AD-E9F0-4B5C-87BD-F4B57253634C}">
          <p14:sldIdLst>
            <p14:sldId id="437"/>
            <p14:sldId id="438"/>
            <p14:sldId id="439"/>
          </p14:sldIdLst>
        </p14:section>
        <p14:section name="Indices" id="{6DD88DBD-05FF-4C45-A6DF-189B95CF830C}">
          <p14:sldIdLst>
            <p14:sldId id="440"/>
            <p14:sldId id="441"/>
            <p14:sldId id="442"/>
            <p14:sldId id="443"/>
            <p14:sldId id="444"/>
            <p14:sldId id="445"/>
            <p14:sldId id="446"/>
          </p14:sldIdLst>
        </p14:section>
        <p14:section name="Conclusion" id="{A455DB05-6798-45C7-B3F4-F78A8A5C1EFA}">
          <p14:sldIdLst>
            <p14:sldId id="447"/>
            <p14:sldId id="448"/>
            <p14:sldId id="470"/>
            <p14:sldId id="471"/>
          </p14:sldIdLst>
        </p14:section>
      </p14:sectionLst>
    </p:ext>
    <p:ext uri="{EFAFB233-063F-42B5-8137-9DF3F51BA10A}">
      <p15:sldGuideLst xmlns:p15="http://schemas.microsoft.com/office/powerpoint/2012/main" xmlns="">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xmlns=""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FFFFFF"/>
    <a:srgbClr val="D9D5C7"/>
    <a:srgbClr val="000000"/>
    <a:srgbClr val="C6C0AA"/>
    <a:srgbClr val="F3BE60"/>
    <a:srgbClr val="00B050"/>
    <a:srgbClr val="613306"/>
    <a:srgbClr val="371D03"/>
    <a:srgbClr val="482604"/>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78413" autoAdjust="0"/>
  </p:normalViewPr>
  <p:slideViewPr>
    <p:cSldViewPr>
      <p:cViewPr>
        <p:scale>
          <a:sx n="66" d="100"/>
          <a:sy n="66" d="100"/>
        </p:scale>
        <p:origin x="168" y="240"/>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9/1/2017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xmlns=""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9/1/2017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xmlns=""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xmlns="" val="91067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xmlns="" val="362123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xmlns="" val="3753911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xmlns="" val="2224674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xmlns="" val="14018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xmlns="" val="182200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xmlns="" val="366767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29</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xmlns="" val="214436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30</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xmlns="" val="1753760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31</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xmlns="" val="3189947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32</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xmlns="" val="367564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xmlns="" val="189639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33</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xmlns="" val="404694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34</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xmlns="" val="401612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35</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xmlns="" val="3590510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36</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xmlns="" val="3561039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37</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xmlns="" val="311125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xmlns="" val="379507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xmlns="" val="291351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40</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xmlns="" val="347307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xmlns="" val="3752100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42</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xmlns="" val="186828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xmlns="" val="3503338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45</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xmlns="" val="1264863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49</a:t>
            </a:fld>
            <a:endParaRPr lang="en-US" dirty="0"/>
          </a:p>
        </p:txBody>
      </p:sp>
    </p:spTree>
    <p:extLst>
      <p:ext uri="{BB962C8B-B14F-4D97-AF65-F5344CB8AC3E}">
        <p14:creationId xmlns:p14="http://schemas.microsoft.com/office/powerpoint/2010/main" xmlns="" val="3982586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50</a:t>
            </a:fld>
            <a:endParaRPr lang="en-US" dirty="0"/>
          </a:p>
        </p:txBody>
      </p:sp>
    </p:spTree>
    <p:extLst>
      <p:ext uri="{BB962C8B-B14F-4D97-AF65-F5344CB8AC3E}">
        <p14:creationId xmlns:p14="http://schemas.microsoft.com/office/powerpoint/2010/main" xmlns="" val="1767905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52</a:t>
            </a:fld>
            <a:endParaRPr lang="en-US" dirty="0"/>
          </a:p>
        </p:txBody>
      </p:sp>
    </p:spTree>
    <p:extLst>
      <p:ext uri="{BB962C8B-B14F-4D97-AF65-F5344CB8AC3E}">
        <p14:creationId xmlns:p14="http://schemas.microsoft.com/office/powerpoint/2010/main" xmlns="" val="88136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xmlns="" val="2290957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54</a:t>
            </a:fld>
            <a:endParaRPr lang="en-US" dirty="0"/>
          </a:p>
        </p:txBody>
      </p:sp>
    </p:spTree>
    <p:extLst>
      <p:ext uri="{BB962C8B-B14F-4D97-AF65-F5344CB8AC3E}">
        <p14:creationId xmlns:p14="http://schemas.microsoft.com/office/powerpoint/2010/main" xmlns="" val="3219291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55</a:t>
            </a:fld>
            <a:endParaRPr lang="en-US" dirty="0"/>
          </a:p>
        </p:txBody>
      </p:sp>
    </p:spTree>
    <p:extLst>
      <p:ext uri="{BB962C8B-B14F-4D97-AF65-F5344CB8AC3E}">
        <p14:creationId xmlns:p14="http://schemas.microsoft.com/office/powerpoint/2010/main" xmlns="" val="46955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xmlns="" val="321798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8</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xmlns="" val="1839819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xmlns="" val="16808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xmlns="" val="104316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xmlns="" val="371122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xmlns="" val="227930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xmlns=""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xmlns=""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xmlns=""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xmlns=""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xmlns=""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hyperlink" Target="http://creativecommons.org/licenses/by-nc-sa/4.0/" TargetMode="External"/><Relationship Id="rId9" Type="http://schemas.openxmlformats.org/officeDocument/2006/relationships/hyperlink" Target="http://softuni.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hyperlink" Target="https://judge.softuni.bg/Contests/Practice/Index/393"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36.png"/><Relationship Id="rId18" Type="http://schemas.openxmlformats.org/officeDocument/2006/relationships/hyperlink" Target="http://www.superhosting.bg/" TargetMode="External"/><Relationship Id="rId3" Type="http://schemas.openxmlformats.org/officeDocument/2006/relationships/hyperlink" Target="https://softuni.bg/courses/" TargetMode="External"/><Relationship Id="rId21" Type="http://schemas.openxmlformats.org/officeDocument/2006/relationships/image" Target="../media/image40.png"/><Relationship Id="rId7" Type="http://schemas.openxmlformats.org/officeDocument/2006/relationships/image" Target="../media/image33.png"/><Relationship Id="rId12" Type="http://schemas.openxmlformats.org/officeDocument/2006/relationships/hyperlink" Target="http://www.indeavr.com/" TargetMode="External"/><Relationship Id="rId17" Type="http://schemas.openxmlformats.org/officeDocument/2006/relationships/image" Target="../media/image38.png"/><Relationship Id="rId2" Type="http://schemas.openxmlformats.org/officeDocument/2006/relationships/notesSlide" Target="../notesSlides/notesSlide34.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35.png"/><Relationship Id="rId5" Type="http://schemas.openxmlformats.org/officeDocument/2006/relationships/image" Target="../media/image32.png"/><Relationship Id="rId15" Type="http://schemas.openxmlformats.org/officeDocument/2006/relationships/image" Target="../media/image37.png"/><Relationship Id="rId10" Type="http://schemas.openxmlformats.org/officeDocument/2006/relationships/hyperlink" Target="http://www.softwaregroup-bg.com/" TargetMode="External"/><Relationship Id="rId19" Type="http://schemas.openxmlformats.org/officeDocument/2006/relationships/image" Target="../media/image39.png"/><Relationship Id="rId4" Type="http://schemas.openxmlformats.org/officeDocument/2006/relationships/hyperlink" Target="http://www.luxoft.com/" TargetMode="External"/><Relationship Id="rId9" Type="http://schemas.openxmlformats.org/officeDocument/2006/relationships/image" Target="../media/image34.png"/><Relationship Id="rId14" Type="http://schemas.openxmlformats.org/officeDocument/2006/relationships/hyperlink" Target="http://www.infragistics.com/"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41.png"/><Relationship Id="rId12"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43.png"/><Relationship Id="rId5" Type="http://schemas.openxmlformats.org/officeDocument/2006/relationships/hyperlink" Target="https://www.facebook.com/SoftwareUniversity" TargetMode="External"/><Relationship Id="rId10" Type="http://schemas.openxmlformats.org/officeDocument/2006/relationships/image" Target="../media/image42.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99012" y="914399"/>
            <a:ext cx="7162799" cy="2058235"/>
          </a:xfrm>
        </p:spPr>
        <p:txBody>
          <a:bodyPr>
            <a:normAutofit/>
          </a:bodyPr>
          <a:lstStyle/>
          <a:p>
            <a:pPr algn="ctr"/>
            <a:r>
              <a:rPr lang="en-US" dirty="0"/>
              <a:t>Joins, Subqueries, CTE and Indices</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6" name="Picture 2" descr="database, storage icon"/>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197921" y="3620613"/>
            <a:ext cx="2446389" cy="2446390"/>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 descr="database, storage icon"/>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0285412" y="4442934"/>
            <a:ext cx="1509802" cy="1624068"/>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flipH="1">
            <a:off x="3656014" y="3841263"/>
            <a:ext cx="2133598" cy="2341486"/>
          </a:xfrm>
          <a:prstGeom prst="rect">
            <a:avLst/>
          </a:prstGeom>
        </p:spPr>
      </p:pic>
      <p:sp>
        <p:nvSpPr>
          <p:cNvPr id="18" name="TextBox 17"/>
          <p:cNvSpPr txBox="1"/>
          <p:nvPr/>
        </p:nvSpPr>
        <p:spPr>
          <a:xfrm rot="576164">
            <a:off x="5145888" y="3718448"/>
            <a:ext cx="1562159" cy="722955"/>
          </a:xfrm>
          <a:prstGeom prst="rect">
            <a:avLst/>
          </a:prstGeom>
          <a:noFill/>
        </p:spPr>
        <p:txBody>
          <a:bodyPr wrap="none" rtlCol="0">
            <a:spAutoFit/>
          </a:bodyPr>
          <a:lstStyle/>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Databases</a:t>
            </a:r>
          </a:p>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Basics</a:t>
            </a:r>
          </a:p>
        </p:txBody>
      </p:sp>
      <p:pic>
        <p:nvPicPr>
          <p:cNvPr id="17" name="Picture 9">
            <a:hlinkClick r:id="rId9" tooltip="Software University Foundation"/>
          </p:cNvPr>
          <p:cNvPicPr>
            <a:picLocks noChangeAspect="1"/>
          </p:cNvPicPr>
          <p:nvPr/>
        </p:nvPicPr>
        <p:blipFill rotWithShape="1">
          <a:blip r:embed="rId10" cstate="print">
            <a:extLst>
              <a:ext uri="{28A0092B-C50C-407E-A947-70E740481C1C}">
                <a14:useLocalDpi xmlns:a14="http://schemas.microsoft.com/office/drawing/2010/main" xmlns="" val="0"/>
              </a:ext>
            </a:extLst>
          </a:blip>
          <a:srcRect l="-5359" t="-15226" r="-5359" b="-15226"/>
          <a:stretch/>
        </p:blipFill>
        <p:spPr>
          <a:xfrm>
            <a:off x="821983" y="1715884"/>
            <a:ext cx="2175525" cy="806881"/>
          </a:xfrm>
          <a:prstGeom prst="roundRect">
            <a:avLst>
              <a:gd name="adj" fmla="val 3940"/>
            </a:avLst>
          </a:prstGeom>
          <a:solidFill>
            <a:srgbClr val="231F20">
              <a:alpha val="50000"/>
            </a:srgbClr>
          </a:solidFill>
          <a:ln>
            <a:solidFill>
              <a:schemeClr val="accent1">
                <a:lumMod val="75000"/>
                <a:alpha val="40000"/>
              </a:schemeClr>
            </a:solidFill>
          </a:ln>
        </p:spPr>
      </p:pic>
    </p:spTree>
    <p:extLst>
      <p:ext uri="{BB962C8B-B14F-4D97-AF65-F5344CB8AC3E}">
        <p14:creationId xmlns:p14="http://schemas.microsoft.com/office/powerpoint/2010/main" xmlns=""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noProof="1" smtClean="0"/>
              <a:pPr>
                <a:defRPr/>
              </a:pPr>
              <a:t>10</a:t>
            </a:fld>
            <a:endParaRPr lang="en-US" noProof="1"/>
          </a:p>
        </p:txBody>
      </p:sp>
      <p:sp>
        <p:nvSpPr>
          <p:cNvPr id="465922" name="Rectangle 2"/>
          <p:cNvSpPr>
            <a:spLocks noGrp="1" noChangeArrowheads="1"/>
          </p:cNvSpPr>
          <p:nvPr>
            <p:ph type="title"/>
          </p:nvPr>
        </p:nvSpPr>
        <p:spPr/>
        <p:txBody>
          <a:bodyPr/>
          <a:lstStyle/>
          <a:p>
            <a:r>
              <a:rPr lang="en-US" noProof="1"/>
              <a:t>Inner Join</a:t>
            </a:r>
          </a:p>
        </p:txBody>
      </p:sp>
      <p:graphicFrame>
        <p:nvGraphicFramePr>
          <p:cNvPr id="2" name="Table 1"/>
          <p:cNvGraphicFramePr>
            <a:graphicFrameLocks noGrp="1"/>
          </p:cNvGraphicFramePr>
          <p:nvPr>
            <p:extLst>
              <p:ext uri="{D42A27DB-BD31-4B8C-83A1-F6EECF244321}">
                <p14:modId xmlns:p14="http://schemas.microsoft.com/office/powerpoint/2010/main" xmlns="" val="1958790422"/>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xmlns="" val="1594468805"/>
                    </a:ext>
                  </a:extLst>
                </a:gridCol>
                <a:gridCol w="2230928">
                  <a:extLst>
                    <a:ext uri="{9D8B030D-6E8A-4147-A177-3AD203B41FA5}">
                      <a16:colId xmlns:a16="http://schemas.microsoft.com/office/drawing/2014/main" xmlns="" val="683614382"/>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noProof="1">
                          <a:solidFill>
                            <a:schemeClr val="tx1"/>
                          </a:solidFill>
                        </a:rPr>
                        <a:t>263</a:t>
                      </a:r>
                    </a:p>
                  </a:txBody>
                  <a:tcPr>
                    <a:solidFill>
                      <a:schemeClr val="accent5">
                        <a:lumMod val="40000"/>
                        <a:lumOff val="60000"/>
                        <a:alpha val="20000"/>
                      </a:schemeClr>
                    </a:solidFill>
                  </a:tcPr>
                </a:tc>
                <a:tc>
                  <a:txBody>
                    <a:bodyPr/>
                    <a:lstStyle/>
                    <a:p>
                      <a:r>
                        <a:rPr lang="en-US" noProof="1">
                          <a:solidFill>
                            <a:schemeClr val="tx1"/>
                          </a:solidFill>
                        </a:rPr>
                        <a:t>3</a:t>
                      </a: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noProof="1">
                          <a:solidFill>
                            <a:schemeClr val="tx1"/>
                          </a:solidFill>
                        </a:rPr>
                        <a:t>270</a:t>
                      </a:r>
                    </a:p>
                  </a:txBody>
                  <a:tcPr>
                    <a:solidFill>
                      <a:schemeClr val="accent5">
                        <a:lumMod val="40000"/>
                        <a:lumOff val="60000"/>
                        <a:alpha val="20000"/>
                      </a:schemeClr>
                    </a:solidFill>
                  </a:tcPr>
                </a:tc>
                <a:tc>
                  <a:txBody>
                    <a:bodyPr/>
                    <a:lstStyle/>
                    <a:p>
                      <a:r>
                        <a:rPr lang="en-US" noProof="1">
                          <a:solidFill>
                            <a:schemeClr val="tx1"/>
                          </a:solidFill>
                        </a:rPr>
                        <a:t>NULL</a:t>
                      </a:r>
                    </a:p>
                  </a:txBody>
                  <a:tcPr>
                    <a:solidFill>
                      <a:schemeClr val="accent5">
                        <a:lumMod val="40000"/>
                        <a:lumOff val="60000"/>
                        <a:alpha val="20000"/>
                      </a:schemeClr>
                    </a:solidFill>
                  </a:tcPr>
                </a:tc>
                <a:extLst>
                  <a:ext uri="{0D108BD9-81ED-4DB2-BD59-A6C34878D82A}">
                    <a16:rowId xmlns:a16="http://schemas.microsoft.com/office/drawing/2014/main" xmlns=""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143000"/>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ext uri="{D42A27DB-BD31-4B8C-83A1-F6EECF244321}">
                <p14:modId xmlns:p14="http://schemas.microsoft.com/office/powerpoint/2010/main" xmlns="" val="1462122942"/>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xmlns="" val="1594468805"/>
                    </a:ext>
                  </a:extLst>
                </a:gridCol>
                <a:gridCol w="2577474">
                  <a:extLst>
                    <a:ext uri="{9D8B030D-6E8A-4147-A177-3AD203B41FA5}">
                      <a16:colId xmlns:a16="http://schemas.microsoft.com/office/drawing/2014/main" xmlns="" val="683614382"/>
                    </a:ext>
                  </a:extLst>
                </a:gridCol>
              </a:tblGrid>
              <a:tr h="457200">
                <a:tc>
                  <a:txBody>
                    <a:bodyPr/>
                    <a:lstStyle/>
                    <a:p>
                      <a:r>
                        <a:rPr lang="en-US" i="0" noProof="1">
                          <a:solidFill>
                            <a:schemeClr val="tx1"/>
                          </a:solidFill>
                        </a:rPr>
                        <a:t>DepartmentID</a:t>
                      </a:r>
                    </a:p>
                  </a:txBody>
                  <a:tcPr>
                    <a:solidFill>
                      <a:srgbClr val="C6C0AA">
                        <a:alpha val="50000"/>
                      </a:srgbClr>
                    </a:solidFill>
                  </a:tcPr>
                </a:tc>
                <a:tc>
                  <a:txBody>
                    <a:bodyPr/>
                    <a:lstStyle/>
                    <a:p>
                      <a:r>
                        <a:rPr lang="en-US" i="0" noProof="1">
                          <a:solidFill>
                            <a:schemeClr val="tx1"/>
                          </a:solidFill>
                        </a:rPr>
                        <a:t>DepartmentName</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795673780"/>
                  </a:ext>
                </a:extLst>
              </a:tr>
            </a:tbl>
          </a:graphicData>
        </a:graphic>
      </p:graphicFrame>
      <p:sp>
        <p:nvSpPr>
          <p:cNvPr id="18" name="TextBox 17"/>
          <p:cNvSpPr txBox="1"/>
          <p:nvPr/>
        </p:nvSpPr>
        <p:spPr>
          <a:xfrm>
            <a:off x="7923212" y="1066800"/>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xmlns="" val="913534015"/>
              </p:ext>
            </p:extLst>
          </p:nvPr>
        </p:nvGraphicFramePr>
        <p:xfrm>
          <a:off x="1645948" y="4790577"/>
          <a:ext cx="8563265" cy="914400"/>
        </p:xfrm>
        <a:graphic>
          <a:graphicData uri="http://schemas.openxmlformats.org/drawingml/2006/table">
            <a:tbl>
              <a:tblPr firstRow="1" bandRow="1">
                <a:tableStyleId>{7DF18680-E054-41AD-8BC1-D1AEF772440D}</a:tableStyleId>
              </a:tblPr>
              <a:tblGrid>
                <a:gridCol w="1712926">
                  <a:extLst>
                    <a:ext uri="{9D8B030D-6E8A-4147-A177-3AD203B41FA5}">
                      <a16:colId xmlns:a16="http://schemas.microsoft.com/office/drawing/2014/main" xmlns="" val="187285565"/>
                    </a:ext>
                  </a:extLst>
                </a:gridCol>
                <a:gridCol w="2010426">
                  <a:extLst>
                    <a:ext uri="{9D8B030D-6E8A-4147-A177-3AD203B41FA5}">
                      <a16:colId xmlns:a16="http://schemas.microsoft.com/office/drawing/2014/main" xmlns="" val="184855798"/>
                    </a:ext>
                  </a:extLst>
                </a:gridCol>
                <a:gridCol w="2010426">
                  <a:extLst>
                    <a:ext uri="{9D8B030D-6E8A-4147-A177-3AD203B41FA5}">
                      <a16:colId xmlns:a16="http://schemas.microsoft.com/office/drawing/2014/main" xmlns="" val="1774347793"/>
                    </a:ext>
                  </a:extLst>
                </a:gridCol>
                <a:gridCol w="2829487">
                  <a:extLst>
                    <a:ext uri="{9D8B030D-6E8A-4147-A177-3AD203B41FA5}">
                      <a16:colId xmlns:a16="http://schemas.microsoft.com/office/drawing/2014/main" xmlns="" val="1719306019"/>
                    </a:ext>
                  </a:extLst>
                </a:gridCol>
              </a:tblGrid>
              <a:tr h="457200">
                <a:tc>
                  <a:txBody>
                    <a:bodyPr/>
                    <a:lstStyle/>
                    <a:p>
                      <a:r>
                        <a:rPr lang="en-US" noProof="1">
                          <a:solidFill>
                            <a:schemeClr val="tx1"/>
                          </a:solidFill>
                        </a:rPr>
                        <a:t>EmployeeID</a:t>
                      </a:r>
                    </a:p>
                  </a:txBody>
                  <a:tcPr>
                    <a:solidFill>
                      <a:srgbClr val="C6C0AA">
                        <a:alpha val="50000"/>
                      </a:srgbClr>
                    </a:solidFill>
                  </a:tcPr>
                </a:tc>
                <a:tc>
                  <a:txBody>
                    <a:bodyPr/>
                    <a:lstStyle/>
                    <a:p>
                      <a:r>
                        <a:rPr lang="en-US" noProof="1">
                          <a:solidFill>
                            <a:schemeClr val="tx1"/>
                          </a:solidFill>
                        </a:rPr>
                        <a:t>DepartmentID</a:t>
                      </a:r>
                    </a:p>
                  </a:txBody>
                  <a:tcPr>
                    <a:solidFill>
                      <a:srgbClr val="C6C0AA">
                        <a:alpha val="50000"/>
                      </a:srgbClr>
                    </a:solidFill>
                  </a:tcPr>
                </a:tc>
                <a:tc>
                  <a:txBody>
                    <a:bodyPr/>
                    <a:lstStyle/>
                    <a:p>
                      <a:r>
                        <a:rPr lang="en-US" i="0" noProof="1">
                          <a:solidFill>
                            <a:schemeClr val="tx1"/>
                          </a:solidFill>
                        </a:rPr>
                        <a:t>DepartmentID</a:t>
                      </a:r>
                    </a:p>
                  </a:txBody>
                  <a:tcPr>
                    <a:solidFill>
                      <a:srgbClr val="C6C0AA">
                        <a:alpha val="50000"/>
                      </a:srgbClr>
                    </a:solidFill>
                  </a:tcPr>
                </a:tc>
                <a:tc>
                  <a:txBody>
                    <a:bodyPr/>
                    <a:lstStyle/>
                    <a:p>
                      <a:r>
                        <a:rPr lang="en-US" i="0" noProof="1">
                          <a:solidFill>
                            <a:schemeClr val="tx1"/>
                          </a:solidFill>
                        </a:rPr>
                        <a:t>DepartmentName</a:t>
                      </a:r>
                    </a:p>
                  </a:txBody>
                  <a:tcPr>
                    <a:solidFill>
                      <a:srgbClr val="C6C0AA">
                        <a:alpha val="50000"/>
                      </a:srgbClr>
                    </a:solidFill>
                  </a:tcPr>
                </a:tc>
                <a:extLst>
                  <a:ext uri="{0D108BD9-81ED-4DB2-BD59-A6C34878D82A}">
                    <a16:rowId xmlns:a16="http://schemas.microsoft.com/office/drawing/2014/main" xmlns=""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723432538"/>
                  </a:ext>
                </a:extLst>
              </a:tr>
            </a:tbl>
          </a:graphicData>
        </a:graphic>
      </p:graphicFrame>
      <p:sp>
        <p:nvSpPr>
          <p:cNvPr id="19" name="TextBox 18"/>
          <p:cNvSpPr txBox="1"/>
          <p:nvPr/>
        </p:nvSpPr>
        <p:spPr>
          <a:xfrm>
            <a:off x="4999399" y="4267357"/>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494602" y="2189440"/>
            <a:ext cx="2168680" cy="53355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11529" y="2177580"/>
            <a:ext cx="2102283" cy="54541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xmlns="" val="29681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Employees 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INNER JOIN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Departments 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e.DepartmentID = d.DepartmentID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8" name="AutoShape 7"/>
          <p:cNvSpPr>
            <a:spLocks noChangeArrowheads="1"/>
          </p:cNvSpPr>
          <p:nvPr/>
        </p:nvSpPr>
        <p:spPr bwMode="auto">
          <a:xfrm>
            <a:off x="8612722" y="2968716"/>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Inner </a:t>
            </a:r>
            <a:br>
              <a:rPr lang="en-US" sz="2800" noProof="1">
                <a:solidFill>
                  <a:srgbClr val="FFFFFF"/>
                </a:solidFill>
              </a:rPr>
            </a:br>
            <a:r>
              <a:rPr lang="en-US" sz="2800" noProof="1">
                <a:solidFill>
                  <a:srgbClr val="FFFFFF"/>
                </a:solidFill>
              </a:rPr>
              <a:t>Join</a:t>
            </a:r>
          </a:p>
        </p:txBody>
      </p:sp>
      <p:sp>
        <p:nvSpPr>
          <p:cNvPr id="13" name="AutoShape 7"/>
          <p:cNvSpPr>
            <a:spLocks noChangeArrowheads="1"/>
          </p:cNvSpPr>
          <p:nvPr/>
        </p:nvSpPr>
        <p:spPr bwMode="auto">
          <a:xfrm>
            <a:off x="4409808" y="1974361"/>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5561012" y="4452453"/>
            <a:ext cx="2150007" cy="737683"/>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Tree>
    <p:extLst>
      <p:ext uri="{BB962C8B-B14F-4D97-AF65-F5344CB8AC3E}">
        <p14:creationId xmlns:p14="http://schemas.microsoft.com/office/powerpoint/2010/main" xmlns="" val="14923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Left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xmlns="" val="610916251"/>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xmlns="" val="1594468805"/>
                    </a:ext>
                  </a:extLst>
                </a:gridCol>
                <a:gridCol w="2230928">
                  <a:extLst>
                    <a:ext uri="{9D8B030D-6E8A-4147-A177-3AD203B41FA5}">
                      <a16:colId xmlns:a16="http://schemas.microsoft.com/office/drawing/2014/main" xmlns="" val="683614382"/>
                    </a:ext>
                  </a:extLst>
                </a:gridCol>
              </a:tblGrid>
              <a:tr h="457200">
                <a:tc>
                  <a:txBody>
                    <a:bodyPr/>
                    <a:lstStyle/>
                    <a:p>
                      <a:r>
                        <a:rPr lang="en-US" noProof="1">
                          <a:solidFill>
                            <a:schemeClr val="tx1"/>
                          </a:solidFill>
                        </a:rPr>
                        <a:t>EmployeeID</a:t>
                      </a:r>
                    </a:p>
                  </a:txBody>
                  <a:tcPr>
                    <a:solidFill>
                      <a:srgbClr val="C6C0AA">
                        <a:alpha val="50000"/>
                      </a:srgbClr>
                    </a:solidFill>
                  </a:tcPr>
                </a:tc>
                <a:tc>
                  <a:txBody>
                    <a:bodyPr/>
                    <a:lstStyle/>
                    <a:p>
                      <a:r>
                        <a:rPr lang="en-US" noProof="1">
                          <a:solidFill>
                            <a:schemeClr val="tx1"/>
                          </a:solidFill>
                        </a:rPr>
                        <a:t>DepartmentID</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xmlns="" val="3252958690"/>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xmlns="" val="1594468805"/>
                    </a:ext>
                  </a:extLst>
                </a:gridCol>
                <a:gridCol w="2577474">
                  <a:extLst>
                    <a:ext uri="{9D8B030D-6E8A-4147-A177-3AD203B41FA5}">
                      <a16:colId xmlns:a16="http://schemas.microsoft.com/office/drawing/2014/main" xmlns="" val="683614382"/>
                    </a:ext>
                  </a:extLst>
                </a:gridCol>
              </a:tblGrid>
              <a:tr h="457200">
                <a:tc>
                  <a:txBody>
                    <a:bodyPr/>
                    <a:lstStyle/>
                    <a:p>
                      <a:r>
                        <a:rPr lang="en-US" i="0" noProof="1">
                          <a:solidFill>
                            <a:schemeClr val="tx1"/>
                          </a:solidFill>
                        </a:rPr>
                        <a:t>DepartmentID</a:t>
                      </a:r>
                    </a:p>
                  </a:txBody>
                  <a:tcPr>
                    <a:solidFill>
                      <a:srgbClr val="C6C0AA">
                        <a:alpha val="50000"/>
                      </a:srgbClr>
                    </a:solidFill>
                  </a:tcPr>
                </a:tc>
                <a:tc>
                  <a:txBody>
                    <a:bodyPr/>
                    <a:lstStyle/>
                    <a:p>
                      <a:r>
                        <a:rPr lang="en-US" i="0" noProof="1">
                          <a:solidFill>
                            <a:schemeClr val="tx1"/>
                          </a:solidFill>
                        </a:rPr>
                        <a:t>DepartmentName</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xmlns="" val="4073474695"/>
              </p:ext>
            </p:extLst>
          </p:nvPr>
        </p:nvGraphicFramePr>
        <p:xfrm>
          <a:off x="1645948" y="4741047"/>
          <a:ext cx="8763348" cy="13716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xmlns="" val="187285565"/>
                    </a:ext>
                  </a:extLst>
                </a:gridCol>
                <a:gridCol w="2057400">
                  <a:extLst>
                    <a:ext uri="{9D8B030D-6E8A-4147-A177-3AD203B41FA5}">
                      <a16:colId xmlns:a16="http://schemas.microsoft.com/office/drawing/2014/main" xmlns="" val="184855798"/>
                    </a:ext>
                  </a:extLst>
                </a:gridCol>
                <a:gridCol w="2057400">
                  <a:extLst>
                    <a:ext uri="{9D8B030D-6E8A-4147-A177-3AD203B41FA5}">
                      <a16:colId xmlns:a16="http://schemas.microsoft.com/office/drawing/2014/main" xmlns="" val="1774347793"/>
                    </a:ext>
                  </a:extLst>
                </a:gridCol>
                <a:gridCol w="2895599">
                  <a:extLst>
                    <a:ext uri="{9D8B030D-6E8A-4147-A177-3AD203B41FA5}">
                      <a16:colId xmlns:a16="http://schemas.microsoft.com/office/drawing/2014/main" xmlns="" val="1719306019"/>
                    </a:ext>
                  </a:extLst>
                </a:gridCol>
              </a:tblGrid>
              <a:tr h="457200">
                <a:tc>
                  <a:txBody>
                    <a:bodyPr/>
                    <a:lstStyle/>
                    <a:p>
                      <a:r>
                        <a:rPr lang="en-US" noProof="1">
                          <a:solidFill>
                            <a:schemeClr val="tx1"/>
                          </a:solidFill>
                        </a:rPr>
                        <a:t>EmployeeID</a:t>
                      </a:r>
                    </a:p>
                  </a:txBody>
                  <a:tcPr>
                    <a:solidFill>
                      <a:srgbClr val="C6C0AA">
                        <a:alpha val="50000"/>
                      </a:srgbClr>
                    </a:solidFill>
                  </a:tcPr>
                </a:tc>
                <a:tc>
                  <a:txBody>
                    <a:bodyPr/>
                    <a:lstStyle/>
                    <a:p>
                      <a:r>
                        <a:rPr lang="en-US" noProof="1">
                          <a:solidFill>
                            <a:schemeClr val="tx1"/>
                          </a:solidFill>
                        </a:rPr>
                        <a:t>DepartmentID</a:t>
                      </a:r>
                    </a:p>
                  </a:txBody>
                  <a:tcPr>
                    <a:solidFill>
                      <a:srgbClr val="C6C0AA">
                        <a:alpha val="50000"/>
                      </a:srgbClr>
                    </a:solidFill>
                  </a:tcPr>
                </a:tc>
                <a:tc>
                  <a:txBody>
                    <a:bodyPr/>
                    <a:lstStyle/>
                    <a:p>
                      <a:r>
                        <a:rPr lang="en-US" i="0" noProof="1">
                          <a:solidFill>
                            <a:schemeClr val="tx1"/>
                          </a:solidFill>
                        </a:rPr>
                        <a:t>DepartmentID</a:t>
                      </a:r>
                    </a:p>
                  </a:txBody>
                  <a:tcPr>
                    <a:solidFill>
                      <a:srgbClr val="C6C0AA">
                        <a:alpha val="50000"/>
                      </a:srgbClr>
                    </a:solidFill>
                  </a:tcPr>
                </a:tc>
                <a:tc>
                  <a:txBody>
                    <a:bodyPr/>
                    <a:lstStyle/>
                    <a:p>
                      <a:r>
                        <a:rPr lang="en-US" i="0" noProof="1">
                          <a:solidFill>
                            <a:schemeClr val="tx1"/>
                          </a:solidFill>
                        </a:rPr>
                        <a:t>DepartmentName</a:t>
                      </a:r>
                    </a:p>
                  </a:txBody>
                  <a:tcPr>
                    <a:solidFill>
                      <a:srgbClr val="C6C0AA">
                        <a:alpha val="50000"/>
                      </a:srgbClr>
                    </a:solidFill>
                  </a:tcPr>
                </a:tc>
                <a:extLst>
                  <a:ext uri="{0D108BD9-81ED-4DB2-BD59-A6C34878D82A}">
                    <a16:rowId xmlns:a16="http://schemas.microsoft.com/office/drawing/2014/main" xmlns=""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723432538"/>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103787398"/>
                  </a:ext>
                </a:extLst>
              </a:tr>
            </a:tbl>
          </a:graphicData>
        </a:graphic>
      </p:graphicFrame>
      <p:sp>
        <p:nvSpPr>
          <p:cNvPr id="15" name="TextBox 14"/>
          <p:cNvSpPr txBox="1"/>
          <p:nvPr/>
        </p:nvSpPr>
        <p:spPr>
          <a:xfrm>
            <a:off x="5485582" y="4217827"/>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xmlns="" val="6926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Employees 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OUTER</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JOIN Departments 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e.DepartmentID = d.DepartmentID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8" name="AutoShape 7"/>
          <p:cNvSpPr>
            <a:spLocks noChangeArrowheads="1"/>
          </p:cNvSpPr>
          <p:nvPr/>
        </p:nvSpPr>
        <p:spPr bwMode="auto">
          <a:xfrm>
            <a:off x="8848117" y="2718113"/>
            <a:ext cx="2932706" cy="558487"/>
          </a:xfrm>
          <a:prstGeom prst="wedgeRoundRectCallout">
            <a:avLst>
              <a:gd name="adj1" fmla="val -65271"/>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408612" y="2034536"/>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4570412" y="4510395"/>
            <a:ext cx="2150007" cy="856462"/>
          </a:xfrm>
          <a:prstGeom prst="wedgeRoundRectCallout">
            <a:avLst>
              <a:gd name="adj1" fmla="val 34769"/>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
        <p:nvSpPr>
          <p:cNvPr id="16"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Left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xmlns="" val="21628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Right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xmlns="" val="482865791"/>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xmlns="" val="1594468805"/>
                    </a:ext>
                  </a:extLst>
                </a:gridCol>
                <a:gridCol w="2230928">
                  <a:extLst>
                    <a:ext uri="{9D8B030D-6E8A-4147-A177-3AD203B41FA5}">
                      <a16:colId xmlns:a16="http://schemas.microsoft.com/office/drawing/2014/main" xmlns="" val="683614382"/>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noProof="1">
                          <a:solidFill>
                            <a:schemeClr val="tx1"/>
                          </a:solidFill>
                        </a:rPr>
                        <a:t>263</a:t>
                      </a:r>
                    </a:p>
                  </a:txBody>
                  <a:tcPr>
                    <a:solidFill>
                      <a:schemeClr val="accent5">
                        <a:lumMod val="40000"/>
                        <a:lumOff val="60000"/>
                        <a:alpha val="20000"/>
                      </a:schemeClr>
                    </a:solidFill>
                  </a:tcPr>
                </a:tc>
                <a:tc>
                  <a:txBody>
                    <a:bodyPr/>
                    <a:lstStyle/>
                    <a:p>
                      <a:r>
                        <a:rPr lang="en-US" noProof="1">
                          <a:solidFill>
                            <a:schemeClr val="tx1"/>
                          </a:solidFill>
                        </a:rPr>
                        <a:t>3</a:t>
                      </a: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noProof="1">
                          <a:solidFill>
                            <a:schemeClr val="tx1"/>
                          </a:solidFill>
                        </a:rPr>
                        <a:t>270</a:t>
                      </a:r>
                    </a:p>
                  </a:txBody>
                  <a:tcPr>
                    <a:solidFill>
                      <a:schemeClr val="accent5">
                        <a:lumMod val="40000"/>
                        <a:lumOff val="60000"/>
                        <a:alpha val="20000"/>
                      </a:schemeClr>
                    </a:solidFill>
                  </a:tcPr>
                </a:tc>
                <a:tc>
                  <a:txBody>
                    <a:bodyPr/>
                    <a:lstStyle/>
                    <a:p>
                      <a:r>
                        <a:rPr lang="en-US" noProof="1">
                          <a:solidFill>
                            <a:schemeClr val="tx1"/>
                          </a:solidFill>
                        </a:rPr>
                        <a:t>NULL</a:t>
                      </a:r>
                    </a:p>
                  </a:txBody>
                  <a:tcPr>
                    <a:solidFill>
                      <a:schemeClr val="accent5">
                        <a:lumMod val="40000"/>
                        <a:lumOff val="60000"/>
                        <a:alpha val="20000"/>
                      </a:schemeClr>
                    </a:solidFill>
                  </a:tcPr>
                </a:tc>
                <a:extLst>
                  <a:ext uri="{0D108BD9-81ED-4DB2-BD59-A6C34878D82A}">
                    <a16:rowId xmlns:a16="http://schemas.microsoft.com/office/drawing/2014/main" xmlns=""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xmlns="" val="4226410020"/>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xmlns="" val="1594468805"/>
                    </a:ext>
                  </a:extLst>
                </a:gridCol>
                <a:gridCol w="2577474">
                  <a:extLst>
                    <a:ext uri="{9D8B030D-6E8A-4147-A177-3AD203B41FA5}">
                      <a16:colId xmlns:a16="http://schemas.microsoft.com/office/drawing/2014/main" xmlns="" val="683614382"/>
                    </a:ext>
                  </a:extLst>
                </a:gridCol>
              </a:tblGrid>
              <a:tr h="457200">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xmlns="" val="1667134953"/>
              </p:ext>
            </p:extLst>
          </p:nvPr>
        </p:nvGraphicFramePr>
        <p:xfrm>
          <a:off x="1645948" y="4568628"/>
          <a:ext cx="8763348" cy="18288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xmlns="" val="187285565"/>
                    </a:ext>
                  </a:extLst>
                </a:gridCol>
                <a:gridCol w="2057400">
                  <a:extLst>
                    <a:ext uri="{9D8B030D-6E8A-4147-A177-3AD203B41FA5}">
                      <a16:colId xmlns:a16="http://schemas.microsoft.com/office/drawing/2014/main" xmlns="" val="184855798"/>
                    </a:ext>
                  </a:extLst>
                </a:gridCol>
                <a:gridCol w="2057400">
                  <a:extLst>
                    <a:ext uri="{9D8B030D-6E8A-4147-A177-3AD203B41FA5}">
                      <a16:colId xmlns:a16="http://schemas.microsoft.com/office/drawing/2014/main" xmlns="" val="1774347793"/>
                    </a:ext>
                  </a:extLst>
                </a:gridCol>
                <a:gridCol w="2895599">
                  <a:extLst>
                    <a:ext uri="{9D8B030D-6E8A-4147-A177-3AD203B41FA5}">
                      <a16:colId xmlns:a16="http://schemas.microsoft.com/office/drawing/2014/main" xmlns="" val="1719306019"/>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xmlns=""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72343253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10378739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856432737"/>
                  </a:ext>
                </a:extLst>
              </a:tr>
            </a:tbl>
          </a:graphicData>
        </a:graphic>
      </p:graphicFrame>
      <p:sp>
        <p:nvSpPr>
          <p:cNvPr id="15" name="TextBox 14"/>
          <p:cNvSpPr txBox="1"/>
          <p:nvPr/>
        </p:nvSpPr>
        <p:spPr>
          <a:xfrm>
            <a:off x="5460612"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xmlns="" val="4311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22" presetClass="entr" presetSubtype="2"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RIGHT OUTER JOIN Departments AS d</a:t>
            </a:r>
          </a:p>
          <a:p>
            <a:pPr marL="0" lvl="2"/>
            <a:r>
              <a:rPr lang="en-US" sz="3200" b="1" noProof="1">
                <a:solidFill>
                  <a:schemeClr val="tx2"/>
                </a:solidFill>
                <a:latin typeface="Consolas" panose="020B0609020204030204" pitchFamily="49" charset="0"/>
              </a:rPr>
              <a:t> ON e.DepartmentID = d.DepartmentID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8" name="AutoShape 7"/>
          <p:cNvSpPr>
            <a:spLocks noChangeArrowheads="1"/>
          </p:cNvSpPr>
          <p:nvPr/>
        </p:nvSpPr>
        <p:spPr bwMode="auto">
          <a:xfrm>
            <a:off x="9062528" y="26449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713412" y="2030404"/>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3656012" y="4495800"/>
            <a:ext cx="2150007" cy="856462"/>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
        <p:nvSpPr>
          <p:cNvPr id="14"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Right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xmlns="" val="20440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Full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xmlns="" val="3461381277"/>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xmlns="" val="1594468805"/>
                    </a:ext>
                  </a:extLst>
                </a:gridCol>
                <a:gridCol w="2230928">
                  <a:extLst>
                    <a:ext uri="{9D8B030D-6E8A-4147-A177-3AD203B41FA5}">
                      <a16:colId xmlns:a16="http://schemas.microsoft.com/office/drawing/2014/main" xmlns="" val="683614382"/>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xmlns="" val="2845318136"/>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xmlns=""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xmlns="" val="962525516"/>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xmlns="" val="1594468805"/>
                    </a:ext>
                  </a:extLst>
                </a:gridCol>
                <a:gridCol w="2577474">
                  <a:extLst>
                    <a:ext uri="{9D8B030D-6E8A-4147-A177-3AD203B41FA5}">
                      <a16:colId xmlns:a16="http://schemas.microsoft.com/office/drawing/2014/main" xmlns="" val="683614382"/>
                    </a:ext>
                  </a:extLst>
                </a:gridCol>
              </a:tblGrid>
              <a:tr h="457200">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xmlns=""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xmlns=""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5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xmlns=""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xmlns="" val="4000829385"/>
              </p:ext>
            </p:extLst>
          </p:nvPr>
        </p:nvGraphicFramePr>
        <p:xfrm>
          <a:off x="1645948" y="4333220"/>
          <a:ext cx="8763348" cy="22860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xmlns="" val="187285565"/>
                    </a:ext>
                  </a:extLst>
                </a:gridCol>
                <a:gridCol w="2057400">
                  <a:extLst>
                    <a:ext uri="{9D8B030D-6E8A-4147-A177-3AD203B41FA5}">
                      <a16:colId xmlns:a16="http://schemas.microsoft.com/office/drawing/2014/main" xmlns="" val="184855798"/>
                    </a:ext>
                  </a:extLst>
                </a:gridCol>
                <a:gridCol w="2057400">
                  <a:extLst>
                    <a:ext uri="{9D8B030D-6E8A-4147-A177-3AD203B41FA5}">
                      <a16:colId xmlns:a16="http://schemas.microsoft.com/office/drawing/2014/main" xmlns="" val="1774347793"/>
                    </a:ext>
                  </a:extLst>
                </a:gridCol>
                <a:gridCol w="2895599">
                  <a:extLst>
                    <a:ext uri="{9D8B030D-6E8A-4147-A177-3AD203B41FA5}">
                      <a16:colId xmlns:a16="http://schemas.microsoft.com/office/drawing/2014/main" xmlns="" val="1719306019"/>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xmlns=""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xmlns="" val="723432538"/>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xmlns="" val="45883218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xmlns="" val="310378739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5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xmlns="" val="3856432737"/>
                  </a:ext>
                </a:extLst>
              </a:tr>
            </a:tbl>
          </a:graphicData>
        </a:graphic>
      </p:graphicFrame>
      <p:sp>
        <p:nvSpPr>
          <p:cNvPr id="15" name="TextBox 14"/>
          <p:cNvSpPr txBox="1"/>
          <p:nvPr/>
        </p:nvSpPr>
        <p:spPr>
          <a:xfrm>
            <a:off x="5485582" y="3810000"/>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449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par>
                                <p:cTn id="13" presetID="22" presetClass="entr" presetSubtype="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FULL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e.DepartmentID = d.DepartmentID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8" name="AutoShape 7"/>
          <p:cNvSpPr>
            <a:spLocks noChangeArrowheads="1"/>
          </p:cNvSpPr>
          <p:nvPr/>
        </p:nvSpPr>
        <p:spPr bwMode="auto">
          <a:xfrm>
            <a:off x="8519406" y="294549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6057900" y="1974361"/>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15"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Full </a:t>
            </a:r>
            <a:br>
              <a:rPr lang="en-US" sz="2800" noProof="1">
                <a:solidFill>
                  <a:srgbClr val="FFFFFF"/>
                </a:solidFill>
              </a:rPr>
            </a:br>
            <a:r>
              <a:rPr lang="en-US" sz="2800" noProof="1">
                <a:solidFill>
                  <a:srgbClr val="FFFFFF"/>
                </a:solidFill>
              </a:rPr>
              <a:t>Join</a:t>
            </a:r>
          </a:p>
        </p:txBody>
      </p:sp>
      <p:sp>
        <p:nvSpPr>
          <p:cNvPr id="16" name="AutoShape 7"/>
          <p:cNvSpPr>
            <a:spLocks noChangeArrowheads="1"/>
          </p:cNvSpPr>
          <p:nvPr/>
        </p:nvSpPr>
        <p:spPr bwMode="auto">
          <a:xfrm>
            <a:off x="3656012" y="4495800"/>
            <a:ext cx="2150007" cy="856462"/>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Tree>
    <p:extLst>
      <p:ext uri="{BB962C8B-B14F-4D97-AF65-F5344CB8AC3E}">
        <p14:creationId xmlns:p14="http://schemas.microsoft.com/office/powerpoint/2010/main" xmlns="" val="300887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xmlns="" val="3122394101"/>
              </p:ext>
            </p:extLst>
          </p:nvPr>
        </p:nvGraphicFramePr>
        <p:xfrm>
          <a:off x="760410" y="1458950"/>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xmlns="" val="1594468805"/>
                    </a:ext>
                  </a:extLst>
                </a:gridCol>
                <a:gridCol w="2230928">
                  <a:extLst>
                    <a:ext uri="{9D8B030D-6E8A-4147-A177-3AD203B41FA5}">
                      <a16:colId xmlns:a16="http://schemas.microsoft.com/office/drawing/2014/main" xmlns="" val="683614382"/>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dirty="0">
                          <a:solidFill>
                            <a:schemeClr val="tx1"/>
                          </a:solidFill>
                        </a:rPr>
                        <a:t>263</a:t>
                      </a:r>
                      <a:endParaRPr lang="bg-BG" dirty="0">
                        <a:solidFill>
                          <a:schemeClr val="tx1"/>
                        </a:solidFill>
                      </a:endParaRPr>
                    </a:p>
                  </a:txBody>
                  <a:tcPr>
                    <a:solidFill>
                      <a:srgbClr val="00B050">
                        <a:alpha val="50000"/>
                      </a:srgbClr>
                    </a:solidFill>
                  </a:tcPr>
                </a:tc>
                <a:tc>
                  <a:txBody>
                    <a:bodyPr/>
                    <a:lstStyle/>
                    <a:p>
                      <a:r>
                        <a:rPr lang="en-US" dirty="0">
                          <a:solidFill>
                            <a:schemeClr val="tx1"/>
                          </a:solidFill>
                        </a:rPr>
                        <a:t>3</a:t>
                      </a:r>
                      <a:endParaRPr lang="bg-BG" dirty="0">
                        <a:solidFill>
                          <a:schemeClr val="tx1"/>
                        </a:solidFill>
                      </a:endParaRPr>
                    </a:p>
                  </a:txBody>
                  <a:tcPr>
                    <a:solidFill>
                      <a:srgbClr val="00B050">
                        <a:alpha val="50000"/>
                      </a:srgbClr>
                    </a:solidFill>
                  </a:tcPr>
                </a:tc>
                <a:extLst>
                  <a:ext uri="{0D108BD9-81ED-4DB2-BD59-A6C34878D82A}">
                    <a16:rowId xmlns:a16="http://schemas.microsoft.com/office/drawing/2014/main" xmlns="" val="2845318136"/>
                  </a:ext>
                </a:extLst>
              </a:tr>
              <a:tr h="457200">
                <a:tc>
                  <a:txBody>
                    <a:bodyPr/>
                    <a:lstStyle/>
                    <a:p>
                      <a:r>
                        <a:rPr lang="en-US" dirty="0">
                          <a:solidFill>
                            <a:schemeClr val="tx1"/>
                          </a:solidFill>
                        </a:rPr>
                        <a:t>270</a:t>
                      </a:r>
                      <a:endParaRPr lang="bg-BG" dirty="0">
                        <a:solidFill>
                          <a:schemeClr val="tx1"/>
                        </a:solidFill>
                      </a:endParaRPr>
                    </a:p>
                  </a:txBody>
                  <a:tcPr>
                    <a:solidFill>
                      <a:srgbClr val="F3BE60">
                        <a:alpha val="50000"/>
                      </a:srgbClr>
                    </a:solidFill>
                  </a:tcPr>
                </a:tc>
                <a:tc>
                  <a:txBody>
                    <a:bodyPr/>
                    <a:lstStyle/>
                    <a:p>
                      <a:r>
                        <a:rPr lang="en-US" dirty="0">
                          <a:solidFill>
                            <a:schemeClr val="tx1"/>
                          </a:solidFill>
                        </a:rPr>
                        <a:t>NULL</a:t>
                      </a:r>
                      <a:endParaRPr lang="bg-BG" dirty="0">
                        <a:solidFill>
                          <a:schemeClr val="tx1"/>
                        </a:solidFill>
                      </a:endParaRPr>
                    </a:p>
                  </a:txBody>
                  <a:tcPr>
                    <a:solidFill>
                      <a:srgbClr val="F3BE60">
                        <a:alpha val="50000"/>
                      </a:srgbClr>
                    </a:solidFill>
                  </a:tcPr>
                </a:tc>
                <a:extLst>
                  <a:ext uri="{0D108BD9-81ED-4DB2-BD59-A6C34878D82A}">
                    <a16:rowId xmlns:a16="http://schemas.microsoft.com/office/drawing/2014/main" xmlns="" val="690634117"/>
                  </a:ext>
                </a:extLst>
              </a:tr>
            </a:tbl>
          </a:graphicData>
        </a:graphic>
      </p:graphicFrame>
      <p:cxnSp>
        <p:nvCxnSpPr>
          <p:cNvPr id="11" name="Straight Arrow Connector 10"/>
          <p:cNvCxnSpPr/>
          <p:nvPr/>
        </p:nvCxnSpPr>
        <p:spPr>
          <a:xfrm>
            <a:off x="4976375" y="2152651"/>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914400"/>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xmlns="" val="3964161071"/>
              </p:ext>
            </p:extLst>
          </p:nvPr>
        </p:nvGraphicFramePr>
        <p:xfrm>
          <a:off x="6811529" y="1409825"/>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xmlns="" val="1594468805"/>
                    </a:ext>
                  </a:extLst>
                </a:gridCol>
                <a:gridCol w="2577474">
                  <a:extLst>
                    <a:ext uri="{9D8B030D-6E8A-4147-A177-3AD203B41FA5}">
                      <a16:colId xmlns:a16="http://schemas.microsoft.com/office/drawing/2014/main" xmlns="" val="683614382"/>
                    </a:ext>
                  </a:extLst>
                </a:gridCol>
              </a:tblGrid>
              <a:tr h="457200">
                <a:tc>
                  <a:txBody>
                    <a:bodyPr/>
                    <a:lstStyle/>
                    <a:p>
                      <a:r>
                        <a:rPr lang="en-US" i="0" noProof="1">
                          <a:solidFill>
                            <a:schemeClr val="tx1"/>
                          </a:solidFill>
                        </a:rPr>
                        <a:t>DepartmentID</a:t>
                      </a:r>
                    </a:p>
                  </a:txBody>
                  <a:tcPr>
                    <a:solidFill>
                      <a:srgbClr val="C6C0AA">
                        <a:alpha val="50000"/>
                      </a:srgbClr>
                    </a:solidFill>
                  </a:tcPr>
                </a:tc>
                <a:tc>
                  <a:txBody>
                    <a:bodyPr/>
                    <a:lstStyle/>
                    <a:p>
                      <a:r>
                        <a:rPr lang="en-US" i="0" noProof="1">
                          <a:solidFill>
                            <a:schemeClr val="tx1"/>
                          </a:solidFill>
                        </a:rPr>
                        <a:t>DepartmentName</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795673780"/>
                  </a:ext>
                </a:extLst>
              </a:tr>
            </a:tbl>
          </a:graphicData>
        </a:graphic>
      </p:graphicFrame>
      <p:sp>
        <p:nvSpPr>
          <p:cNvPr id="18" name="TextBox 17"/>
          <p:cNvSpPr txBox="1"/>
          <p:nvPr/>
        </p:nvSpPr>
        <p:spPr>
          <a:xfrm>
            <a:off x="7923212" y="8382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ext uri="{D42A27DB-BD31-4B8C-83A1-F6EECF244321}">
                <p14:modId xmlns:p14="http://schemas.microsoft.com/office/powerpoint/2010/main" xmlns="" val="192381043"/>
              </p:ext>
            </p:extLst>
          </p:nvPr>
        </p:nvGraphicFramePr>
        <p:xfrm>
          <a:off x="1903412" y="3581400"/>
          <a:ext cx="8530862" cy="3108322"/>
        </p:xfrm>
        <a:graphic>
          <a:graphicData uri="http://schemas.openxmlformats.org/drawingml/2006/table">
            <a:tbl>
              <a:tblPr firstRow="1" bandRow="1">
                <a:tableStyleId>{7DF18680-E054-41AD-8BC1-D1AEF772440D}</a:tableStyleId>
              </a:tblPr>
              <a:tblGrid>
                <a:gridCol w="1907751">
                  <a:extLst>
                    <a:ext uri="{9D8B030D-6E8A-4147-A177-3AD203B41FA5}">
                      <a16:colId xmlns:a16="http://schemas.microsoft.com/office/drawing/2014/main" xmlns="" val="187285565"/>
                    </a:ext>
                  </a:extLst>
                </a:gridCol>
                <a:gridCol w="2070737">
                  <a:extLst>
                    <a:ext uri="{9D8B030D-6E8A-4147-A177-3AD203B41FA5}">
                      <a16:colId xmlns:a16="http://schemas.microsoft.com/office/drawing/2014/main" xmlns="" val="184855798"/>
                    </a:ext>
                  </a:extLst>
                </a:gridCol>
                <a:gridCol w="2070737">
                  <a:extLst>
                    <a:ext uri="{9D8B030D-6E8A-4147-A177-3AD203B41FA5}">
                      <a16:colId xmlns:a16="http://schemas.microsoft.com/office/drawing/2014/main" xmlns="" val="1774347793"/>
                    </a:ext>
                  </a:extLst>
                </a:gridCol>
                <a:gridCol w="2481637">
                  <a:extLst>
                    <a:ext uri="{9D8B030D-6E8A-4147-A177-3AD203B41FA5}">
                      <a16:colId xmlns:a16="http://schemas.microsoft.com/office/drawing/2014/main" xmlns="" val="1719306019"/>
                    </a:ext>
                  </a:extLst>
                </a:gridCol>
              </a:tblGrid>
              <a:tr h="444046">
                <a:tc>
                  <a:txBody>
                    <a:bodyPr/>
                    <a:lstStyle/>
                    <a:p>
                      <a:r>
                        <a:rPr lang="en-US" sz="2400" noProof="1">
                          <a:solidFill>
                            <a:schemeClr val="tx1"/>
                          </a:solidFill>
                        </a:rPr>
                        <a:t>EmployeeID</a:t>
                      </a:r>
                    </a:p>
                  </a:txBody>
                  <a:tcPr marL="78285" marR="78285" marT="39143" marB="39143">
                    <a:solidFill>
                      <a:srgbClr val="C6C0AA">
                        <a:alpha val="50000"/>
                      </a:srgbClr>
                    </a:solidFill>
                  </a:tcPr>
                </a:tc>
                <a:tc>
                  <a:txBody>
                    <a:bodyPr/>
                    <a:lstStyle/>
                    <a:p>
                      <a:r>
                        <a:rPr lang="en-US" sz="2400" noProof="1">
                          <a:solidFill>
                            <a:schemeClr val="tx1"/>
                          </a:solidFill>
                        </a:rPr>
                        <a:t>DepartmentID</a:t>
                      </a:r>
                    </a:p>
                  </a:txBody>
                  <a:tcPr marL="78285" marR="78285" marT="39143" marB="39143">
                    <a:solidFill>
                      <a:srgbClr val="C6C0AA">
                        <a:alpha val="50000"/>
                      </a:srgbClr>
                    </a:solidFill>
                  </a:tcPr>
                </a:tc>
                <a:tc>
                  <a:txBody>
                    <a:bodyPr/>
                    <a:lstStyle/>
                    <a:p>
                      <a:r>
                        <a:rPr lang="en-US" sz="2400" i="0" noProof="1">
                          <a:solidFill>
                            <a:schemeClr val="tx1"/>
                          </a:solidFill>
                        </a:rPr>
                        <a:t>DepartmentID</a:t>
                      </a:r>
                    </a:p>
                  </a:txBody>
                  <a:tcPr marL="78285" marR="78285" marT="39143" marB="39143">
                    <a:solidFill>
                      <a:srgbClr val="C6C0AA">
                        <a:alpha val="50000"/>
                      </a:srgbClr>
                    </a:solidFill>
                  </a:tcPr>
                </a:tc>
                <a:tc>
                  <a:txBody>
                    <a:bodyPr/>
                    <a:lstStyle/>
                    <a:p>
                      <a:r>
                        <a:rPr lang="en-US" sz="2400" i="0" noProof="1">
                          <a:solidFill>
                            <a:schemeClr val="tx1"/>
                          </a:solidFill>
                        </a:rPr>
                        <a:t>DepartmentName</a:t>
                      </a:r>
                    </a:p>
                  </a:txBody>
                  <a:tcPr marL="78285" marR="78285" marT="39143" marB="39143">
                    <a:solidFill>
                      <a:srgbClr val="C6C0AA">
                        <a:alpha val="50000"/>
                      </a:srgbClr>
                    </a:solidFill>
                  </a:tcPr>
                </a:tc>
                <a:extLst>
                  <a:ext uri="{0D108BD9-81ED-4DB2-BD59-A6C34878D82A}">
                    <a16:rowId xmlns:a16="http://schemas.microsoft.com/office/drawing/2014/main" xmlns="" val="1704253151"/>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3</a:t>
                      </a:r>
                      <a:endParaRPr lang="bg-BG" sz="2400" i="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Sales</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xmlns="" val="723432538"/>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4</a:t>
                      </a:r>
                      <a:endParaRPr lang="bg-BG" sz="2400" i="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Marketing</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xmlns="" val="458832188"/>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5</a:t>
                      </a:r>
                      <a:endParaRPr lang="bg-BG" sz="2400" i="0" dirty="0">
                        <a:solidFill>
                          <a:schemeClr val="tx1"/>
                        </a:solidFill>
                      </a:endParaRPr>
                    </a:p>
                  </a:txBody>
                  <a:tcPr marL="78285" marR="78285" marT="39143" marB="39143">
                    <a:solidFill>
                      <a:srgbClr val="00B050">
                        <a:alpha val="50000"/>
                      </a:srgbClr>
                    </a:solidFill>
                  </a:tcPr>
                </a:tc>
                <a:tc>
                  <a:txBody>
                    <a:bodyPr/>
                    <a:lstStyle/>
                    <a:p>
                      <a:r>
                        <a:rPr lang="en-GB" sz="2400" i="0" dirty="0">
                          <a:solidFill>
                            <a:schemeClr val="tx1"/>
                          </a:solidFill>
                        </a:rPr>
                        <a:t>Purchasing</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xmlns="" val="3103787398"/>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3</a:t>
                      </a:r>
                      <a:endParaRPr lang="bg-BG" sz="2400" i="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Sales</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xmlns="" val="3856432737"/>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4</a:t>
                      </a:r>
                      <a:endParaRPr lang="bg-BG" sz="2400" i="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Marketing</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xmlns="" val="2719539950"/>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5</a:t>
                      </a:r>
                      <a:endParaRPr lang="bg-BG" sz="2400" i="0" dirty="0">
                        <a:solidFill>
                          <a:schemeClr val="tx1"/>
                        </a:solidFill>
                      </a:endParaRPr>
                    </a:p>
                  </a:txBody>
                  <a:tcPr marL="78285" marR="78285" marT="39143" marB="39143">
                    <a:solidFill>
                      <a:srgbClr val="F3BE60">
                        <a:alpha val="50000"/>
                      </a:srgbClr>
                    </a:solidFill>
                  </a:tcPr>
                </a:tc>
                <a:tc>
                  <a:txBody>
                    <a:bodyPr/>
                    <a:lstStyle/>
                    <a:p>
                      <a:r>
                        <a:rPr lang="en-GB" sz="2400" i="0" dirty="0">
                          <a:solidFill>
                            <a:schemeClr val="tx1"/>
                          </a:solidFill>
                        </a:rPr>
                        <a:t>Purchasing</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xmlns="" val="2722110989"/>
                  </a:ext>
                </a:extLst>
              </a:tr>
            </a:tbl>
          </a:graphicData>
        </a:graphic>
      </p:graphicFrame>
      <p:sp>
        <p:nvSpPr>
          <p:cNvPr id="15" name="TextBox 14"/>
          <p:cNvSpPr txBox="1"/>
          <p:nvPr/>
        </p:nvSpPr>
        <p:spPr>
          <a:xfrm>
            <a:off x="5268620"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6375" y="2152651"/>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152651"/>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152650"/>
            <a:ext cx="1834418" cy="419102"/>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571752"/>
            <a:ext cx="1838781" cy="190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571752"/>
            <a:ext cx="1854839" cy="4762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589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8"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7612"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Employees AS e</a:t>
            </a:r>
          </a:p>
          <a:p>
            <a:pPr marL="0" lvl="2"/>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CROSS JOIN </a:t>
            </a:r>
            <a:r>
              <a:rPr lang="en-US" sz="3200" b="1" dirty="0">
                <a:solidFill>
                  <a:schemeClr val="tx2"/>
                </a:solidFill>
                <a:latin typeface="Consolas" panose="020B0609020204030204" pitchFamily="49" charset="0"/>
              </a:rPr>
              <a:t>Departments AS d</a:t>
            </a:r>
          </a:p>
          <a:p>
            <a:pPr marL="0" lvl="2"/>
            <a:r>
              <a:rPr lang="en-US" sz="3200" b="1" dirty="0">
                <a:solidFill>
                  <a:schemeClr val="tx2"/>
                </a:solidFill>
                <a:latin typeface="Consolas" panose="020B0609020204030204" pitchFamily="49" charset="0"/>
              </a:rPr>
              <a:t> </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8" name="AutoShape 7"/>
          <p:cNvSpPr>
            <a:spLocks noChangeArrowheads="1"/>
          </p:cNvSpPr>
          <p:nvPr/>
        </p:nvSpPr>
        <p:spPr bwMode="auto">
          <a:xfrm>
            <a:off x="8422210" y="29562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806019" y="1920163"/>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3503612" y="4520309"/>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No Join Conditions</a:t>
            </a:r>
          </a:p>
        </p:txBody>
      </p:sp>
      <p:sp>
        <p:nvSpPr>
          <p:cNvPr id="15"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xmlns="" val="36817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a:t>
            </a:r>
          </a:p>
          <a:p>
            <a:pPr marL="444500" indent="-444500">
              <a:lnSpc>
                <a:spcPct val="100000"/>
              </a:lnSpc>
              <a:buFontTx/>
              <a:buAutoNum type="arabicPeriod"/>
            </a:pPr>
            <a:r>
              <a:rPr lang="en-US" sz="3200" dirty="0"/>
              <a:t>Common Table Expressions (CTE)</a:t>
            </a:r>
          </a:p>
          <a:p>
            <a:pPr marL="444500" indent="-444500">
              <a:lnSpc>
                <a:spcPct val="100000"/>
              </a:lnSpc>
              <a:buFontTx/>
              <a:buAutoNum type="arabicPeriod"/>
            </a:pPr>
            <a:r>
              <a:rPr lang="en-US" sz="3200" dirty="0"/>
              <a:t>Indices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7"/>
          <p:cNvPicPr>
            <a:picLocks noChangeAspect="1"/>
          </p:cNvPicPr>
          <p:nvPr/>
        </p:nvPicPr>
        <p:blipFill>
          <a:blip r:embed="rId3" cstate="print"/>
          <a:stretch>
            <a:fillRect/>
          </a:stretch>
        </p:blipFill>
        <p:spPr>
          <a:xfrm>
            <a:off x="8741997" y="2049657"/>
            <a:ext cx="3074424" cy="3964248"/>
          </a:xfrm>
          <a:prstGeom prst="rect">
            <a:avLst/>
          </a:prstGeom>
        </p:spPr>
      </p:pic>
      <p:pic>
        <p:nvPicPr>
          <p:cNvPr id="11" name="Picture 2" descr="db, status icon"/>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61012" y="4450262"/>
            <a:ext cx="1901402" cy="187703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2" descr="http://www.graphicsfuel.com/wp-content/uploads/2012/07/books-icon-512.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73479" y="4127455"/>
            <a:ext cx="2522646" cy="25226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11113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419">
                                            <p:txEl>
                                              <p:pRg st="3" end="3"/>
                                            </p:txEl>
                                          </p:spTgt>
                                        </p:tgtEl>
                                        <p:attrNameLst>
                                          <p:attrName>style.visibility</p:attrName>
                                        </p:attrNameLst>
                                      </p:cBhvr>
                                      <p:to>
                                        <p:strVal val="visible"/>
                                      </p:to>
                                    </p:set>
                                    <p:animEffect transition="in" filter="fade">
                                      <p:cBhvr>
                                        <p:cTn id="17" dur="500"/>
                                        <p:tgtEl>
                                          <p:spTgt spid="444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cxnSp>
        <p:nvCxnSpPr>
          <p:cNvPr id="42" name="Connector: Elbow 41"/>
          <p:cNvCxnSpPr>
            <a:cxnSpLocks/>
          </p:cNvCxnSpPr>
          <p:nvPr/>
        </p:nvCxnSpPr>
        <p:spPr>
          <a:xfrm rot="16200000" flipH="1">
            <a:off x="5827712" y="3282951"/>
            <a:ext cx="12700" cy="2590800"/>
          </a:xfrm>
          <a:prstGeom prst="bentConnector3">
            <a:avLst>
              <a:gd name="adj1" fmla="val 453803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143007" y="5237491"/>
            <a:ext cx="1382110" cy="523220"/>
          </a:xfrm>
          <a:prstGeom prst="rect">
            <a:avLst/>
          </a:prstGeom>
          <a:noFill/>
        </p:spPr>
        <p:txBody>
          <a:bodyPr wrap="none" rtlCol="0">
            <a:spAutoFit/>
          </a:bodyPr>
          <a:lstStyle/>
          <a:p>
            <a:pPr algn="ctr"/>
            <a:r>
              <a:rPr lang="en-US" sz="2800" dirty="0"/>
              <a:t>Relation</a:t>
            </a:r>
          </a:p>
        </p:txBody>
      </p:sp>
      <p:grpSp>
        <p:nvGrpSpPr>
          <p:cNvPr id="55" name="Group 54"/>
          <p:cNvGrpSpPr/>
          <p:nvPr/>
        </p:nvGrpSpPr>
        <p:grpSpPr>
          <a:xfrm>
            <a:off x="1827212"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61" name="Group 60"/>
          <p:cNvGrpSpPr/>
          <p:nvPr/>
        </p:nvGrpSpPr>
        <p:grpSpPr>
          <a:xfrm>
            <a:off x="6551612"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spTree>
    <p:extLst>
      <p:ext uri="{BB962C8B-B14F-4D97-AF65-F5344CB8AC3E}">
        <p14:creationId xmlns:p14="http://schemas.microsoft.com/office/powerpoint/2010/main" xmlns="" val="57294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Tree>
    <p:extLst>
      <p:ext uri="{BB962C8B-B14F-4D97-AF65-F5344CB8AC3E}">
        <p14:creationId xmlns:p14="http://schemas.microsoft.com/office/powerpoint/2010/main" xmlns="" val="36576570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0" name="Content Placeholder 29"/>
          <p:cNvSpPr>
            <a:spLocks noGrp="1"/>
          </p:cNvSpPr>
          <p:nvPr>
            <p:ph idx="1"/>
          </p:nvPr>
        </p:nvSpPr>
        <p:spPr/>
        <p:txBody>
          <a:bodyPr/>
          <a:lstStyle/>
          <a:p>
            <a:r>
              <a:rPr lang="en-US" dirty="0"/>
              <a:t>Inner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6" name="Group 35"/>
          <p:cNvGrpSpPr/>
          <p:nvPr/>
        </p:nvGrpSpPr>
        <p:grpSpPr>
          <a:xfrm>
            <a:off x="1827212"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5591339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6"/>
                                        </p:tgtEl>
                                      </p:cBhvr>
                                    </p:animEffect>
                                    <p:set>
                                      <p:cBhvr>
                                        <p:cTn id="12" dur="1" fill="hold">
                                          <p:stCondLst>
                                            <p:cond delay="999"/>
                                          </p:stCondLst>
                                        </p:cTn>
                                        <p:tgtEl>
                                          <p:spTgt spid="36"/>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29"/>
                                        </p:tgtEl>
                                      </p:cBhvr>
                                    </p:animEffect>
                                    <p:set>
                                      <p:cBhvr>
                                        <p:cTn id="15"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25" name="Content Placeholder 24"/>
          <p:cNvSpPr>
            <a:spLocks noGrp="1"/>
          </p:cNvSpPr>
          <p:nvPr>
            <p:ph idx="1"/>
          </p:nvPr>
        </p:nvSpPr>
        <p:spPr/>
        <p:txBody>
          <a:bodyPr/>
          <a:lstStyle/>
          <a:p>
            <a:r>
              <a:rPr lang="en-US" dirty="0"/>
              <a:t>Left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5332412"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7429657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64"/>
                                        </p:tgtEl>
                                      </p:cBhvr>
                                    </p:animEffect>
                                    <p:set>
                                      <p:cBhvr>
                                        <p:cTn id="15" dur="1" fill="hold">
                                          <p:stCondLst>
                                            <p:cond delay="999"/>
                                          </p:stCondLst>
                                        </p:cTn>
                                        <p:tgtEl>
                                          <p:spTgt spid="64"/>
                                        </p:tgtEl>
                                        <p:attrNameLst>
                                          <p:attrName>style.visibility</p:attrName>
                                        </p:attrNameLst>
                                      </p:cBhvr>
                                      <p:to>
                                        <p:strVal val="hidden"/>
                                      </p:to>
                                    </p:se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25" name="Content Placeholder 24"/>
          <p:cNvSpPr>
            <a:spLocks noGrp="1"/>
          </p:cNvSpPr>
          <p:nvPr>
            <p:ph idx="1"/>
          </p:nvPr>
        </p:nvSpPr>
        <p:spPr/>
        <p:txBody>
          <a:bodyPr/>
          <a:lstStyle/>
          <a:p>
            <a:r>
              <a:rPr lang="en-US" dirty="0"/>
              <a:t>Right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827212" y="1828800"/>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xmlns="" val="3943897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41"/>
                                        </p:tgtEl>
                                      </p:cBhvr>
                                    </p:animEffect>
                                    <p:set>
                                      <p:cBhvr>
                                        <p:cTn id="15" dur="1" fill="hold">
                                          <p:stCondLst>
                                            <p:cond delay="999"/>
                                          </p:stCondLst>
                                        </p:cTn>
                                        <p:tgtEl>
                                          <p:spTgt spid="41"/>
                                        </p:tgtEl>
                                        <p:attrNameLst>
                                          <p:attrName>style.visibility</p:attrName>
                                        </p:attrNameLst>
                                      </p:cBhvr>
                                      <p:to>
                                        <p:strVal val="hidden"/>
                                      </p:to>
                                    </p:se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25" name="Content Placeholder 24"/>
          <p:cNvSpPr>
            <a:spLocks noGrp="1"/>
          </p:cNvSpPr>
          <p:nvPr>
            <p:ph idx="1"/>
          </p:nvPr>
        </p:nvSpPr>
        <p:spPr/>
        <p:txBody>
          <a:bodyPr/>
          <a:lstStyle/>
          <a:p>
            <a:r>
              <a:rPr lang="en-US" dirty="0"/>
              <a:t>Full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xmlns="" val="20656733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1000"/>
                                        <p:tgtEl>
                                          <p:spTgt spid="64"/>
                                        </p:tgtEl>
                                      </p:cBhvr>
                                    </p:animEffect>
                                  </p:childTnLst>
                                </p:cTn>
                              </p:par>
                              <p:par>
                                <p:cTn id="16" presetID="10" presetClass="exit" presetSubtype="0" fill="hold" nodeType="withEffect">
                                  <p:stCondLst>
                                    <p:cond delay="0"/>
                                  </p:stCondLst>
                                  <p:childTnLst>
                                    <p:animEffect transition="out" filter="fade">
                                      <p:cBhvr>
                                        <p:cTn id="17" dur="500"/>
                                        <p:tgtEl>
                                          <p:spTgt spid="41"/>
                                        </p:tgtEl>
                                      </p:cBhvr>
                                    </p:animEffect>
                                    <p:set>
                                      <p:cBhvr>
                                        <p:cTn id="18"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0" name="Content Placeholder 29"/>
          <p:cNvSpPr>
            <a:spLocks noGrp="1"/>
          </p:cNvSpPr>
          <p:nvPr>
            <p:ph idx="1"/>
          </p:nvPr>
        </p:nvSpPr>
        <p:spPr/>
        <p:txBody>
          <a:bodyPr/>
          <a:lstStyle/>
          <a:p>
            <a:r>
              <a:rPr lang="en-US" dirty="0"/>
              <a:t>Negated Left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6551612"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xmlns="" val="2324719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childTnLst>
                                </p:cTn>
                              </p:par>
                              <p:par>
                                <p:cTn id="15" presetID="10" presetClass="exit" presetSubtype="0" fill="hold" nodeType="with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25" name="Content Placeholder 24"/>
          <p:cNvSpPr>
            <a:spLocks noGrp="1"/>
          </p:cNvSpPr>
          <p:nvPr>
            <p:ph idx="1"/>
          </p:nvPr>
        </p:nvSpPr>
        <p:spPr/>
        <p:txBody>
          <a:bodyPr/>
          <a:lstStyle/>
          <a:p>
            <a:r>
              <a:rPr lang="en-US" dirty="0"/>
              <a:t>Negated Right Outer Join</a:t>
            </a:r>
          </a:p>
        </p:txBody>
      </p:sp>
      <p:sp>
        <p:nvSpPr>
          <p:cNvPr id="4" name="Title 3"/>
          <p:cNvSpPr>
            <a:spLocks noGrp="1"/>
          </p:cNvSpPr>
          <p:nvPr>
            <p:ph type="title"/>
          </p:nvPr>
        </p:nvSpPr>
        <p:spPr/>
        <p:txBody>
          <a:bodyPr/>
          <a:lstStyle/>
          <a:p>
            <a:r>
              <a:rPr lang="en-US" dirty="0"/>
              <a:t>Join Overview</a:t>
            </a:r>
          </a:p>
        </p:txBody>
      </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5" name="Group 14"/>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1827212" y="1828800"/>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xmlns="" val="14968755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5"/>
                                        </p:tgtEl>
                                      </p:cBhvr>
                                    </p:animEffect>
                                    <p:set>
                                      <p:cBhvr>
                                        <p:cTn id="10" dur="1" fill="hold">
                                          <p:stCondLst>
                                            <p:cond delay="999"/>
                                          </p:stCondLst>
                                        </p:cTn>
                                        <p:tgtEl>
                                          <p:spTgt spid="15"/>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25" name="Content Placeholder 24"/>
          <p:cNvSpPr>
            <a:spLocks noGrp="1"/>
          </p:cNvSpPr>
          <p:nvPr>
            <p:ph idx="1"/>
          </p:nvPr>
        </p:nvSpPr>
        <p:spPr/>
        <p:txBody>
          <a:bodyPr/>
          <a:lstStyle/>
          <a:p>
            <a:r>
              <a:rPr lang="en-US" dirty="0"/>
              <a:t>Negated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xmlns="" val="2017195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a:lnSpc>
                <a:spcPct val="100000"/>
              </a:lnSpc>
            </a:pPr>
            <a:r>
              <a:rPr lang="en-US" dirty="0"/>
              <a:t>Display address information of all employees in "</a:t>
            </a:r>
            <a:r>
              <a:rPr lang="en-US" noProof="1"/>
              <a:t>SoftUni</a:t>
            </a:r>
            <a:r>
              <a:rPr lang="en-US" dirty="0"/>
              <a:t>" database. Select first 50 employees.</a:t>
            </a:r>
          </a:p>
          <a:p>
            <a:pPr lvl="1">
              <a:lnSpc>
                <a:spcPct val="100000"/>
              </a:lnSpc>
            </a:pPr>
            <a:r>
              <a:rPr lang="en-US" dirty="0"/>
              <a:t>The exact format of data is shown below. </a:t>
            </a:r>
          </a:p>
          <a:p>
            <a:pPr lvl="1">
              <a:lnSpc>
                <a:spcPct val="100000"/>
              </a:lnSpc>
            </a:pPr>
            <a:r>
              <a:rPr lang="en-US" dirty="0"/>
              <a:t>Order them by </a:t>
            </a:r>
            <a:r>
              <a:rPr lang="en-US" noProof="1">
                <a:solidFill>
                  <a:schemeClr val="tx2">
                    <a:lumMod val="75000"/>
                  </a:schemeClr>
                </a:solidFill>
              </a:rPr>
              <a:t>FirstName</a:t>
            </a:r>
            <a:r>
              <a:rPr lang="en-US" noProof="1"/>
              <a:t>,</a:t>
            </a:r>
            <a:r>
              <a:rPr lang="en-US" noProof="1">
                <a:solidFill>
                  <a:schemeClr val="tx2">
                    <a:lumMod val="75000"/>
                  </a:schemeClr>
                </a:solidFill>
              </a:rPr>
              <a:t> </a:t>
            </a:r>
            <a:r>
              <a:rPr lang="en-US" noProof="1"/>
              <a:t>then by </a:t>
            </a:r>
            <a:r>
              <a:rPr lang="en-US" noProof="1">
                <a:solidFill>
                  <a:schemeClr val="tx2">
                    <a:lumMod val="75000"/>
                  </a:schemeClr>
                </a:solidFill>
              </a:rPr>
              <a:t>LastName</a:t>
            </a:r>
            <a:r>
              <a:rPr lang="bg-BG" noProof="1">
                <a:solidFill>
                  <a:schemeClr val="tx2">
                    <a:lumMod val="75000"/>
                  </a:schemeClr>
                </a:solidFill>
              </a:rPr>
              <a:t> </a:t>
            </a:r>
            <a:r>
              <a:rPr lang="bg-BG" noProof="1"/>
              <a:t>(</a:t>
            </a:r>
            <a:r>
              <a:rPr lang="en-US" noProof="1"/>
              <a:t>ascending</a:t>
            </a:r>
            <a:r>
              <a:rPr lang="bg-BG" noProof="1"/>
              <a:t>)</a:t>
            </a:r>
            <a:r>
              <a:rPr lang="en-US" dirty="0"/>
              <a:t>.</a:t>
            </a:r>
          </a:p>
          <a:p>
            <a:pPr lvl="2">
              <a:lnSpc>
                <a:spcPct val="100000"/>
              </a:lnSpc>
            </a:pPr>
            <a:r>
              <a:rPr lang="en-US" sz="2400" dirty="0"/>
              <a:t>Hint: Use three-way join.</a:t>
            </a:r>
          </a:p>
          <a:p>
            <a:pPr lvl="1">
              <a:lnSpc>
                <a:spcPct val="100000"/>
              </a:lnSpc>
            </a:pPr>
            <a:endParaRPr lang="en-US" dirty="0"/>
          </a:p>
        </p:txBody>
      </p:sp>
      <p:sp>
        <p:nvSpPr>
          <p:cNvPr id="540674" name="Rectangle 2"/>
          <p:cNvSpPr>
            <a:spLocks noGrp="1" noChangeArrowheads="1"/>
          </p:cNvSpPr>
          <p:nvPr>
            <p:ph type="title"/>
          </p:nvPr>
        </p:nvSpPr>
        <p:spPr/>
        <p:txBody>
          <a:bodyPr>
            <a:normAutofit/>
          </a:bodyPr>
          <a:lstStyle/>
          <a:p>
            <a:r>
              <a:rPr lang="en-US" dirty="0"/>
              <a:t>Problem: Addresses with Towns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a:t>
            </a:r>
            <a:endParaRPr lang="en-US" dirty="0"/>
          </a:p>
        </p:txBody>
      </p:sp>
      <p:pic>
        <p:nvPicPr>
          <p:cNvPr id="9" name="Picture 4" descr="application, desktop, development, programming icon"/>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1501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Картина 2"/>
          <p:cNvPicPr>
            <a:picLocks noChangeAspect="1"/>
          </p:cNvPicPr>
          <p:nvPr/>
        </p:nvPicPr>
        <p:blipFill>
          <a:blip r:embed="rId5" cstate="print"/>
          <a:stretch>
            <a:fillRect/>
          </a:stretch>
        </p:blipFill>
        <p:spPr>
          <a:xfrm>
            <a:off x="989012" y="4358072"/>
            <a:ext cx="7411390" cy="1486189"/>
          </a:xfrm>
          <a:prstGeom prst="rect">
            <a:avLst/>
          </a:prstGeom>
        </p:spPr>
      </p:pic>
    </p:spTree>
    <p:extLst>
      <p:ext uri="{BB962C8B-B14F-4D97-AF65-F5344CB8AC3E}">
        <p14:creationId xmlns:p14="http://schemas.microsoft.com/office/powerpoint/2010/main" xmlns="" val="343261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a:t>#SQL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xmlns="" val="1521071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540676" name="Rectangle 4"/>
          <p:cNvSpPr>
            <a:spLocks noChangeArrowheads="1"/>
          </p:cNvSpPr>
          <p:nvPr/>
        </p:nvSpPr>
        <p:spPr bwMode="auto">
          <a:xfrm>
            <a:off x="1220788" y="2593013"/>
            <a:ext cx="9674224"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TOP 50 e.FirstName, e.LastName,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t.Name as Town, a.AddressText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Addresses a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e.AddressID = a.AddressID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Towns 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a.TownID = t.TownID</a:t>
            </a:r>
            <a:endPar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e.FirstName ASC, e.LastName ASC</a:t>
            </a:r>
          </a:p>
        </p:txBody>
      </p:sp>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a:t>
            </a:r>
            <a:endParaRPr lang="en-US" dirty="0"/>
          </a:p>
        </p:txBody>
      </p:sp>
      <p:sp>
        <p:nvSpPr>
          <p:cNvPr id="11" name="AutoShape 7"/>
          <p:cNvSpPr>
            <a:spLocks noChangeArrowheads="1"/>
          </p:cNvSpPr>
          <p:nvPr/>
        </p:nvSpPr>
        <p:spPr bwMode="auto">
          <a:xfrm>
            <a:off x="8380412" y="306961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12" name="AutoShape 7"/>
          <p:cNvSpPr>
            <a:spLocks noChangeArrowheads="1"/>
          </p:cNvSpPr>
          <p:nvPr/>
        </p:nvSpPr>
        <p:spPr bwMode="auto">
          <a:xfrm>
            <a:off x="8809023" y="5133053"/>
            <a:ext cx="2971800" cy="558485"/>
          </a:xfrm>
          <a:prstGeom prst="wedgeRoundRectCallout">
            <a:avLst>
              <a:gd name="adj1" fmla="val -73374"/>
              <a:gd name="adj2" fmla="val -1563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Towns</a:t>
            </a:r>
          </a:p>
        </p:txBody>
      </p:sp>
      <p:sp>
        <p:nvSpPr>
          <p:cNvPr id="13" name="AutoShape 7"/>
          <p:cNvSpPr>
            <a:spLocks noChangeArrowheads="1"/>
          </p:cNvSpPr>
          <p:nvPr/>
        </p:nvSpPr>
        <p:spPr bwMode="auto">
          <a:xfrm>
            <a:off x="5534024" y="1708235"/>
            <a:ext cx="3276600" cy="558485"/>
          </a:xfrm>
          <a:prstGeom prst="wedgeRoundRectCallout">
            <a:avLst>
              <a:gd name="adj1" fmla="val -43720"/>
              <a:gd name="adj2" fmla="val 1165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Tree>
    <p:extLst>
      <p:ext uri="{BB962C8B-B14F-4D97-AF65-F5344CB8AC3E}">
        <p14:creationId xmlns:p14="http://schemas.microsoft.com/office/powerpoint/2010/main" xmlns="" val="15668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00000"/>
              </a:lnSpc>
            </a:pPr>
            <a:r>
              <a:rPr lang="en-US" dirty="0"/>
              <a:t>Find all employees that are in the "Sales" department. Use "</a:t>
            </a:r>
            <a:r>
              <a:rPr lang="en-US" noProof="1"/>
              <a:t>SoftUni</a:t>
            </a:r>
            <a:r>
              <a:rPr lang="en-US" dirty="0"/>
              <a:t>" database.</a:t>
            </a:r>
          </a:p>
          <a:p>
            <a:pPr lvl="1">
              <a:lnSpc>
                <a:spcPct val="100000"/>
              </a:lnSpc>
            </a:pPr>
            <a:r>
              <a:rPr lang="en-US" dirty="0"/>
              <a:t>Follow the specified format: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Order them by </a:t>
            </a:r>
            <a:r>
              <a:rPr lang="en-US" noProof="1"/>
              <a:t>EmployeeID</a:t>
            </a:r>
            <a:r>
              <a:rPr lang="en-US" dirty="0"/>
              <a:t>.</a:t>
            </a:r>
          </a:p>
        </p:txBody>
      </p:sp>
      <p:sp>
        <p:nvSpPr>
          <p:cNvPr id="544770" name="Rectangle 2"/>
          <p:cNvSpPr>
            <a:spLocks noGrp="1" noChangeArrowheads="1"/>
          </p:cNvSpPr>
          <p:nvPr>
            <p:ph type="title"/>
          </p:nvPr>
        </p:nvSpPr>
        <p:spPr/>
        <p:txBody>
          <a:bodyPr/>
          <a:lstStyle/>
          <a:p>
            <a:r>
              <a:rPr lang="en-US" dirty="0"/>
              <a:t>Problem: Sales Employees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31</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https://judge.softuni.bg/Contests/Practice/Index/393#2</a:t>
            </a:r>
            <a:endParaRPr lang="en-US" dirty="0"/>
          </a:p>
        </p:txBody>
      </p:sp>
      <p:pic>
        <p:nvPicPr>
          <p:cNvPr id="4" name="Картина 3"/>
          <p:cNvPicPr>
            <a:picLocks noChangeAspect="1"/>
          </p:cNvPicPr>
          <p:nvPr/>
        </p:nvPicPr>
        <p:blipFill>
          <a:blip r:embed="rId4" cstate="print"/>
          <a:stretch>
            <a:fillRect/>
          </a:stretch>
        </p:blipFill>
        <p:spPr>
          <a:xfrm>
            <a:off x="1141412" y="3124200"/>
            <a:ext cx="7315200" cy="2004447"/>
          </a:xfrm>
          <a:prstGeom prst="rect">
            <a:avLst/>
          </a:prstGeom>
        </p:spPr>
      </p:pic>
    </p:spTree>
    <p:extLst>
      <p:ext uri="{BB962C8B-B14F-4D97-AF65-F5344CB8AC3E}">
        <p14:creationId xmlns:p14="http://schemas.microsoft.com/office/powerpoint/2010/main" xmlns="" val="32542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544772" name="Rectangle 4"/>
          <p:cNvSpPr>
            <a:spLocks noChangeArrowheads="1"/>
          </p:cNvSpPr>
          <p:nvPr/>
        </p:nvSpPr>
        <p:spPr bwMode="auto">
          <a:xfrm>
            <a:off x="1279744" y="2383810"/>
            <a:ext cx="9615267"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e.FirstName, e.LastName,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 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e.DepartmentID = d.DepartmentID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 'Sales'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e.EmployeeID</a:t>
            </a:r>
          </a:p>
        </p:txBody>
      </p:sp>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https://judge.softuni.bg/Contests/Practice/Index/393#2</a:t>
            </a:r>
            <a:endParaRPr lang="en-US" dirty="0"/>
          </a:p>
        </p:txBody>
      </p:sp>
      <p:sp>
        <p:nvSpPr>
          <p:cNvPr id="12" name="AutoShape 7"/>
          <p:cNvSpPr>
            <a:spLocks noChangeArrowheads="1"/>
          </p:cNvSpPr>
          <p:nvPr/>
        </p:nvSpPr>
        <p:spPr bwMode="auto">
          <a:xfrm>
            <a:off x="5865812" y="1488223"/>
            <a:ext cx="3276600" cy="558485"/>
          </a:xfrm>
          <a:prstGeom prst="wedgeRoundRectCallout">
            <a:avLst>
              <a:gd name="adj1" fmla="val -46956"/>
              <a:gd name="adj2" fmla="val 11891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3" name="AutoShape 7"/>
          <p:cNvSpPr>
            <a:spLocks noChangeArrowheads="1"/>
          </p:cNvSpPr>
          <p:nvPr/>
        </p:nvSpPr>
        <p:spPr bwMode="auto">
          <a:xfrm>
            <a:off x="8128112" y="3313133"/>
            <a:ext cx="3276600" cy="558485"/>
          </a:xfrm>
          <a:prstGeom prst="wedgeRoundRectCallout">
            <a:avLst>
              <a:gd name="adj1" fmla="val -42507"/>
              <a:gd name="adj2" fmla="val 8569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Departments</a:t>
            </a:r>
          </a:p>
        </p:txBody>
      </p:sp>
      <p:sp>
        <p:nvSpPr>
          <p:cNvPr id="14" name="AutoShape 7"/>
          <p:cNvSpPr>
            <a:spLocks noChangeArrowheads="1"/>
          </p:cNvSpPr>
          <p:nvPr/>
        </p:nvSpPr>
        <p:spPr bwMode="auto">
          <a:xfrm>
            <a:off x="5872691" y="5055527"/>
            <a:ext cx="2819400" cy="558485"/>
          </a:xfrm>
          <a:prstGeom prst="wedgeRoundRectCallout">
            <a:avLst>
              <a:gd name="adj1" fmla="val -61445"/>
              <a:gd name="adj2" fmla="val -1171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WHERE Precicate</a:t>
            </a:r>
          </a:p>
        </p:txBody>
      </p:sp>
    </p:spTree>
    <p:extLst>
      <p:ext uri="{BB962C8B-B14F-4D97-AF65-F5344CB8AC3E}">
        <p14:creationId xmlns:p14="http://schemas.microsoft.com/office/powerpoint/2010/main" xmlns="" val="357737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
          </p:nvPr>
        </p:nvSpPr>
        <p:spPr/>
        <p:txBody>
          <a:bodyPr>
            <a:normAutofit/>
          </a:bodyPr>
          <a:lstStyle/>
          <a:p>
            <a:pPr>
              <a:lnSpc>
                <a:spcPct val="100000"/>
              </a:lnSpc>
            </a:pPr>
            <a:r>
              <a:rPr lang="en-US" dirty="0"/>
              <a:t>Show all employees that:</a:t>
            </a:r>
          </a:p>
          <a:p>
            <a:pPr lvl="1">
              <a:lnSpc>
                <a:spcPct val="100000"/>
              </a:lnSpc>
            </a:pPr>
            <a:r>
              <a:rPr lang="en-US" dirty="0"/>
              <a:t>Are hired after 1/1/1999</a:t>
            </a:r>
          </a:p>
          <a:p>
            <a:pPr lvl="1">
              <a:lnSpc>
                <a:spcPct val="100000"/>
              </a:lnSpc>
            </a:pPr>
            <a:r>
              <a:rPr lang="en-US" dirty="0"/>
              <a:t>Are either in "Sales" or "Finance" department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Sorted by </a:t>
            </a:r>
            <a:r>
              <a:rPr lang="en-US" noProof="1"/>
              <a:t>HireDate</a:t>
            </a:r>
            <a:r>
              <a:rPr lang="en-US" dirty="0"/>
              <a:t> (ascending).</a:t>
            </a:r>
          </a:p>
        </p:txBody>
      </p:sp>
      <p:sp>
        <p:nvSpPr>
          <p:cNvPr id="1186818" name="Rectangle 2"/>
          <p:cNvSpPr>
            <a:spLocks noGrp="1" noChangeArrowheads="1"/>
          </p:cNvSpPr>
          <p:nvPr>
            <p:ph type="title"/>
          </p:nvPr>
        </p:nvSpPr>
        <p:spPr/>
        <p:txBody>
          <a:bodyPr/>
          <a:lstStyle/>
          <a:p>
            <a:r>
              <a:rPr lang="en-US" dirty="0"/>
              <a:t>Problem: Employees Hired After</a:t>
            </a:r>
          </a:p>
        </p:txBody>
      </p:sp>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https://judge.softuni.bg/Contests/Practice/Index/393#5</a:t>
            </a:r>
            <a:endParaRPr lang="en-US" dirty="0"/>
          </a:p>
        </p:txBody>
      </p:sp>
      <p:pic>
        <p:nvPicPr>
          <p:cNvPr id="8" name="Picture 2" descr="document, file, preview, search, zoom icon"/>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814831" y="356616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Картина 3"/>
          <p:cNvPicPr>
            <a:picLocks noChangeAspect="1"/>
          </p:cNvPicPr>
          <p:nvPr/>
        </p:nvPicPr>
        <p:blipFill>
          <a:blip r:embed="rId5" cstate="print"/>
          <a:stretch>
            <a:fillRect/>
          </a:stretch>
        </p:blipFill>
        <p:spPr>
          <a:xfrm>
            <a:off x="760412" y="3549227"/>
            <a:ext cx="7529023" cy="1623907"/>
          </a:xfrm>
          <a:prstGeom prst="rect">
            <a:avLst/>
          </a:prstGeom>
        </p:spPr>
      </p:pic>
    </p:spTree>
    <p:extLst>
      <p:ext uri="{BB962C8B-B14F-4D97-AF65-F5344CB8AC3E}">
        <p14:creationId xmlns:p14="http://schemas.microsoft.com/office/powerpoint/2010/main" xmlns="" val="39641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1186820" name="Rectangle 4"/>
          <p:cNvSpPr>
            <a:spLocks noChangeArrowheads="1"/>
          </p:cNvSpPr>
          <p:nvPr/>
        </p:nvSpPr>
        <p:spPr bwMode="auto">
          <a:xfrm>
            <a:off x="1293812" y="2047660"/>
            <a:ext cx="9601198"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e.LastName, e.HireDate,</a:t>
            </a:r>
            <a:b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as DeptName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e.DepartmentId = d.DepartmentId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d.Name IN ('Sales', 'Finance')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e.HireDate ASC</a:t>
            </a:r>
          </a:p>
        </p:txBody>
      </p:sp>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9" name="AutoShape 7"/>
          <p:cNvSpPr>
            <a:spLocks noChangeArrowheads="1"/>
          </p:cNvSpPr>
          <p:nvPr/>
        </p:nvSpPr>
        <p:spPr bwMode="auto">
          <a:xfrm>
            <a:off x="3960812" y="1219200"/>
            <a:ext cx="3276600" cy="558485"/>
          </a:xfrm>
          <a:prstGeom prst="wedgeRoundRectCallout">
            <a:avLst>
              <a:gd name="adj1" fmla="val -43720"/>
              <a:gd name="adj2" fmla="val 1165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0" name="AutoShape 7"/>
          <p:cNvSpPr>
            <a:spLocks noChangeArrowheads="1"/>
          </p:cNvSpPr>
          <p:nvPr/>
        </p:nvSpPr>
        <p:spPr bwMode="auto">
          <a:xfrm>
            <a:off x="6475412" y="5277777"/>
            <a:ext cx="3657601" cy="558485"/>
          </a:xfrm>
          <a:prstGeom prst="wedgeRoundRectCallout">
            <a:avLst>
              <a:gd name="adj1" fmla="val -50596"/>
              <a:gd name="adj2" fmla="val -11600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Complex Join Condition</a:t>
            </a:r>
          </a:p>
        </p:txBody>
      </p:sp>
      <p:sp>
        <p:nvSpPr>
          <p:cNvPr id="11"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https://judge.softuni.bg/Contests/Practice/Index/393#5</a:t>
            </a:r>
            <a:endParaRPr lang="en-US" dirty="0"/>
          </a:p>
        </p:txBody>
      </p:sp>
    </p:spTree>
    <p:extLst>
      <p:ext uri="{BB962C8B-B14F-4D97-AF65-F5344CB8AC3E}">
        <p14:creationId xmlns:p14="http://schemas.microsoft.com/office/powerpoint/2010/main" xmlns="" val="1833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information about employee's manager and employee's department .</a:t>
            </a:r>
          </a:p>
          <a:p>
            <a:pPr lvl="1">
              <a:lnSpc>
                <a:spcPct val="100000"/>
              </a:lnSpc>
            </a:pPr>
            <a:r>
              <a:rPr lang="en-US" dirty="0"/>
              <a:t>Show only the first 50 employees.</a:t>
            </a:r>
          </a:p>
          <a:p>
            <a:pPr lvl="1">
              <a:lnSpc>
                <a:spcPct val="100000"/>
              </a:lnSpc>
            </a:pPr>
            <a:r>
              <a:rPr lang="en-US" dirty="0"/>
              <a:t>The exact format is shown below:</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Sort by </a:t>
            </a:r>
            <a:r>
              <a:rPr lang="en-US" noProof="1"/>
              <a:t>EmployeeID (ascending)</a:t>
            </a:r>
            <a:r>
              <a:rPr lang="en-US" dirty="0"/>
              <a:t>.</a:t>
            </a:r>
          </a:p>
          <a:p>
            <a:pPr lvl="1">
              <a:lnSpc>
                <a:spcPct val="100000"/>
              </a:lnSpc>
            </a:pPr>
            <a:endParaRPr lang="en-US" dirty="0"/>
          </a:p>
        </p:txBody>
      </p:sp>
      <p:sp>
        <p:nvSpPr>
          <p:cNvPr id="1068034" name="Rectangle 2"/>
          <p:cNvSpPr>
            <a:spLocks noGrp="1" noChangeArrowheads="1"/>
          </p:cNvSpPr>
          <p:nvPr>
            <p:ph type="title"/>
          </p:nvPr>
        </p:nvSpPr>
        <p:spPr/>
        <p:txBody>
          <a:bodyPr/>
          <a:lstStyle/>
          <a:p>
            <a:r>
              <a:rPr lang="en-US" dirty="0"/>
              <a:t>Problem: Employee Summary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https://judge.softuni.bg/Contests/Practice/Index/393#9</a:t>
            </a:r>
            <a:endParaRPr lang="en-US" dirty="0"/>
          </a:p>
        </p:txBody>
      </p:sp>
      <p:pic>
        <p:nvPicPr>
          <p:cNvPr id="3" name="Картина 2"/>
          <p:cNvPicPr>
            <a:picLocks noChangeAspect="1"/>
          </p:cNvPicPr>
          <p:nvPr/>
        </p:nvPicPr>
        <p:blipFill>
          <a:blip r:embed="rId4" cstate="print"/>
          <a:stretch>
            <a:fillRect/>
          </a:stretch>
        </p:blipFill>
        <p:spPr>
          <a:xfrm>
            <a:off x="913638" y="3657600"/>
            <a:ext cx="6609551" cy="1757363"/>
          </a:xfrm>
          <a:prstGeom prst="rect">
            <a:avLst/>
          </a:prstGeom>
        </p:spPr>
      </p:pic>
      <p:pic>
        <p:nvPicPr>
          <p:cNvPr id="7" name="Picture 2" descr="document, file, preview, search, zoom icon"/>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837612" y="1905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9359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15355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Employee Summary</a:t>
            </a:r>
          </a:p>
        </p:txBody>
      </p:sp>
      <p:sp>
        <p:nvSpPr>
          <p:cNvPr id="540676" name="Rectangle 4"/>
          <p:cNvSpPr>
            <a:spLocks noChangeArrowheads="1"/>
          </p:cNvSpPr>
          <p:nvPr/>
        </p:nvSpPr>
        <p:spPr bwMode="auto">
          <a:xfrm>
            <a:off x="989012" y="1488281"/>
            <a:ext cx="9674224"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600" b="1" noProof="1">
                <a:effectLst>
                  <a:outerShdw blurRad="38100" dist="38100" dir="2700000" algn="tl">
                    <a:srgbClr val="000000">
                      <a:alpha val="43137"/>
                    </a:srgbClr>
                  </a:outerShdw>
                </a:effectLst>
              </a:rPr>
              <a:t>SELECT </a:t>
            </a:r>
            <a:r>
              <a:rPr lang="en-US" sz="2600" b="1" noProof="1">
                <a:solidFill>
                  <a:schemeClr val="tx2">
                    <a:lumMod val="75000"/>
                  </a:schemeClr>
                </a:solidFill>
                <a:effectLst>
                  <a:outerShdw blurRad="38100" dist="38100" dir="2700000" algn="tl">
                    <a:srgbClr val="000000">
                      <a:alpha val="43137"/>
                    </a:srgbClr>
                  </a:outerShdw>
                </a:effectLst>
              </a:rPr>
              <a:t>TOP 50</a:t>
            </a:r>
            <a:r>
              <a:rPr lang="en-US" sz="2600" b="1" noProof="1">
                <a:effectLst>
                  <a:outerShdw blurRad="38100" dist="38100" dir="2700000" algn="tl">
                    <a:srgbClr val="000000">
                      <a:alpha val="43137"/>
                    </a:srgbClr>
                  </a:outerShdw>
                </a:effectLst>
              </a:rPr>
              <a:t> </a:t>
            </a:r>
          </a:p>
          <a:p>
            <a:r>
              <a:rPr lang="en-US" sz="2600" b="1" noProof="1">
                <a:effectLst>
                  <a:outerShdw blurRad="38100" dist="38100" dir="2700000" algn="tl">
                    <a:srgbClr val="000000">
                      <a:alpha val="43137"/>
                    </a:srgbClr>
                  </a:outerShdw>
                </a:effectLst>
              </a:rPr>
              <a:t>  e.EmployeeID, </a:t>
            </a:r>
          </a:p>
          <a:p>
            <a:r>
              <a:rPr lang="en-US" sz="2600" b="1" noProof="1">
                <a:effectLst>
                  <a:outerShdw blurRad="38100" dist="38100" dir="2700000" algn="tl">
                    <a:srgbClr val="000000">
                      <a:alpha val="43137"/>
                    </a:srgbClr>
                  </a:outerShdw>
                </a:effectLst>
              </a:rPr>
              <a:t>  e.FirstName + ' ' + e.LastName AS EmployeeName, </a:t>
            </a:r>
          </a:p>
          <a:p>
            <a:r>
              <a:rPr lang="en-US" sz="2600" b="1" noProof="1">
                <a:effectLst>
                  <a:outerShdw blurRad="38100" dist="38100" dir="2700000" algn="tl">
                    <a:srgbClr val="000000">
                      <a:alpha val="43137"/>
                    </a:srgbClr>
                  </a:outerShdw>
                </a:effectLst>
              </a:rPr>
              <a:t>  m.FirstName + ' ' + m. LastName AS ManagerName,</a:t>
            </a:r>
          </a:p>
          <a:p>
            <a:r>
              <a:rPr lang="en-US" sz="2600" b="1" noProof="1">
                <a:effectLst>
                  <a:outerShdw blurRad="38100" dist="38100" dir="2700000" algn="tl">
                    <a:srgbClr val="000000">
                      <a:alpha val="43137"/>
                    </a:srgbClr>
                  </a:outerShdw>
                </a:effectLst>
              </a:rPr>
              <a:t>  d.Name AS DepartmentName</a:t>
            </a:r>
          </a:p>
          <a:p>
            <a:r>
              <a:rPr lang="en-US" sz="2600" b="1" noProof="1">
                <a:effectLst>
                  <a:outerShdw blurRad="38100" dist="38100" dir="2700000" algn="tl">
                    <a:srgbClr val="000000">
                      <a:alpha val="43137"/>
                    </a:srgbClr>
                  </a:outerShdw>
                </a:effectLst>
              </a:rPr>
              <a:t>FROM Employees AS e</a:t>
            </a:r>
          </a:p>
          <a:p>
            <a:r>
              <a:rPr lang="en-US" sz="2600" b="1" noProof="1">
                <a:effectLst>
                  <a:outerShdw blurRad="38100" dist="38100" dir="2700000" algn="tl">
                    <a:srgbClr val="000000">
                      <a:alpha val="43137"/>
                    </a:srgbClr>
                  </a:outerShdw>
                </a:effectLst>
              </a:rPr>
              <a:t>  </a:t>
            </a:r>
            <a:r>
              <a:rPr lang="en-US" sz="2600" b="1" noProof="1">
                <a:solidFill>
                  <a:schemeClr val="tx2">
                    <a:lumMod val="75000"/>
                  </a:schemeClr>
                </a:solidFill>
                <a:effectLst>
                  <a:outerShdw blurRad="38100" dist="38100" dir="2700000" algn="tl">
                    <a:srgbClr val="000000">
                      <a:alpha val="43137"/>
                    </a:srgbClr>
                  </a:outerShdw>
                </a:effectLst>
              </a:rPr>
              <a:t>LEFT JOIN </a:t>
            </a:r>
            <a:r>
              <a:rPr lang="en-US" sz="2600" b="1" noProof="1">
                <a:effectLst>
                  <a:outerShdw blurRad="38100" dist="38100" dir="2700000" algn="tl">
                    <a:srgbClr val="000000">
                      <a:alpha val="43137"/>
                    </a:srgbClr>
                  </a:outerShdw>
                </a:effectLst>
              </a:rPr>
              <a:t>Employees AS m </a:t>
            </a:r>
            <a:r>
              <a:rPr lang="en-US" sz="2600" b="1" noProof="1">
                <a:solidFill>
                  <a:schemeClr val="tx2">
                    <a:lumMod val="75000"/>
                  </a:schemeClr>
                </a:solidFill>
                <a:effectLst>
                  <a:outerShdw blurRad="38100" dist="38100" dir="2700000" algn="tl">
                    <a:srgbClr val="000000">
                      <a:alpha val="43137"/>
                    </a:srgbClr>
                  </a:outerShdw>
                </a:effectLst>
              </a:rPr>
              <a:t>ON</a:t>
            </a:r>
            <a:r>
              <a:rPr lang="en-US" sz="2600" b="1" noProof="1">
                <a:effectLst>
                  <a:outerShdw blurRad="38100" dist="38100" dir="2700000" algn="tl">
                    <a:srgbClr val="000000">
                      <a:alpha val="43137"/>
                    </a:srgbClr>
                  </a:outerShdw>
                </a:effectLst>
              </a:rPr>
              <a:t> m.EmployeeID = e.ManagerID</a:t>
            </a:r>
          </a:p>
          <a:p>
            <a:r>
              <a:rPr lang="en-US" sz="2600" b="1" noProof="1">
                <a:solidFill>
                  <a:schemeClr val="tx2">
                    <a:lumMod val="75000"/>
                  </a:schemeClr>
                </a:solidFill>
                <a:effectLst>
                  <a:outerShdw blurRad="38100" dist="38100" dir="2700000" algn="tl">
                    <a:srgbClr val="000000">
                      <a:alpha val="43137"/>
                    </a:srgbClr>
                  </a:outerShdw>
                </a:effectLst>
              </a:rPr>
              <a:t>  LEFT JOIN </a:t>
            </a:r>
            <a:r>
              <a:rPr lang="en-US" sz="2600" b="1" noProof="1">
                <a:effectLst>
                  <a:outerShdw blurRad="38100" dist="38100" dir="2700000" algn="tl">
                    <a:srgbClr val="000000">
                      <a:alpha val="43137"/>
                    </a:srgbClr>
                  </a:outerShdw>
                </a:effectLst>
              </a:rPr>
              <a:t>Departments AS d </a:t>
            </a:r>
            <a:r>
              <a:rPr lang="en-US" sz="2600" b="1" noProof="1">
                <a:solidFill>
                  <a:schemeClr val="tx2">
                    <a:lumMod val="75000"/>
                  </a:schemeClr>
                </a:solidFill>
                <a:effectLst>
                  <a:outerShdw blurRad="38100" dist="38100" dir="2700000" algn="tl">
                    <a:srgbClr val="000000">
                      <a:alpha val="43137"/>
                    </a:srgbClr>
                  </a:outerShdw>
                </a:effectLst>
              </a:rPr>
              <a:t>ON</a:t>
            </a:r>
            <a:r>
              <a:rPr lang="en-US" sz="2600" b="1" noProof="1">
                <a:effectLst>
                  <a:outerShdw blurRad="38100" dist="38100" dir="2700000" algn="tl">
                    <a:srgbClr val="000000">
                      <a:alpha val="43137"/>
                    </a:srgbClr>
                  </a:outerShdw>
                </a:effectLst>
              </a:rPr>
              <a:t> d.DepartmentID =   </a:t>
            </a:r>
            <a:br>
              <a:rPr lang="en-US" sz="2600" b="1" noProof="1">
                <a:effectLst>
                  <a:outerShdw blurRad="38100" dist="38100" dir="2700000" algn="tl">
                    <a:srgbClr val="000000">
                      <a:alpha val="43137"/>
                    </a:srgbClr>
                  </a:outerShdw>
                </a:effectLst>
              </a:rPr>
            </a:br>
            <a:r>
              <a:rPr lang="en-US" sz="2600" b="1" noProof="1">
                <a:effectLst>
                  <a:outerShdw blurRad="38100" dist="38100" dir="2700000" algn="tl">
                    <a:srgbClr val="000000">
                      <a:alpha val="43137"/>
                    </a:srgbClr>
                  </a:outerShdw>
                </a:effectLst>
              </a:rPr>
              <a:t>    e.DepartmentID</a:t>
            </a:r>
          </a:p>
          <a:p>
            <a:r>
              <a:rPr lang="en-US" sz="2600" b="1" noProof="1">
                <a:effectLst>
                  <a:outerShdw blurRad="38100" dist="38100" dir="2700000" algn="tl">
                    <a:srgbClr val="000000">
                      <a:alpha val="43137"/>
                    </a:srgbClr>
                  </a:outerShdw>
                </a:effectLst>
              </a:rPr>
              <a:t>  </a:t>
            </a:r>
            <a:r>
              <a:rPr lang="en-US" sz="2600" b="1" noProof="1">
                <a:solidFill>
                  <a:schemeClr val="tx2">
                    <a:lumMod val="75000"/>
                  </a:schemeClr>
                </a:solidFill>
                <a:effectLst>
                  <a:outerShdw blurRad="38100" dist="38100" dir="2700000" algn="tl">
                    <a:srgbClr val="000000">
                      <a:alpha val="43137"/>
                    </a:srgbClr>
                  </a:outerShdw>
                </a:effectLst>
              </a:rPr>
              <a:t>ORDER BY </a:t>
            </a:r>
            <a:r>
              <a:rPr lang="en-US" sz="2600" b="1" noProof="1">
                <a:effectLst>
                  <a:outerShdw blurRad="38100" dist="38100" dir="2700000" algn="tl">
                    <a:srgbClr val="000000">
                      <a:alpha val="43137"/>
                    </a:srgbClr>
                  </a:outerShdw>
                </a:effectLst>
              </a:rPr>
              <a:t>e.EmployeeID ASC</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https://judge.softuni.bg/Contests/Practice/Index/393#9</a:t>
            </a:r>
            <a:endParaRPr lang="en-US" dirty="0"/>
          </a:p>
        </p:txBody>
      </p:sp>
      <p:sp>
        <p:nvSpPr>
          <p:cNvPr id="11" name="AutoShape 7"/>
          <p:cNvSpPr>
            <a:spLocks noChangeArrowheads="1"/>
          </p:cNvSpPr>
          <p:nvPr/>
        </p:nvSpPr>
        <p:spPr bwMode="auto">
          <a:xfrm>
            <a:off x="9523412" y="3293852"/>
            <a:ext cx="1828800" cy="4822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Self-join</a:t>
            </a:r>
          </a:p>
        </p:txBody>
      </p:sp>
      <p:sp>
        <p:nvSpPr>
          <p:cNvPr id="12" name="AutoShape 7"/>
          <p:cNvSpPr>
            <a:spLocks noChangeArrowheads="1"/>
          </p:cNvSpPr>
          <p:nvPr/>
        </p:nvSpPr>
        <p:spPr bwMode="auto">
          <a:xfrm>
            <a:off x="2817812" y="5731294"/>
            <a:ext cx="1335088" cy="436441"/>
          </a:xfrm>
          <a:prstGeom prst="wedgeRoundRectCallout">
            <a:avLst>
              <a:gd name="adj1" fmla="val -47733"/>
              <a:gd name="adj2" fmla="val -10176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Sort</a:t>
            </a:r>
          </a:p>
        </p:txBody>
      </p:sp>
      <p:sp>
        <p:nvSpPr>
          <p:cNvPr id="13" name="AutoShape 7"/>
          <p:cNvSpPr>
            <a:spLocks noChangeArrowheads="1"/>
          </p:cNvSpPr>
          <p:nvPr/>
        </p:nvSpPr>
        <p:spPr bwMode="auto">
          <a:xfrm>
            <a:off x="5408612" y="1587562"/>
            <a:ext cx="3276600" cy="479696"/>
          </a:xfrm>
          <a:prstGeom prst="wedgeRoundRectCallout">
            <a:avLst>
              <a:gd name="adj1" fmla="val -43720"/>
              <a:gd name="adj2" fmla="val 1027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0" name="AutoShape 7"/>
          <p:cNvSpPr>
            <a:spLocks noChangeArrowheads="1"/>
          </p:cNvSpPr>
          <p:nvPr/>
        </p:nvSpPr>
        <p:spPr bwMode="auto">
          <a:xfrm>
            <a:off x="7313612" y="5145874"/>
            <a:ext cx="3124200" cy="484667"/>
          </a:xfrm>
          <a:prstGeom prst="wedgeRoundRectCallout">
            <a:avLst>
              <a:gd name="adj1" fmla="val -62002"/>
              <a:gd name="adj2" fmla="val -1373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Departments</a:t>
            </a:r>
          </a:p>
        </p:txBody>
      </p:sp>
    </p:spTree>
    <p:extLst>
      <p:ext uri="{BB962C8B-B14F-4D97-AF65-F5344CB8AC3E}">
        <p14:creationId xmlns:p14="http://schemas.microsoft.com/office/powerpoint/2010/main" xmlns="" val="261004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animEffect transition="in" filter="fade">
                                      <p:cBhvr>
                                        <p:cTn id="7" dur="500"/>
                                        <p:tgtEl>
                                          <p:spTgt spid="54067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0676">
                                            <p:txEl>
                                              <p:pRg st="5" end="5"/>
                                            </p:txEl>
                                          </p:spTgt>
                                        </p:tgtEl>
                                        <p:attrNameLst>
                                          <p:attrName>style.visibility</p:attrName>
                                        </p:attrNameLst>
                                      </p:cBhvr>
                                      <p:to>
                                        <p:strVal val="visible"/>
                                      </p:to>
                                    </p:set>
                                    <p:animEffect transition="in" filter="fade">
                                      <p:cBhvr>
                                        <p:cTn id="10" dur="500"/>
                                        <p:tgtEl>
                                          <p:spTgt spid="540676">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0676">
                                            <p:txEl>
                                              <p:pRg st="6" end="6"/>
                                            </p:txEl>
                                          </p:spTgt>
                                        </p:tgtEl>
                                        <p:attrNameLst>
                                          <p:attrName>style.visibility</p:attrName>
                                        </p:attrNameLst>
                                      </p:cBhvr>
                                      <p:to>
                                        <p:strVal val="visible"/>
                                      </p:to>
                                    </p:set>
                                    <p:animEffect transition="in" filter="fade">
                                      <p:cBhvr>
                                        <p:cTn id="15" dur="500"/>
                                        <p:tgtEl>
                                          <p:spTgt spid="540676">
                                            <p:txEl>
                                              <p:pRg st="6" end="6"/>
                                            </p:txEl>
                                          </p:spTgt>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40676">
                                            <p:txEl>
                                              <p:pRg st="7" end="7"/>
                                            </p:txEl>
                                          </p:spTgt>
                                        </p:tgtEl>
                                        <p:attrNameLst>
                                          <p:attrName>style.visibility</p:attrName>
                                        </p:attrNameLst>
                                      </p:cBhvr>
                                      <p:to>
                                        <p:strVal val="visible"/>
                                      </p:to>
                                    </p:set>
                                    <p:animEffect transition="in" filter="fade">
                                      <p:cBhvr>
                                        <p:cTn id="23" dur="500"/>
                                        <p:tgtEl>
                                          <p:spTgt spid="540676">
                                            <p:txEl>
                                              <p:pRg st="7" end="7"/>
                                            </p:txEl>
                                          </p:spTgt>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40676">
                                            <p:txEl>
                                              <p:pRg st="8" end="8"/>
                                            </p:txEl>
                                          </p:spTgt>
                                        </p:tgtEl>
                                        <p:attrNameLst>
                                          <p:attrName>style.visibility</p:attrName>
                                        </p:attrNameLst>
                                      </p:cBhvr>
                                      <p:to>
                                        <p:strVal val="visible"/>
                                      </p:to>
                                    </p:set>
                                    <p:animEffect transition="in" filter="fade">
                                      <p:cBhvr>
                                        <p:cTn id="31" dur="500"/>
                                        <p:tgtEl>
                                          <p:spTgt spid="540676">
                                            <p:txEl>
                                              <p:pRg st="8" end="8"/>
                                            </p:txEl>
                                          </p:spTgt>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40676">
                                            <p:txEl>
                                              <p:pRg st="1" end="1"/>
                                            </p:txEl>
                                          </p:spTgt>
                                        </p:tgtEl>
                                        <p:attrNameLst>
                                          <p:attrName>style.visibility</p:attrName>
                                        </p:attrNameLst>
                                      </p:cBhvr>
                                      <p:to>
                                        <p:strVal val="visible"/>
                                      </p:to>
                                    </p:set>
                                    <p:animEffect transition="in" filter="fade">
                                      <p:cBhvr>
                                        <p:cTn id="39" dur="500"/>
                                        <p:tgtEl>
                                          <p:spTgt spid="540676">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40676">
                                            <p:txEl>
                                              <p:pRg st="2" end="2"/>
                                            </p:txEl>
                                          </p:spTgt>
                                        </p:tgtEl>
                                        <p:attrNameLst>
                                          <p:attrName>style.visibility</p:attrName>
                                        </p:attrNameLst>
                                      </p:cBhvr>
                                      <p:to>
                                        <p:strVal val="visible"/>
                                      </p:to>
                                    </p:set>
                                    <p:animEffect transition="in" filter="fade">
                                      <p:cBhvr>
                                        <p:cTn id="42" dur="500"/>
                                        <p:tgtEl>
                                          <p:spTgt spid="540676">
                                            <p:txEl>
                                              <p:pRg st="2" end="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40676">
                                            <p:txEl>
                                              <p:pRg st="3" end="3"/>
                                            </p:txEl>
                                          </p:spTgt>
                                        </p:tgtEl>
                                        <p:attrNameLst>
                                          <p:attrName>style.visibility</p:attrName>
                                        </p:attrNameLst>
                                      </p:cBhvr>
                                      <p:to>
                                        <p:strVal val="visible"/>
                                      </p:to>
                                    </p:set>
                                    <p:animEffect transition="in" filter="fade">
                                      <p:cBhvr>
                                        <p:cTn id="45" dur="500"/>
                                        <p:tgtEl>
                                          <p:spTgt spid="540676">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40676">
                                            <p:txEl>
                                              <p:pRg st="4" end="4"/>
                                            </p:txEl>
                                          </p:spTgt>
                                        </p:tgtEl>
                                        <p:attrNameLst>
                                          <p:attrName>style.visibility</p:attrName>
                                        </p:attrNameLst>
                                      </p:cBhvr>
                                      <p:to>
                                        <p:strVal val="visible"/>
                                      </p:to>
                                    </p:set>
                                    <p:animEffect transition="in" filter="fade">
                                      <p:cBhvr>
                                        <p:cTn id="48" dur="500"/>
                                        <p:tgtEl>
                                          <p:spTgt spid="540676">
                                            <p:txEl>
                                              <p:pRg st="4" end="4"/>
                                            </p:txEl>
                                          </p:spTgt>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Subqueries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Query Manipulation on Multiple Levels</a:t>
            </a:r>
            <a:endParaRPr lang="bg-BG" dirty="0"/>
          </a:p>
        </p:txBody>
      </p:sp>
      <p:grpSp>
        <p:nvGrpSpPr>
          <p:cNvPr id="2" name="Групиране 1"/>
          <p:cNvGrpSpPr/>
          <p:nvPr/>
        </p:nvGrpSpPr>
        <p:grpSpPr>
          <a:xfrm>
            <a:off x="5789612" y="3422028"/>
            <a:ext cx="1052513" cy="992676"/>
            <a:chOff x="4418012" y="2590800"/>
            <a:chExt cx="609600" cy="533400"/>
          </a:xfrm>
        </p:grpSpPr>
        <p:sp>
          <p:nvSpPr>
            <p:cNvPr id="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16"/>
            <p:cNvSpPr txBox="1"/>
            <p:nvPr/>
          </p:nvSpPr>
          <p:spPr>
            <a:xfrm>
              <a:off x="4418012" y="2768600"/>
              <a:ext cx="609600" cy="272895"/>
            </a:xfrm>
            <a:prstGeom prst="rect">
              <a:avLst/>
            </a:prstGeom>
            <a:noFill/>
          </p:spPr>
          <p:txBody>
            <a:bodyPr wrap="square" rtlCol="0">
              <a:spAutoFit/>
            </a:bodyPr>
            <a:lstStyle/>
            <a:p>
              <a:pPr algn="ctr"/>
              <a:r>
                <a:rPr lang="en-US" sz="3200" b="1" dirty="0">
                  <a:latin typeface="Consolas" panose="020B0609020204030204" pitchFamily="49" charset="0"/>
                </a:rPr>
                <a:t>☰</a:t>
              </a:r>
              <a:endParaRPr lang="en-US" sz="1200" b="1" dirty="0">
                <a:latin typeface="Consolas" panose="020B0609020204030204" pitchFamily="49" charset="0"/>
              </a:endParaRPr>
            </a:p>
          </p:txBody>
        </p:sp>
      </p:grpSp>
      <p:cxnSp>
        <p:nvCxnSpPr>
          <p:cNvPr id="8" name="Straight Arrow Connector 50"/>
          <p:cNvCxnSpPr>
            <a:cxnSpLocks/>
          </p:cNvCxnSpPr>
          <p:nvPr/>
        </p:nvCxnSpPr>
        <p:spPr>
          <a:xfrm>
            <a:off x="6895603" y="39243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Rectangle: Folded Corner 15"/>
          <p:cNvSpPr/>
          <p:nvPr/>
        </p:nvSpPr>
        <p:spPr>
          <a:xfrm rot="10800000">
            <a:off x="7904163" y="4241178"/>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TextBox 16"/>
          <p:cNvSpPr txBox="1"/>
          <p:nvPr/>
        </p:nvSpPr>
        <p:spPr>
          <a:xfrm>
            <a:off x="7789863" y="4414704"/>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nvGrpSpPr>
          <p:cNvPr id="15" name="Групиране 14"/>
          <p:cNvGrpSpPr/>
          <p:nvPr/>
        </p:nvGrpSpPr>
        <p:grpSpPr>
          <a:xfrm>
            <a:off x="3260725" y="2427820"/>
            <a:ext cx="1966913" cy="1737158"/>
            <a:chOff x="4418012" y="2590800"/>
            <a:chExt cx="609600" cy="533400"/>
          </a:xfrm>
        </p:grpSpPr>
        <p:sp>
          <p:nvSpPr>
            <p:cNvPr id="1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16"/>
            <p:cNvSpPr txBox="1"/>
            <p:nvPr/>
          </p:nvSpPr>
          <p:spPr>
            <a:xfrm>
              <a:off x="4418012" y="2768600"/>
              <a:ext cx="609600" cy="255160"/>
            </a:xfrm>
            <a:prstGeom prst="rect">
              <a:avLst/>
            </a:prstGeom>
            <a:noFill/>
          </p:spPr>
          <p:txBody>
            <a:bodyPr wrap="square" rtlCol="0">
              <a:spAutoFit/>
            </a:bodyPr>
            <a:lstStyle/>
            <a:p>
              <a:pPr algn="ctr"/>
              <a:r>
                <a:rPr lang="en-US" sz="4800" b="1" dirty="0">
                  <a:latin typeface="Consolas" panose="020B0609020204030204" pitchFamily="49" charset="0"/>
                </a:rPr>
                <a:t>☰</a:t>
              </a:r>
              <a:endParaRPr lang="en-US" sz="1200" b="1" dirty="0">
                <a:latin typeface="Consolas" panose="020B0609020204030204" pitchFamily="49" charset="0"/>
              </a:endParaRPr>
            </a:p>
          </p:txBody>
        </p:sp>
      </p:grpSp>
      <p:cxnSp>
        <p:nvCxnSpPr>
          <p:cNvPr id="18" name="Straight Arrow Connector 50"/>
          <p:cNvCxnSpPr>
            <a:cxnSpLocks/>
          </p:cNvCxnSpPr>
          <p:nvPr/>
        </p:nvCxnSpPr>
        <p:spPr>
          <a:xfrm>
            <a:off x="4994125" y="32004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0"/>
          <p:cNvCxnSpPr>
            <a:cxnSpLocks/>
          </p:cNvCxnSpPr>
          <p:nvPr/>
        </p:nvCxnSpPr>
        <p:spPr>
          <a:xfrm flipH="1" flipV="1">
            <a:off x="6883898" y="4234153"/>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0"/>
          <p:cNvCxnSpPr>
            <a:cxnSpLocks/>
          </p:cNvCxnSpPr>
          <p:nvPr/>
        </p:nvCxnSpPr>
        <p:spPr>
          <a:xfrm flipH="1" flipV="1">
            <a:off x="5024535" y="3559761"/>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039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500"/>
                                        <p:tgtEl>
                                          <p:spTgt spid="19"/>
                                        </p:tgtEl>
                                      </p:cBhvr>
                                    </p:animEffect>
                                  </p:childTnLst>
                                </p:cTn>
                              </p:par>
                            </p:childTnLst>
                          </p:cTn>
                        </p:par>
                        <p:par>
                          <p:cTn id="27" fill="hold">
                            <p:stCondLst>
                              <p:cond delay="2500"/>
                            </p:stCondLst>
                            <p:childTnLst>
                              <p:par>
                                <p:cTn id="28" presetID="22" presetClass="entr" presetSubtype="2"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38</a:t>
            </a:fld>
            <a:endParaRPr lang="en-US" dirty="0"/>
          </a:p>
        </p:txBody>
      </p:sp>
      <p:sp>
        <p:nvSpPr>
          <p:cNvPr id="465922" name="Rectangle 2"/>
          <p:cNvSpPr>
            <a:spLocks noGrp="1" noChangeArrowheads="1"/>
          </p:cNvSpPr>
          <p:nvPr>
            <p:ph type="title"/>
          </p:nvPr>
        </p:nvSpPr>
        <p:spPr/>
        <p:txBody>
          <a:bodyPr/>
          <a:lstStyle/>
          <a:p>
            <a:r>
              <a:rPr lang="en-US" dirty="0"/>
              <a:t>Subqueries</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xmlns="" val="3285578574"/>
              </p:ext>
            </p:extLst>
          </p:nvPr>
        </p:nvGraphicFramePr>
        <p:xfrm>
          <a:off x="912812" y="1752600"/>
          <a:ext cx="4191000" cy="1828800"/>
        </p:xfrm>
        <a:graphic>
          <a:graphicData uri="http://schemas.openxmlformats.org/drawingml/2006/table">
            <a:tbl>
              <a:tblPr firstRow="1" bandRow="1">
                <a:tableStyleId>{7DF18680-E054-41AD-8BC1-D1AEF772440D}</a:tableStyleId>
              </a:tblPr>
              <a:tblGrid>
                <a:gridCol w="1704814">
                  <a:extLst>
                    <a:ext uri="{9D8B030D-6E8A-4147-A177-3AD203B41FA5}">
                      <a16:colId xmlns:a16="http://schemas.microsoft.com/office/drawing/2014/main" xmlns="" val="1594468805"/>
                    </a:ext>
                  </a:extLst>
                </a:gridCol>
                <a:gridCol w="2486186">
                  <a:extLst>
                    <a:ext uri="{9D8B030D-6E8A-4147-A177-3AD203B41FA5}">
                      <a16:colId xmlns:a16="http://schemas.microsoft.com/office/drawing/2014/main" xmlns="" val="683614382"/>
                    </a:ext>
                  </a:extLst>
                </a:gridCol>
              </a:tblGrid>
              <a:tr h="457200">
                <a:tc>
                  <a:txBody>
                    <a:bodyPr/>
                    <a:lstStyle/>
                    <a:p>
                      <a:r>
                        <a:rPr lang="en-US" noProof="1"/>
                        <a:t>EmployeeID</a:t>
                      </a:r>
                    </a:p>
                  </a:txBody>
                  <a:tcPr>
                    <a:solidFill>
                      <a:srgbClr val="C6C0AA">
                        <a:alpha val="50000"/>
                      </a:srgbClr>
                    </a:solidFill>
                  </a:tcPr>
                </a:tc>
                <a:tc>
                  <a:txBody>
                    <a:bodyPr/>
                    <a:lstStyle/>
                    <a:p>
                      <a:r>
                        <a:rPr lang="en-US" noProof="1"/>
                        <a:t>Salary</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dirty="0">
                          <a:solidFill>
                            <a:schemeClr val="tx1"/>
                          </a:solidFill>
                        </a:rPr>
                        <a:t>59</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19,000</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dirty="0">
                          <a:solidFill>
                            <a:schemeClr val="tx1"/>
                          </a:solidFill>
                        </a:rPr>
                        <a:t>71</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43,300</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968156586"/>
                  </a:ext>
                </a:extLst>
              </a:tr>
              <a:tr h="457200">
                <a:tc>
                  <a:txBody>
                    <a:bodyPr/>
                    <a:lstStyle/>
                    <a:p>
                      <a:r>
                        <a:rPr lang="bg-BG" dirty="0">
                          <a:solidFill>
                            <a:schemeClr val="tx1"/>
                          </a:solidFill>
                        </a:rPr>
                        <a:t>...</a:t>
                      </a:r>
                    </a:p>
                  </a:txBody>
                  <a:tcPr>
                    <a:solidFill>
                      <a:schemeClr val="accent5">
                        <a:lumMod val="40000"/>
                        <a:lumOff val="60000"/>
                        <a:alpha val="20000"/>
                      </a:schemeClr>
                    </a:solidFill>
                  </a:tcPr>
                </a:tc>
                <a:tc>
                  <a:txBody>
                    <a:bodyPr/>
                    <a:lstStyle/>
                    <a:p>
                      <a:r>
                        <a:rPr lang="bg-BG" dirty="0">
                          <a:solidFill>
                            <a:schemeClr val="tx1"/>
                          </a:solidFill>
                        </a:rPr>
                        <a:t>...</a:t>
                      </a:r>
                    </a:p>
                  </a:txBody>
                  <a:tcPr>
                    <a:solidFill>
                      <a:schemeClr val="accent5">
                        <a:lumMod val="40000"/>
                        <a:lumOff val="60000"/>
                        <a:alpha val="20000"/>
                      </a:schemeClr>
                    </a:solidFill>
                  </a:tcPr>
                </a:tc>
                <a:extLst>
                  <a:ext uri="{0D108BD9-81ED-4DB2-BD59-A6C34878D82A}">
                    <a16:rowId xmlns:a16="http://schemas.microsoft.com/office/drawing/2014/main" xmlns="" val="1476753229"/>
                  </a:ext>
                </a:extLst>
              </a:tr>
            </a:tbl>
          </a:graphicData>
        </a:graphic>
      </p:graphicFrame>
      <p:sp>
        <p:nvSpPr>
          <p:cNvPr id="6" name="TextBox 5"/>
          <p:cNvSpPr txBox="1"/>
          <p:nvPr/>
        </p:nvSpPr>
        <p:spPr>
          <a:xfrm>
            <a:off x="2128840" y="12070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ext uri="{D42A27DB-BD31-4B8C-83A1-F6EECF244321}">
                <p14:modId xmlns:p14="http://schemas.microsoft.com/office/powerpoint/2010/main" xmlns="" val="1405989461"/>
              </p:ext>
            </p:extLst>
          </p:nvPr>
        </p:nvGraphicFramePr>
        <p:xfrm>
          <a:off x="7008812" y="4572000"/>
          <a:ext cx="4191000" cy="914400"/>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xmlns="" val="1594468805"/>
                    </a:ext>
                  </a:extLst>
                </a:gridCol>
                <a:gridCol w="1600200">
                  <a:extLst>
                    <a:ext uri="{9D8B030D-6E8A-4147-A177-3AD203B41FA5}">
                      <a16:colId xmlns:a16="http://schemas.microsoft.com/office/drawing/2014/main" xmlns="" val="683614382"/>
                    </a:ext>
                  </a:extLst>
                </a:gridCol>
              </a:tblGrid>
              <a:tr h="457200">
                <a:tc>
                  <a:txBody>
                    <a:bodyPr/>
                    <a:lstStyle/>
                    <a:p>
                      <a:r>
                        <a:rPr lang="en-US" noProof="1">
                          <a:solidFill>
                            <a:schemeClr val="tx1"/>
                          </a:solidFill>
                        </a:rPr>
                        <a:t>DepartmentID</a:t>
                      </a:r>
                    </a:p>
                  </a:txBody>
                  <a:tcPr>
                    <a:solidFill>
                      <a:srgbClr val="C6C0AA">
                        <a:alpha val="50000"/>
                      </a:srgbClr>
                    </a:solidFill>
                  </a:tcPr>
                </a:tc>
                <a:tc>
                  <a:txBody>
                    <a:bodyPr/>
                    <a:lstStyle/>
                    <a:p>
                      <a:r>
                        <a:rPr lang="en-US" noProof="1">
                          <a:solidFill>
                            <a:schemeClr val="tx1"/>
                          </a:solidFill>
                        </a:rPr>
                        <a:t>Name</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dirty="0">
                          <a:solidFill>
                            <a:schemeClr val="tx1"/>
                          </a:solidFill>
                        </a:rPr>
                        <a:t>10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Finance</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bl>
          </a:graphicData>
        </a:graphic>
      </p:graphicFrame>
      <p:sp>
        <p:nvSpPr>
          <p:cNvPr id="2" name="Rectangle 1"/>
          <p:cNvSpPr/>
          <p:nvPr/>
        </p:nvSpPr>
        <p:spPr>
          <a:xfrm>
            <a:off x="836610" y="4572000"/>
            <a:ext cx="4343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00FF"/>
                </a:solidFill>
                <a:highlight>
                  <a:srgbClr val="FFFFFF"/>
                </a:highlight>
                <a:latin typeface="Consolas" panose="020B0609020204030204" pitchFamily="49" charset="0"/>
              </a:rPr>
              <a:t>WHERE</a:t>
            </a:r>
            <a:r>
              <a:rPr lang="en-GB" sz="2800" dirty="0">
                <a:solidFill>
                  <a:srgbClr val="000000"/>
                </a:solidFill>
                <a:highlight>
                  <a:srgbClr val="FFFFFF"/>
                </a:highlight>
                <a:latin typeface="Consolas" panose="020B0609020204030204" pitchFamily="49" charset="0"/>
              </a:rPr>
              <a:t> </a:t>
            </a:r>
            <a:r>
              <a:rPr lang="en-GB" sz="2800" noProof="1">
                <a:solidFill>
                  <a:srgbClr val="000000"/>
                </a:solidFill>
                <a:highlight>
                  <a:srgbClr val="FFFFFF"/>
                </a:highlight>
                <a:latin typeface="Consolas" panose="020B0609020204030204" pitchFamily="49" charset="0"/>
              </a:rPr>
              <a:t>DepartmentID</a:t>
            </a:r>
            <a:r>
              <a:rPr lang="en-GB" sz="2800" dirty="0">
                <a:solidFill>
                  <a:srgbClr val="000000"/>
                </a:solidFill>
                <a:highlight>
                  <a:srgbClr val="FFFFFF"/>
                </a:highlight>
                <a:latin typeface="Consolas" panose="020B0609020204030204" pitchFamily="49" charset="0"/>
              </a:rPr>
              <a:t> </a:t>
            </a:r>
            <a:r>
              <a:rPr lang="en-GB" sz="2800" dirty="0">
                <a:solidFill>
                  <a:srgbClr val="808080"/>
                </a:solidFill>
                <a:highlight>
                  <a:srgbClr val="FFFFFF"/>
                </a:highlight>
                <a:latin typeface="Consolas" panose="020B0609020204030204" pitchFamily="49" charset="0"/>
              </a:rPr>
              <a:t>IN</a:t>
            </a:r>
            <a:r>
              <a:rPr lang="en-GB" sz="2800" dirty="0">
                <a:solidFill>
                  <a:srgbClr val="000000"/>
                </a:solidFill>
                <a:highlight>
                  <a:srgbClr val="FFFFFF"/>
                </a:highlight>
                <a:latin typeface="Consolas" panose="020B0609020204030204" pitchFamily="49" charset="0"/>
              </a:rPr>
              <a:t> </a:t>
            </a:r>
            <a:endParaRPr lang="bg-BG" sz="2800" dirty="0"/>
          </a:p>
        </p:txBody>
      </p:sp>
      <p:sp>
        <p:nvSpPr>
          <p:cNvPr id="10" name="Up Arrow 9"/>
          <p:cNvSpPr/>
          <p:nvPr/>
        </p:nvSpPr>
        <p:spPr>
          <a:xfrm rot="10800000">
            <a:off x="2844047" y="3903441"/>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5930147" y="4809249"/>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5408612" y="1360901"/>
            <a:ext cx="2362987" cy="644481"/>
          </a:xfrm>
          <a:prstGeom prst="wedgeRoundRectCallout">
            <a:avLst>
              <a:gd name="adj1" fmla="val -54956"/>
              <a:gd name="adj2" fmla="val 1041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Query</a:t>
            </a:r>
          </a:p>
        </p:txBody>
      </p:sp>
      <p:sp>
        <p:nvSpPr>
          <p:cNvPr id="14" name="AutoShape 7"/>
          <p:cNvSpPr>
            <a:spLocks noChangeArrowheads="1"/>
          </p:cNvSpPr>
          <p:nvPr/>
        </p:nvSpPr>
        <p:spPr bwMode="auto">
          <a:xfrm>
            <a:off x="7403425" y="3444229"/>
            <a:ext cx="2362987" cy="644481"/>
          </a:xfrm>
          <a:prstGeom prst="wedgeRoundRectCallout">
            <a:avLst>
              <a:gd name="adj1" fmla="val -32025"/>
              <a:gd name="adj2" fmla="val 1120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Subquery</a:t>
            </a:r>
          </a:p>
        </p:txBody>
      </p:sp>
    </p:spTree>
    <p:extLst>
      <p:ext uri="{BB962C8B-B14F-4D97-AF65-F5344CB8AC3E}">
        <p14:creationId xmlns:p14="http://schemas.microsoft.com/office/powerpoint/2010/main" xmlns="" val="18214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6457" y="1936518"/>
            <a:ext cx="9674224"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FROM Employees AS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e.DepartmentID IN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d.DepartmentID</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FROM Deparments AS d</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WHERE d.Name = 'Finance'</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8" name="AutoShape 7"/>
          <p:cNvSpPr>
            <a:spLocks noChangeArrowheads="1"/>
          </p:cNvSpPr>
          <p:nvPr/>
        </p:nvSpPr>
        <p:spPr bwMode="auto">
          <a:xfrm>
            <a:off x="7694612" y="3660513"/>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2436812" y="5676205"/>
            <a:ext cx="1714943" cy="585140"/>
          </a:xfrm>
          <a:prstGeom prst="wedgeRoundRectCallout">
            <a:avLst>
              <a:gd name="adj1" fmla="val -65583"/>
              <a:gd name="adj2" fmla="val -1258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4577669" y="12192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Tree>
    <p:extLst>
      <p:ext uri="{BB962C8B-B14F-4D97-AF65-F5344CB8AC3E}">
        <p14:creationId xmlns:p14="http://schemas.microsoft.com/office/powerpoint/2010/main" xmlns="" val="40269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animEffect transition="in" filter="fade">
                                      <p:cBhvr>
                                        <p:cTn id="11" dur="500"/>
                                        <p:tgtEl>
                                          <p:spTgt spid="17">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xEl>
                                              <p:pRg st="5" end="5"/>
                                            </p:txEl>
                                          </p:spTgt>
                                        </p:tgtEl>
                                        <p:attrNameLst>
                                          <p:attrName>style.visibility</p:attrName>
                                        </p:attrNameLst>
                                      </p:cBhvr>
                                      <p:to>
                                        <p:strVal val="visible"/>
                                      </p:to>
                                    </p:set>
                                    <p:animEffect transition="in" filter="fade">
                                      <p:cBhvr>
                                        <p:cTn id="14" dur="500"/>
                                        <p:tgtEl>
                                          <p:spTgt spid="17">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fade">
                                      <p:cBhvr>
                                        <p:cTn id="19" dur="500"/>
                                        <p:tgtEl>
                                          <p:spTgt spid="1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xEl>
                                              <p:pRg st="4" end="4"/>
                                            </p:txEl>
                                          </p:spTgt>
                                        </p:tgtEl>
                                        <p:attrNameLst>
                                          <p:attrName>style.visibility</p:attrName>
                                        </p:attrNameLst>
                                      </p:cBhvr>
                                      <p:to>
                                        <p:strVal val="visible"/>
                                      </p:to>
                                    </p:set>
                                    <p:animEffect transition="in" filter="fade">
                                      <p:cBhvr>
                                        <p:cTn id="22" dur="500"/>
                                        <p:tgtEl>
                                          <p:spTgt spid="1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JOINS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Gathering</a:t>
            </a:r>
            <a:r>
              <a:rPr dirty="0"/>
              <a:t> Data From Multiple Tables</a:t>
            </a:r>
            <a:endParaRPr lang="bg-BG" dirty="0"/>
          </a:p>
        </p:txBody>
      </p:sp>
      <p:pic>
        <p:nvPicPr>
          <p:cNvPr id="8" name="Picture 2" descr="Резултат с изображение за yu gi oh polymerizati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5747" y="1752600"/>
            <a:ext cx="2819401" cy="2819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80063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lowest average salary of all departments.</a:t>
            </a:r>
          </a:p>
          <a:p>
            <a:pPr lvl="1">
              <a:lnSpc>
                <a:spcPct val="100000"/>
              </a:lnSpc>
            </a:pPr>
            <a:r>
              <a:rPr lang="en-US" dirty="0"/>
              <a:t>Calculate average salary for each department.</a:t>
            </a:r>
          </a:p>
          <a:p>
            <a:pPr lvl="1">
              <a:lnSpc>
                <a:spcPct val="100000"/>
              </a:lnSpc>
            </a:pPr>
            <a:r>
              <a:rPr lang="en-US" dirty="0"/>
              <a:t>Then show the value of smallest one.</a:t>
            </a:r>
          </a:p>
        </p:txBody>
      </p:sp>
      <p:sp>
        <p:nvSpPr>
          <p:cNvPr id="1068034" name="Rectangle 2"/>
          <p:cNvSpPr>
            <a:spLocks noGrp="1" noChangeArrowheads="1"/>
          </p:cNvSpPr>
          <p:nvPr>
            <p:ph type="title"/>
          </p:nvPr>
        </p:nvSpPr>
        <p:spPr/>
        <p:txBody>
          <a:bodyPr/>
          <a:lstStyle/>
          <a:p>
            <a:r>
              <a:rPr lang="en-US" dirty="0"/>
              <a:t>Problem: Min Average Salary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40</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https://judge.softuni.bg/Contests/Practice/Index/393#10</a:t>
            </a:r>
            <a:endParaRPr lang="en-US" dirty="0"/>
          </a:p>
        </p:txBody>
      </p:sp>
      <p:pic>
        <p:nvPicPr>
          <p:cNvPr id="4" name="Картина 3"/>
          <p:cNvPicPr>
            <a:picLocks noChangeAspect="1"/>
          </p:cNvPicPr>
          <p:nvPr/>
        </p:nvPicPr>
        <p:blipFill>
          <a:blip r:embed="rId4" cstate="print"/>
          <a:stretch>
            <a:fillRect/>
          </a:stretch>
        </p:blipFill>
        <p:spPr>
          <a:xfrm>
            <a:off x="1141411" y="3910116"/>
            <a:ext cx="3902445" cy="1119083"/>
          </a:xfrm>
          <a:prstGeom prst="rect">
            <a:avLst/>
          </a:prstGeom>
        </p:spPr>
      </p:pic>
      <p:pic>
        <p:nvPicPr>
          <p:cNvPr id="7" name="Picture 2" descr="document, file, preview, search, zoom icon"/>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837612" y="1905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9359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6451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6458" y="1371600"/>
            <a:ext cx="9897154"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MIN(</a:t>
            </a:r>
            <a:r>
              <a:rPr lang="en-US" sz="3200" b="1" noProof="1">
                <a:solidFill>
                  <a:schemeClr val="tx2">
                    <a:lumMod val="75000"/>
                  </a:schemeClr>
                </a:solidFill>
                <a:latin typeface="Consolas" panose="020B0609020204030204" pitchFamily="49" charset="0"/>
              </a:rPr>
              <a:t>a.AverageSalary</a:t>
            </a:r>
            <a:r>
              <a:rPr lang="en-US" sz="3200" b="1" noProof="1">
                <a:solidFill>
                  <a:schemeClr val="tx2"/>
                </a:solidFill>
                <a:latin typeface="Consolas" panose="020B0609020204030204" pitchFamily="49" charset="0"/>
              </a:rPr>
              <a:t>) AS MinAverageSalary</a:t>
            </a: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tx2"/>
                </a:solidFill>
                <a:latin typeface="Consolas" panose="020B0609020204030204" pitchFamily="49" charset="0"/>
              </a:rPr>
              <a:t>SELECT e.DepartmentID, </a:t>
            </a:r>
          </a:p>
          <a:p>
            <a:r>
              <a:rPr lang="en-US" sz="3200" b="1" noProof="1">
                <a:solidFill>
                  <a:schemeClr val="tx2"/>
                </a:solidFill>
                <a:latin typeface="Consolas" panose="020B0609020204030204" pitchFamily="49" charset="0"/>
              </a:rPr>
              <a:t>      AVG(e.Salary) AS AverageSalary</a:t>
            </a:r>
          </a:p>
          <a:p>
            <a:r>
              <a:rPr lang="en-US" sz="3200" b="1" noProof="1">
                <a:solidFill>
                  <a:schemeClr val="tx2"/>
                </a:solidFill>
                <a:latin typeface="Consolas" panose="020B0609020204030204" pitchFamily="49" charset="0"/>
              </a:rPr>
              <a:t>    FROM Employees AS e</a:t>
            </a:r>
          </a:p>
          <a:p>
            <a:r>
              <a:rPr lang="en-US" sz="3200" b="1" noProof="1">
                <a:solidFill>
                  <a:schemeClr val="tx2"/>
                </a:solidFill>
                <a:latin typeface="Consolas" panose="020B0609020204030204" pitchFamily="49" charset="0"/>
              </a:rPr>
              <a:t>	   GROUP BY e.DepartmentID</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a:solidFill>
                  <a:schemeClr val="tx2">
                    <a:lumMod val="75000"/>
                  </a:schemeClr>
                </a:solidFill>
                <a:latin typeface="Consolas" panose="020B0609020204030204" pitchFamily="49" charset="0"/>
              </a:rPr>
              <a:t>a</a:t>
            </a:r>
            <a:endParaRPr lang="en-US" sz="3200" noProof="1">
              <a:solidFill>
                <a:schemeClr val="tx2">
                  <a:lumMod val="75000"/>
                </a:schemeClr>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41</a:t>
            </a:fld>
            <a:endParaRPr lang="en-US" dirty="0"/>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12" name="AutoShape 7"/>
          <p:cNvSpPr>
            <a:spLocks noChangeArrowheads="1"/>
          </p:cNvSpPr>
          <p:nvPr/>
        </p:nvSpPr>
        <p:spPr bwMode="auto">
          <a:xfrm>
            <a:off x="188815" y="3414012"/>
            <a:ext cx="1714943" cy="565268"/>
          </a:xfrm>
          <a:prstGeom prst="wedgeRoundRectCallout">
            <a:avLst>
              <a:gd name="adj1" fmla="val 49054"/>
              <a:gd name="adj2" fmla="val 1087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8594612" y="4419600"/>
            <a:ext cx="2971800" cy="558485"/>
          </a:xfrm>
          <a:prstGeom prst="wedgeRoundRectCallout">
            <a:avLst>
              <a:gd name="adj1" fmla="val -111590"/>
              <a:gd name="adj2" fmla="val 7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8"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https://judge.softuni.bg/Contests/Practice/Index/393#10</a:t>
            </a:r>
            <a:endParaRPr lang="en-US" dirty="0"/>
          </a:p>
        </p:txBody>
      </p:sp>
    </p:spTree>
    <p:extLst>
      <p:ext uri="{BB962C8B-B14F-4D97-AF65-F5344CB8AC3E}">
        <p14:creationId xmlns:p14="http://schemas.microsoft.com/office/powerpoint/2010/main" xmlns="" val="218610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7" end="7"/>
                                            </p:txEl>
                                          </p:spTgt>
                                        </p:tgtEl>
                                        <p:attrNameLst>
                                          <p:attrName>style.visibility</p:attrName>
                                        </p:attrNameLst>
                                      </p:cBhvr>
                                      <p:to>
                                        <p:strVal val="visible"/>
                                      </p:to>
                                    </p:set>
                                    <p:animEffect transition="in" filter="fade">
                                      <p:cBhvr>
                                        <p:cTn id="16" dur="500"/>
                                        <p:tgtEl>
                                          <p:spTgt spid="10">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500"/>
                                        <p:tgtEl>
                                          <p:spTgt spid="10">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fade">
                                      <p:cBhvr>
                                        <p:cTn id="24" dur="500"/>
                                        <p:tgtEl>
                                          <p:spTgt spid="10">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6" end="6"/>
                                            </p:txEl>
                                          </p:spTgt>
                                        </p:tgtEl>
                                        <p:attrNameLst>
                                          <p:attrName>style.visibility</p:attrName>
                                        </p:attrNameLst>
                                      </p:cBhvr>
                                      <p:to>
                                        <p:strVal val="visible"/>
                                      </p:to>
                                    </p:set>
                                    <p:animEffect transition="in" filter="fade">
                                      <p:cBhvr>
                                        <p:cTn id="30" dur="500"/>
                                        <p:tgtEl>
                                          <p:spTgt spid="1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Common Table Expressions</a:t>
            </a:r>
            <a:endParaRPr lang="bg-BG" dirty="0"/>
          </a:p>
        </p:txBody>
      </p:sp>
      <p:sp>
        <p:nvSpPr>
          <p:cNvPr id="4" name="Subtitle 3"/>
          <p:cNvSpPr>
            <a:spLocks noGrp="1"/>
          </p:cNvSpPr>
          <p:nvPr>
            <p:ph type="body" idx="1"/>
          </p:nvPr>
        </p:nvSpPr>
        <p:spPr>
          <a:xfrm>
            <a:off x="554884" y="5658678"/>
            <a:ext cx="10721128" cy="696700"/>
          </a:xfrm>
        </p:spPr>
        <p:txBody>
          <a:bodyPr/>
          <a:lstStyle/>
          <a:p>
            <a:r>
              <a:rPr lang="en-US" dirty="0"/>
              <a:t>Reusable Subqueries</a:t>
            </a:r>
            <a:endParaRPr lang="bg-BG" dirty="0"/>
          </a:p>
        </p:txBody>
      </p:sp>
      <p:pic>
        <p:nvPicPr>
          <p:cNvPr id="3" name="Картина 2"/>
          <p:cNvPicPr>
            <a:picLocks noChangeAspect="1"/>
          </p:cNvPicPr>
          <p:nvPr/>
        </p:nvPicPr>
        <p:blipFill>
          <a:blip r:embed="rId3" cstate="print"/>
          <a:stretch>
            <a:fillRect/>
          </a:stretch>
        </p:blipFill>
        <p:spPr>
          <a:xfrm>
            <a:off x="3808412" y="2438400"/>
            <a:ext cx="4061894" cy="2016543"/>
          </a:xfrm>
          <a:prstGeom prst="rect">
            <a:avLst/>
          </a:prstGeom>
        </p:spPr>
      </p:pic>
    </p:spTree>
    <p:extLst>
      <p:ext uri="{BB962C8B-B14F-4D97-AF65-F5344CB8AC3E}">
        <p14:creationId xmlns:p14="http://schemas.microsoft.com/office/powerpoint/2010/main" xmlns="" val="4120421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43</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t>Common Table Expressions (</a:t>
            </a:r>
            <a:r>
              <a:rPr lang="en-US" dirty="0">
                <a:solidFill>
                  <a:schemeClr val="tx2">
                    <a:lumMod val="75000"/>
                  </a:schemeClr>
                </a:solidFill>
              </a:rPr>
              <a:t>CTE</a:t>
            </a:r>
            <a:r>
              <a:rPr lang="en-US" dirty="0"/>
              <a:t>) can be considered as "named subqueries".</a:t>
            </a:r>
          </a:p>
          <a:p>
            <a:pPr>
              <a:spcBef>
                <a:spcPct val="25000"/>
              </a:spcBef>
            </a:pPr>
            <a:r>
              <a:rPr lang="en-US" dirty="0"/>
              <a:t>They could be used to improve code </a:t>
            </a:r>
            <a:r>
              <a:rPr lang="en-US" dirty="0">
                <a:solidFill>
                  <a:schemeClr val="tx2">
                    <a:lumMod val="75000"/>
                  </a:schemeClr>
                </a:solidFill>
              </a:rPr>
              <a:t>readability</a:t>
            </a:r>
            <a:r>
              <a:rPr lang="en-US" dirty="0"/>
              <a:t> and code </a:t>
            </a:r>
            <a:r>
              <a:rPr lang="en-US" dirty="0">
                <a:solidFill>
                  <a:schemeClr val="tx2">
                    <a:lumMod val="75000"/>
                  </a:schemeClr>
                </a:solidFill>
              </a:rPr>
              <a:t>reuse</a:t>
            </a:r>
            <a:r>
              <a:rPr lang="en-US" dirty="0"/>
              <a:t>.</a:t>
            </a:r>
            <a:endParaRPr lang="bg-BG" dirty="0"/>
          </a:p>
          <a:p>
            <a:pPr>
              <a:spcBef>
                <a:spcPct val="25000"/>
              </a:spcBef>
            </a:pPr>
            <a:r>
              <a:rPr lang="en-US" dirty="0"/>
              <a:t>Usually they are positioned in the </a:t>
            </a:r>
            <a:r>
              <a:rPr lang="en-US" dirty="0">
                <a:solidFill>
                  <a:schemeClr val="tx2">
                    <a:lumMod val="75000"/>
                  </a:schemeClr>
                </a:solidFill>
              </a:rPr>
              <a:t>beginning</a:t>
            </a:r>
            <a:r>
              <a:rPr lang="en-US" dirty="0"/>
              <a:t> of the query.</a:t>
            </a:r>
          </a:p>
        </p:txBody>
      </p:sp>
      <p:sp>
        <p:nvSpPr>
          <p:cNvPr id="500738" name="Rectangle 2"/>
          <p:cNvSpPr>
            <a:spLocks noGrp="1" noChangeArrowheads="1"/>
          </p:cNvSpPr>
          <p:nvPr>
            <p:ph type="title"/>
          </p:nvPr>
        </p:nvSpPr>
        <p:spPr/>
        <p:txBody>
          <a:bodyPr/>
          <a:lstStyle/>
          <a:p>
            <a:r>
              <a:rPr lang="en-US" dirty="0"/>
              <a:t>Common Table Expressions</a:t>
            </a:r>
            <a:endParaRPr lang="bg-BG" dirty="0"/>
          </a:p>
        </p:txBody>
      </p:sp>
      <p:sp>
        <p:nvSpPr>
          <p:cNvPr id="6" name="Rectangle 4"/>
          <p:cNvSpPr>
            <a:spLocks noChangeArrowheads="1"/>
          </p:cNvSpPr>
          <p:nvPr/>
        </p:nvSpPr>
        <p:spPr bwMode="auto">
          <a:xfrm>
            <a:off x="1217614" y="4267200"/>
            <a:ext cx="960119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WITH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CTE_Name (ColumnA, ColumnB…)</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Insert subquery here.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391342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p:cNvSpPr>
            <a:spLocks noGrp="1"/>
          </p:cNvSpPr>
          <p:nvPr>
            <p:ph type="sldNum" sz="quarter" idx="4"/>
          </p:nvPr>
        </p:nvSpPr>
        <p:spPr/>
        <p:txBody>
          <a:bodyPr/>
          <a:lstStyle/>
          <a:p>
            <a:fld id="{C014DD1E-5D91-48A3-AD6D-45FBA980D106}" type="slidenum">
              <a:rPr lang="en-US" smtClean="0"/>
              <a:pPr/>
              <a:t>44</a:t>
            </a:fld>
            <a:endParaRPr lang="en-US" dirty="0"/>
          </a:p>
        </p:txBody>
      </p:sp>
      <p:sp>
        <p:nvSpPr>
          <p:cNvPr id="4" name="Заглавие 3"/>
          <p:cNvSpPr>
            <a:spLocks noGrp="1"/>
          </p:cNvSpPr>
          <p:nvPr>
            <p:ph type="title"/>
          </p:nvPr>
        </p:nvSpPr>
        <p:spPr/>
        <p:txBody>
          <a:bodyPr/>
          <a:lstStyle/>
          <a:p>
            <a:r>
              <a:rPr lang="en-US" dirty="0"/>
              <a:t>CTE Syntax</a:t>
            </a:r>
          </a:p>
        </p:txBody>
      </p:sp>
      <p:sp>
        <p:nvSpPr>
          <p:cNvPr id="5" name="Rectangle 4"/>
          <p:cNvSpPr>
            <a:spLocks noChangeArrowheads="1"/>
          </p:cNvSpPr>
          <p:nvPr/>
        </p:nvSpPr>
        <p:spPr bwMode="auto">
          <a:xfrm>
            <a:off x="1217614" y="1447800"/>
            <a:ext cx="9601198" cy="48936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WITH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Employees_CTE </a:t>
            </a:r>
            <a:b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DepartmentName)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e.FirstName, e.LastName, d.Name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LEFT JOIN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d ON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 e.DepartmentID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DepartmentName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Employees_CTE</a:t>
            </a:r>
          </a:p>
        </p:txBody>
      </p:sp>
    </p:spTree>
    <p:extLst>
      <p:ext uri="{BB962C8B-B14F-4D97-AF65-F5344CB8AC3E}">
        <p14:creationId xmlns:p14="http://schemas.microsoft.com/office/powerpoint/2010/main" xmlns="" val="211147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fade">
                                      <p:cBhvr>
                                        <p:cTn id="16" dur="500"/>
                                        <p:tgtEl>
                                          <p:spTgt spid="5">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500"/>
                                        <p:tgtEl>
                                          <p:spTgt spid="5">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fade">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Indexes</a:t>
            </a:r>
            <a:endParaRPr lang="bg-BG" dirty="0"/>
          </a:p>
        </p:txBody>
      </p:sp>
      <p:sp>
        <p:nvSpPr>
          <p:cNvPr id="4" name="Subtitle 3"/>
          <p:cNvSpPr>
            <a:spLocks noGrp="1"/>
          </p:cNvSpPr>
          <p:nvPr>
            <p:ph type="body" idx="1"/>
          </p:nvPr>
        </p:nvSpPr>
        <p:spPr>
          <a:xfrm>
            <a:off x="554884" y="5658678"/>
            <a:ext cx="10721128" cy="692873"/>
          </a:xfrm>
        </p:spPr>
        <p:txBody>
          <a:bodyPr/>
          <a:lstStyle/>
          <a:p>
            <a:r>
              <a:rPr lang="en-US" dirty="0"/>
              <a:t>Clustered and Non-Clustered Indexes</a:t>
            </a:r>
          </a:p>
        </p:txBody>
      </p:sp>
      <p:pic>
        <p:nvPicPr>
          <p:cNvPr id="5" name="Picture 2" descr="http://www.buchanindustries.com/img/mtindexes/mt-index-main.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84316" y="1295400"/>
            <a:ext cx="4462264" cy="3390690"/>
          </a:xfrm>
          <a:prstGeom prst="roundRect">
            <a:avLst>
              <a:gd name="adj" fmla="val 4655"/>
            </a:avLst>
          </a:prstGeom>
          <a:noFill/>
          <a:effectLst>
            <a:softEdge rad="63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166206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46</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solidFill>
                  <a:schemeClr val="tx2">
                    <a:lumMod val="75000"/>
                  </a:schemeClr>
                </a:solidFill>
              </a:rPr>
              <a:t>Indices </a:t>
            </a:r>
            <a:r>
              <a:rPr lang="en-US" dirty="0"/>
              <a:t>speed up searching of values in a certain column or group of columns.</a:t>
            </a:r>
          </a:p>
          <a:p>
            <a:pPr lvl="1">
              <a:spcBef>
                <a:spcPct val="25000"/>
              </a:spcBef>
            </a:pPr>
            <a:r>
              <a:rPr lang="en-US" dirty="0"/>
              <a:t>Usually implemented as </a:t>
            </a:r>
            <a:r>
              <a:rPr lang="en-US" dirty="0">
                <a:solidFill>
                  <a:schemeClr val="tx2">
                    <a:lumMod val="75000"/>
                  </a:schemeClr>
                </a:solidFill>
              </a:rPr>
              <a:t>B-trees</a:t>
            </a:r>
            <a:r>
              <a:rPr lang="en-US" dirty="0"/>
              <a:t>.</a:t>
            </a:r>
            <a:endParaRPr lang="bg-BG" dirty="0"/>
          </a:p>
          <a:p>
            <a:pPr>
              <a:spcBef>
                <a:spcPct val="25000"/>
              </a:spcBef>
            </a:pPr>
            <a:r>
              <a:rPr lang="en-US" dirty="0"/>
              <a:t>Indices can be built-in the table (</a:t>
            </a:r>
            <a:r>
              <a:rPr lang="en-US" dirty="0">
                <a:solidFill>
                  <a:schemeClr val="accent5">
                    <a:lumMod val="20000"/>
                    <a:lumOff val="80000"/>
                  </a:schemeClr>
                </a:solidFill>
              </a:rPr>
              <a:t>clustered</a:t>
            </a:r>
            <a:r>
              <a:rPr lang="en-US" dirty="0"/>
              <a:t>) or stored externally (</a:t>
            </a:r>
            <a:r>
              <a:rPr lang="en-US" dirty="0">
                <a:solidFill>
                  <a:schemeClr val="accent5">
                    <a:lumMod val="20000"/>
                    <a:lumOff val="80000"/>
                  </a:schemeClr>
                </a:solidFill>
              </a:rPr>
              <a:t>non-clustered</a:t>
            </a:r>
            <a:r>
              <a:rPr lang="en-US" dirty="0"/>
              <a:t>).</a:t>
            </a:r>
            <a:endParaRPr lang="bg-BG" dirty="0"/>
          </a:p>
          <a:p>
            <a:pPr>
              <a:spcBef>
                <a:spcPct val="25000"/>
              </a:spcBef>
            </a:pPr>
            <a:r>
              <a:rPr lang="en-US" dirty="0"/>
              <a:t>Adding and deleting records in indexed tables is slower!</a:t>
            </a:r>
          </a:p>
          <a:p>
            <a:pPr lvl="1">
              <a:spcBef>
                <a:spcPct val="25000"/>
              </a:spcBef>
            </a:pPr>
            <a:r>
              <a:rPr lang="en-US" dirty="0"/>
              <a:t>Indices should be used for big tables only (e.g. </a:t>
            </a:r>
            <a:r>
              <a:rPr lang="en-US" dirty="0">
                <a:latin typeface="Consolas" pitchFamily="49" charset="0"/>
                <a:cs typeface="Consolas" pitchFamily="49" charset="0"/>
              </a:rPr>
              <a:t>50</a:t>
            </a:r>
            <a:r>
              <a:rPr lang="en-US" dirty="0"/>
              <a:t> </a:t>
            </a:r>
            <a:r>
              <a:rPr lang="en-US" dirty="0">
                <a:latin typeface="Consolas" pitchFamily="49" charset="0"/>
                <a:cs typeface="Consolas" pitchFamily="49" charset="0"/>
              </a:rPr>
              <a:t>000</a:t>
            </a:r>
            <a:r>
              <a:rPr lang="en-US" dirty="0"/>
              <a:t>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Tree>
    <p:extLst>
      <p:ext uri="{BB962C8B-B14F-4D97-AF65-F5344CB8AC3E}">
        <p14:creationId xmlns:p14="http://schemas.microsoft.com/office/powerpoint/2010/main" xmlns="" val="123348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739">
                                            <p:txEl>
                                              <p:pRg st="3" end="3"/>
                                            </p:txEl>
                                          </p:spTgt>
                                        </p:tgtEl>
                                        <p:attrNameLst>
                                          <p:attrName>style.visibility</p:attrName>
                                        </p:attrNameLst>
                                      </p:cBhvr>
                                      <p:to>
                                        <p:strVal val="visible"/>
                                      </p:to>
                                    </p:set>
                                    <p:animEffect transition="in" filter="fade">
                                      <p:cBhvr>
                                        <p:cTn id="17" dur="500"/>
                                        <p:tgtEl>
                                          <p:spTgt spid="500739">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0739">
                                            <p:txEl>
                                              <p:pRg st="4" end="4"/>
                                            </p:txEl>
                                          </p:spTgt>
                                        </p:tgtEl>
                                        <p:attrNameLst>
                                          <p:attrName>style.visibility</p:attrName>
                                        </p:attrNameLst>
                                      </p:cBhvr>
                                      <p:to>
                                        <p:strVal val="visible"/>
                                      </p:to>
                                    </p:set>
                                    <p:animEffect transition="in" filter="fade">
                                      <p:cBhvr>
                                        <p:cTn id="20" dur="500"/>
                                        <p:tgtEl>
                                          <p:spTgt spid="500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300"/>
              </a:spcBef>
              <a:spcAft>
                <a:spcPts val="300"/>
              </a:spcAft>
            </a:pPr>
            <a:r>
              <a:rPr lang="en-US" b="1" dirty="0">
                <a:solidFill>
                  <a:schemeClr val="tx2">
                    <a:lumMod val="75000"/>
                  </a:schemeClr>
                </a:solidFill>
              </a:rPr>
              <a:t>Clustered index is actually the data itself.</a:t>
            </a:r>
            <a:endParaRPr lang="en-US" dirty="0"/>
          </a:p>
          <a:p>
            <a:pPr lvl="1">
              <a:spcBef>
                <a:spcPts val="300"/>
              </a:spcBef>
              <a:spcAft>
                <a:spcPts val="300"/>
              </a:spcAft>
            </a:pPr>
            <a:r>
              <a:rPr lang="en-US" dirty="0"/>
              <a:t>Very useful for fast execution of </a:t>
            </a:r>
            <a:r>
              <a:rPr lang="en-US" b="1" dirty="0">
                <a:solidFill>
                  <a:schemeClr val="tx2">
                    <a:lumMod val="75000"/>
                  </a:schemeClr>
                </a:solidFill>
                <a:latin typeface="Consolas" panose="020B0609020204030204" pitchFamily="49" charset="0"/>
                <a:cs typeface="Consolas" panose="020B0609020204030204" pitchFamily="49" charset="0"/>
              </a:rPr>
              <a:t>WHERE</a:t>
            </a:r>
            <a:r>
              <a:rPr lang="en-US" dirty="0"/>
              <a:t>,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and </a:t>
            </a:r>
            <a:r>
              <a:rPr lang="en-US" b="1" dirty="0">
                <a:solidFill>
                  <a:schemeClr val="tx2">
                    <a:lumMod val="75000"/>
                  </a:schemeClr>
                </a:solidFill>
                <a:latin typeface="Consolas" panose="020B0609020204030204" pitchFamily="49" charset="0"/>
                <a:cs typeface="Consolas" panose="020B0609020204030204" pitchFamily="49" charset="0"/>
              </a:rPr>
              <a:t>GROUP</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clauses.</a:t>
            </a:r>
          </a:p>
          <a:p>
            <a:pPr>
              <a:spcBef>
                <a:spcPts val="300"/>
              </a:spcBef>
              <a:spcAft>
                <a:spcPts val="300"/>
              </a:spcAft>
            </a:pPr>
            <a:r>
              <a:rPr lang="en-US" dirty="0"/>
              <a:t>Maximum </a:t>
            </a:r>
            <a:r>
              <a:rPr lang="en-US" dirty="0">
                <a:latin typeface="Consolas" pitchFamily="49" charset="0"/>
                <a:cs typeface="Consolas" pitchFamily="49" charset="0"/>
              </a:rPr>
              <a:t>1</a:t>
            </a:r>
            <a:r>
              <a:rPr lang="en-US" dirty="0"/>
              <a:t> clustered index per table</a:t>
            </a:r>
          </a:p>
          <a:p>
            <a:pPr lvl="1">
              <a:spcBef>
                <a:spcPts val="300"/>
              </a:spcBef>
              <a:spcAft>
                <a:spcPts val="300"/>
              </a:spcAft>
            </a:pPr>
            <a:r>
              <a:rPr lang="en-US" dirty="0"/>
              <a:t>If a table has no clustered index, </a:t>
            </a:r>
            <a:br>
              <a:rPr lang="en-US" dirty="0"/>
            </a:br>
            <a:r>
              <a:rPr lang="en-US" dirty="0"/>
              <a:t>its data rows are stored in an </a:t>
            </a:r>
            <a:br>
              <a:rPr lang="en-US" dirty="0"/>
            </a:br>
            <a:r>
              <a:rPr lang="en-US" dirty="0"/>
              <a:t>unordered structure (heap).</a:t>
            </a:r>
          </a:p>
        </p:txBody>
      </p:sp>
      <p:sp>
        <p:nvSpPr>
          <p:cNvPr id="4" name="Title 3"/>
          <p:cNvSpPr>
            <a:spLocks noGrp="1"/>
          </p:cNvSpPr>
          <p:nvPr>
            <p:ph type="title"/>
          </p:nvPr>
        </p:nvSpPr>
        <p:spPr/>
        <p:txBody>
          <a:bodyPr/>
          <a:lstStyle/>
          <a:p>
            <a:r>
              <a:rPr lang="en-US" dirty="0"/>
              <a:t>Clustered Indexes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47</a:t>
            </a:fld>
            <a:endParaRPr lang="en-US" dirty="0"/>
          </a:p>
        </p:txBody>
      </p:sp>
      <p:sp>
        <p:nvSpPr>
          <p:cNvPr id="6" name="Rectangle 9"/>
          <p:cNvSpPr/>
          <p:nvPr/>
        </p:nvSpPr>
        <p:spPr>
          <a:xfrm>
            <a:off x="8380412" y="3505200"/>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7" name="Group 39"/>
          <p:cNvGrpSpPr/>
          <p:nvPr/>
        </p:nvGrpSpPr>
        <p:grpSpPr>
          <a:xfrm>
            <a:off x="5896290" y="5433826"/>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276566" y="4396640"/>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1" name="Rectangle 41"/>
          <p:cNvSpPr/>
          <p:nvPr/>
        </p:nvSpPr>
        <p:spPr>
          <a:xfrm>
            <a:off x="6798735" y="4396640"/>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2" name="Rectangle 42"/>
          <p:cNvSpPr/>
          <p:nvPr/>
        </p:nvSpPr>
        <p:spPr>
          <a:xfrm>
            <a:off x="9633633" y="4396640"/>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3" name="Connector: Elbow 44"/>
          <p:cNvCxnSpPr>
            <a:cxnSpLocks/>
            <a:stCxn id="6" idx="1"/>
            <a:endCxn id="31" idx="0"/>
          </p:cNvCxnSpPr>
          <p:nvPr/>
        </p:nvCxnSpPr>
        <p:spPr>
          <a:xfrm rot="10800000" flipV="1">
            <a:off x="7496364" y="3771900"/>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447212" y="3771900"/>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8913812" y="4038600"/>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191215" y="4930040"/>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496363" y="4930040"/>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371136" y="4930040"/>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8913812" y="4930040"/>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8913812" y="4930040"/>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141019" y="4930040"/>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334706" y="4930040"/>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4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par>
                                <p:cTn id="26" presetID="22" presetClass="entr" presetSubtype="1"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par>
                                <p:cTn id="29" presetID="2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cTn>
                              </p:par>
                              <p:par>
                                <p:cTn id="47" presetID="22" presetClass="entr" presetSubtype="1"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1"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up)">
                                      <p:cBhvr>
                                        <p:cTn id="55" dur="500"/>
                                        <p:tgtEl>
                                          <p:spTgt spid="39"/>
                                        </p:tgtEl>
                                      </p:cBhvr>
                                    </p:animEffect>
                                  </p:childTnLst>
                                </p:cTn>
                              </p:par>
                              <p:par>
                                <p:cTn id="56" presetID="22" presetClass="entr" presetSubtype="1"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up)">
                                      <p:cBhvr>
                                        <p:cTn id="58" dur="500"/>
                                        <p:tgtEl>
                                          <p:spTgt spid="40"/>
                                        </p:tgtEl>
                                      </p:cBhvr>
                                    </p:animEffect>
                                  </p:childTnLst>
                                </p:cTn>
                              </p:par>
                              <p:par>
                                <p:cTn id="59" presetID="22" presetClass="entr" presetSubtype="1"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up)">
                                      <p:cBhvr>
                                        <p:cTn id="61" dur="500"/>
                                        <p:tgtEl>
                                          <p:spTgt spid="41"/>
                                        </p:tgtEl>
                                      </p:cBhvr>
                                    </p:animEffect>
                                  </p:childTnLst>
                                </p:cTn>
                              </p:par>
                              <p:par>
                                <p:cTn id="62" presetID="22" presetClass="entr" presetSubtype="1"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up)">
                                      <p:cBhvr>
                                        <p:cTn id="64" dur="500"/>
                                        <p:tgtEl>
                                          <p:spTgt spid="42"/>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Indexes (1)</a:t>
            </a:r>
          </a:p>
        </p:txBody>
      </p:sp>
      <p:sp>
        <p:nvSpPr>
          <p:cNvPr id="3" name="Content Placeholder 2"/>
          <p:cNvSpPr>
            <a:spLocks noGrp="1"/>
          </p:cNvSpPr>
          <p:nvPr>
            <p:ph idx="1"/>
          </p:nvPr>
        </p:nvSpPr>
        <p:spPr/>
        <p:txBody>
          <a:bodyPr/>
          <a:lstStyle/>
          <a:p>
            <a:pPr>
              <a:lnSpc>
                <a:spcPct val="100000"/>
              </a:lnSpc>
            </a:pPr>
            <a:r>
              <a:rPr lang="en-US" dirty="0"/>
              <a:t>Useful for </a:t>
            </a:r>
            <a:r>
              <a:rPr lang="en-US" dirty="0">
                <a:solidFill>
                  <a:schemeClr val="tx2">
                    <a:lumMod val="75000"/>
                  </a:schemeClr>
                </a:solidFill>
              </a:rPr>
              <a:t>fast</a:t>
            </a:r>
            <a:r>
              <a:rPr lang="en-US" dirty="0"/>
              <a:t> </a:t>
            </a:r>
            <a:r>
              <a:rPr lang="en-US" dirty="0">
                <a:solidFill>
                  <a:schemeClr val="tx2">
                    <a:lumMod val="75000"/>
                  </a:schemeClr>
                </a:solidFill>
              </a:rPr>
              <a:t>retrieving</a:t>
            </a:r>
            <a:r>
              <a:rPr lang="en-US" dirty="0"/>
              <a:t> a single record or a range of records</a:t>
            </a:r>
          </a:p>
          <a:p>
            <a:pPr>
              <a:lnSpc>
                <a:spcPct val="100000"/>
              </a:lnSpc>
            </a:pPr>
            <a:r>
              <a:rPr lang="en-US" dirty="0"/>
              <a:t>Maintained in a separate structure in the DB</a:t>
            </a:r>
          </a:p>
          <a:p>
            <a:pPr>
              <a:lnSpc>
                <a:spcPct val="100000"/>
              </a:lnSpc>
            </a:pPr>
            <a:r>
              <a:rPr lang="en-US" dirty="0"/>
              <a:t>Tend to be much narrower than the base table</a:t>
            </a:r>
          </a:p>
          <a:p>
            <a:pPr lvl="1">
              <a:lnSpc>
                <a:spcPct val="100000"/>
              </a:lnSpc>
            </a:pPr>
            <a:r>
              <a:rPr lang="en-US" dirty="0"/>
              <a:t>Can locate the exact record(s) with less I/O</a:t>
            </a:r>
          </a:p>
          <a:p>
            <a:pPr>
              <a:lnSpc>
                <a:spcPct val="100000"/>
              </a:lnSpc>
            </a:pPr>
            <a:r>
              <a:rPr lang="en-US" dirty="0"/>
              <a:t>Has at least one </a:t>
            </a:r>
            <a:r>
              <a:rPr lang="en-US" dirty="0">
                <a:solidFill>
                  <a:schemeClr val="tx2">
                    <a:lumMod val="75000"/>
                  </a:schemeClr>
                </a:solidFill>
              </a:rPr>
              <a:t>more</a:t>
            </a:r>
            <a:r>
              <a:rPr lang="en-US" dirty="0"/>
              <a:t> intermediate level than the clustered index</a:t>
            </a:r>
          </a:p>
          <a:p>
            <a:pPr lvl="1">
              <a:lnSpc>
                <a:spcPct val="100000"/>
              </a:lnSpc>
            </a:pPr>
            <a:r>
              <a:rPr lang="en-US" dirty="0"/>
              <a:t>Much </a:t>
            </a:r>
            <a:r>
              <a:rPr lang="en-US" dirty="0">
                <a:solidFill>
                  <a:schemeClr val="tx2">
                    <a:lumMod val="75000"/>
                  </a:schemeClr>
                </a:solidFill>
              </a:rPr>
              <a:t>less</a:t>
            </a:r>
            <a:r>
              <a:rPr lang="en-US" dirty="0"/>
              <a:t> valuable if table doesn’t have a clustered index</a:t>
            </a:r>
          </a:p>
        </p:txBody>
      </p:sp>
      <p:sp>
        <p:nvSpPr>
          <p:cNvPr id="4" name="Slide Number Placeholder 3"/>
          <p:cNvSpPr>
            <a:spLocks noGrp="1"/>
          </p:cNvSpPr>
          <p:nvPr>
            <p:ph type="sldNum" sz="quarter" idx="4"/>
          </p:nvPr>
        </p:nvSpPr>
        <p:spPr/>
        <p:txBody>
          <a:bodyPr/>
          <a:lstStyle/>
          <a:p>
            <a:fld id="{C014DD1E-5D91-48A3-AD6D-45FBA980D106}" type="slidenum">
              <a:rPr lang="en-US" smtClean="0"/>
              <a:pPr/>
              <a:t>48</a:t>
            </a:fld>
            <a:endParaRPr lang="en-US" dirty="0"/>
          </a:p>
        </p:txBody>
      </p:sp>
    </p:spTree>
    <p:extLst>
      <p:ext uri="{BB962C8B-B14F-4D97-AF65-F5344CB8AC3E}">
        <p14:creationId xmlns:p14="http://schemas.microsoft.com/office/powerpoint/2010/main" xmlns="" val="41884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p:txBody>
          <a:bodyPr/>
          <a:lstStyle/>
          <a:p>
            <a:r>
              <a:rPr lang="en-US" dirty="0"/>
              <a:t>A non-clustered has pointers to the actual data rows (pointers to the clustered index if there is one).</a:t>
            </a:r>
          </a:p>
        </p:txBody>
      </p:sp>
      <p:sp>
        <p:nvSpPr>
          <p:cNvPr id="4" name="Заглавие 3"/>
          <p:cNvSpPr>
            <a:spLocks noGrp="1"/>
          </p:cNvSpPr>
          <p:nvPr>
            <p:ph type="title"/>
          </p:nvPr>
        </p:nvSpPr>
        <p:spPr/>
        <p:txBody>
          <a:bodyPr/>
          <a:lstStyle/>
          <a:p>
            <a:r>
              <a:rPr lang="en-US" dirty="0"/>
              <a:t>Non-Clustered Indexes (2)</a:t>
            </a:r>
          </a:p>
        </p:txBody>
      </p:sp>
      <p:sp>
        <p:nvSpPr>
          <p:cNvPr id="5" name="Rectangle 9"/>
          <p:cNvSpPr/>
          <p:nvPr/>
        </p:nvSpPr>
        <p:spPr>
          <a:xfrm>
            <a:off x="2817812" y="2803521"/>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6" name="Group 39"/>
          <p:cNvGrpSpPr/>
          <p:nvPr/>
        </p:nvGrpSpPr>
        <p:grpSpPr>
          <a:xfrm>
            <a:off x="333690" y="4732147"/>
            <a:ext cx="5194074" cy="836369"/>
            <a:chOff x="5561012" y="5334000"/>
            <a:chExt cx="5194074" cy="836369"/>
          </a:xfrm>
        </p:grpSpPr>
        <p:sp>
          <p:nvSpPr>
            <p:cNvPr id="7"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8" name="Group 14"/>
            <p:cNvGrpSpPr/>
            <p:nvPr/>
          </p:nvGrpSpPr>
          <p:grpSpPr>
            <a:xfrm>
              <a:off x="6551136" y="5499904"/>
              <a:ext cx="609600" cy="533400"/>
              <a:chOff x="3998912" y="2209800"/>
              <a:chExt cx="609600" cy="533400"/>
            </a:xfrm>
          </p:grpSpPr>
          <p:sp>
            <p:nvSpPr>
              <p:cNvPr id="27"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8"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 name="Group 17"/>
            <p:cNvGrpSpPr/>
            <p:nvPr/>
          </p:nvGrpSpPr>
          <p:grpSpPr>
            <a:xfrm>
              <a:off x="7141097" y="5499904"/>
              <a:ext cx="609600" cy="533400"/>
              <a:chOff x="3998912" y="2209800"/>
              <a:chExt cx="609600" cy="533400"/>
            </a:xfrm>
          </p:grpSpPr>
          <p:sp>
            <p:nvSpPr>
              <p:cNvPr id="25"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20"/>
            <p:cNvGrpSpPr/>
            <p:nvPr/>
          </p:nvGrpSpPr>
          <p:grpSpPr>
            <a:xfrm>
              <a:off x="7731058" y="5499904"/>
              <a:ext cx="609600" cy="533400"/>
              <a:chOff x="3998912" y="2209800"/>
              <a:chExt cx="609600" cy="533400"/>
            </a:xfrm>
          </p:grpSpPr>
          <p:sp>
            <p:nvSpPr>
              <p:cNvPr id="23"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3"/>
            <p:cNvGrpSpPr/>
            <p:nvPr/>
          </p:nvGrpSpPr>
          <p:grpSpPr>
            <a:xfrm>
              <a:off x="8321019" y="5499904"/>
              <a:ext cx="609600" cy="533400"/>
              <a:chOff x="3998912" y="2209800"/>
              <a:chExt cx="609600" cy="533400"/>
            </a:xfrm>
          </p:grpSpPr>
          <p:sp>
            <p:nvSpPr>
              <p:cNvPr id="21"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6"/>
            <p:cNvGrpSpPr/>
            <p:nvPr/>
          </p:nvGrpSpPr>
          <p:grpSpPr>
            <a:xfrm>
              <a:off x="8910980" y="5499904"/>
              <a:ext cx="609600" cy="533400"/>
              <a:chOff x="3998912" y="2209800"/>
              <a:chExt cx="609600" cy="533400"/>
            </a:xfrm>
          </p:grpSpPr>
          <p:sp>
            <p:nvSpPr>
              <p:cNvPr id="19"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33"/>
            <p:cNvGrpSpPr/>
            <p:nvPr/>
          </p:nvGrpSpPr>
          <p:grpSpPr>
            <a:xfrm>
              <a:off x="9500941" y="5499904"/>
              <a:ext cx="609600" cy="533400"/>
              <a:chOff x="3998912" y="2209800"/>
              <a:chExt cx="609600" cy="533400"/>
            </a:xfrm>
          </p:grpSpPr>
          <p:sp>
            <p:nvSpPr>
              <p:cNvPr id="17"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6"/>
            <p:cNvGrpSpPr/>
            <p:nvPr/>
          </p:nvGrpSpPr>
          <p:grpSpPr>
            <a:xfrm>
              <a:off x="10090901" y="5499904"/>
              <a:ext cx="609600" cy="533400"/>
              <a:chOff x="3998912" y="2209800"/>
              <a:chExt cx="609600" cy="533400"/>
            </a:xfrm>
          </p:grpSpPr>
          <p:sp>
            <p:nvSpPr>
              <p:cNvPr id="15"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29" name="Rectangle 40"/>
          <p:cNvSpPr/>
          <p:nvPr/>
        </p:nvSpPr>
        <p:spPr>
          <a:xfrm>
            <a:off x="2713966" y="3694961"/>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0" name="Rectangle 41"/>
          <p:cNvSpPr/>
          <p:nvPr/>
        </p:nvSpPr>
        <p:spPr>
          <a:xfrm>
            <a:off x="1236135" y="3694961"/>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1" name="Rectangle 42"/>
          <p:cNvSpPr/>
          <p:nvPr/>
        </p:nvSpPr>
        <p:spPr>
          <a:xfrm>
            <a:off x="4071033" y="3694961"/>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2" name="Connector: Elbow 44"/>
          <p:cNvCxnSpPr>
            <a:cxnSpLocks/>
            <a:stCxn id="5" idx="1"/>
            <a:endCxn id="30" idx="0"/>
          </p:cNvCxnSpPr>
          <p:nvPr/>
        </p:nvCxnSpPr>
        <p:spPr>
          <a:xfrm rot="10800000" flipV="1">
            <a:off x="1933764" y="3070221"/>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4612" y="3070221"/>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1212" y="3336921"/>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28615" y="4228361"/>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3763" y="4228361"/>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08536" y="4228361"/>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1212" y="4228361"/>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1212" y="4228361"/>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78419" y="4228361"/>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2106" y="4228361"/>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2738" y="2803521"/>
            <a:ext cx="1066800"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Index</a:t>
            </a:r>
          </a:p>
        </p:txBody>
      </p:sp>
      <p:grpSp>
        <p:nvGrpSpPr>
          <p:cNvPr id="43" name="Group 83"/>
          <p:cNvGrpSpPr/>
          <p:nvPr/>
        </p:nvGrpSpPr>
        <p:grpSpPr>
          <a:xfrm>
            <a:off x="6188616" y="4732147"/>
            <a:ext cx="5194074" cy="836369"/>
            <a:chOff x="5561012" y="5334000"/>
            <a:chExt cx="5194074" cy="836369"/>
          </a:xfrm>
          <a:solidFill>
            <a:srgbClr val="00B050">
              <a:alpha val="20000"/>
            </a:srgbClr>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Links</a:t>
              </a:r>
            </a:p>
          </p:txBody>
        </p:sp>
        <p:grpSp>
          <p:nvGrpSpPr>
            <p:cNvPr id="45" name="Group 85"/>
            <p:cNvGrpSpPr/>
            <p:nvPr/>
          </p:nvGrpSpPr>
          <p:grpSpPr>
            <a:xfrm>
              <a:off x="6551136" y="5499904"/>
              <a:ext cx="609600" cy="533400"/>
              <a:chOff x="3998912" y="2209800"/>
              <a:chExt cx="609600" cy="533400"/>
            </a:xfrm>
            <a:grpFill/>
          </p:grpSpPr>
          <p:sp>
            <p:nvSpPr>
              <p:cNvPr id="64" name="Rectangle: Folded Corner 10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5" name="TextBox 10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6" name="Group 86"/>
            <p:cNvGrpSpPr/>
            <p:nvPr/>
          </p:nvGrpSpPr>
          <p:grpSpPr>
            <a:xfrm>
              <a:off x="7141097" y="5499904"/>
              <a:ext cx="609600" cy="533400"/>
              <a:chOff x="3998912" y="2209800"/>
              <a:chExt cx="609600" cy="533400"/>
            </a:xfrm>
            <a:grpFill/>
          </p:grpSpPr>
          <p:sp>
            <p:nvSpPr>
              <p:cNvPr id="62" name="Rectangle: Folded Corner 10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10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7" name="Group 87"/>
            <p:cNvGrpSpPr/>
            <p:nvPr/>
          </p:nvGrpSpPr>
          <p:grpSpPr>
            <a:xfrm>
              <a:off x="7731058" y="5499904"/>
              <a:ext cx="609600" cy="533400"/>
              <a:chOff x="3998912" y="2209800"/>
              <a:chExt cx="609600" cy="533400"/>
            </a:xfrm>
            <a:grpFill/>
          </p:grpSpPr>
          <p:sp>
            <p:nvSpPr>
              <p:cNvPr id="60" name="Rectangle: Folded Corner 100"/>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101"/>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8" name="Group 88"/>
            <p:cNvGrpSpPr/>
            <p:nvPr/>
          </p:nvGrpSpPr>
          <p:grpSpPr>
            <a:xfrm>
              <a:off x="8321019" y="5499904"/>
              <a:ext cx="609600" cy="533400"/>
              <a:chOff x="3998912" y="2209800"/>
              <a:chExt cx="609600" cy="533400"/>
            </a:xfrm>
            <a:grpFill/>
          </p:grpSpPr>
          <p:sp>
            <p:nvSpPr>
              <p:cNvPr id="58" name="Rectangle: Folded Corner 98"/>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9" name="TextBox 99"/>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9" name="Group 89"/>
            <p:cNvGrpSpPr/>
            <p:nvPr/>
          </p:nvGrpSpPr>
          <p:grpSpPr>
            <a:xfrm>
              <a:off x="8910980" y="5499904"/>
              <a:ext cx="609600" cy="533400"/>
              <a:chOff x="3998912" y="2209800"/>
              <a:chExt cx="609600" cy="533400"/>
            </a:xfrm>
            <a:grpFill/>
          </p:grpSpPr>
          <p:sp>
            <p:nvSpPr>
              <p:cNvPr id="56" name="Rectangle: Folded Corner 96"/>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TextBox 97"/>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0" name="Group 90"/>
            <p:cNvGrpSpPr/>
            <p:nvPr/>
          </p:nvGrpSpPr>
          <p:grpSpPr>
            <a:xfrm>
              <a:off x="9500941" y="5499904"/>
              <a:ext cx="609600" cy="533400"/>
              <a:chOff x="3998912" y="2209800"/>
              <a:chExt cx="609600" cy="533400"/>
            </a:xfrm>
            <a:grpFill/>
          </p:grpSpPr>
          <p:sp>
            <p:nvSpPr>
              <p:cNvPr id="54" name="Rectangle: Folded Corner 9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5" name="TextBox 9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1" name="Group 91"/>
            <p:cNvGrpSpPr/>
            <p:nvPr/>
          </p:nvGrpSpPr>
          <p:grpSpPr>
            <a:xfrm>
              <a:off x="10090901" y="5499904"/>
              <a:ext cx="609600" cy="533400"/>
              <a:chOff x="3998912" y="2209800"/>
              <a:chExt cx="609600" cy="533400"/>
            </a:xfrm>
            <a:grpFill/>
          </p:grpSpPr>
          <p:sp>
            <p:nvSpPr>
              <p:cNvPr id="52" name="Rectangle: Folded Corner 9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3" name="TextBox 9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grpSp>
        <p:nvGrpSpPr>
          <p:cNvPr id="66" name="Group 121"/>
          <p:cNvGrpSpPr/>
          <p:nvPr/>
        </p:nvGrpSpPr>
        <p:grpSpPr>
          <a:xfrm>
            <a:off x="7091061" y="3694961"/>
            <a:ext cx="4237044" cy="533400"/>
            <a:chOff x="7289183" y="4701440"/>
            <a:chExt cx="4237044" cy="533400"/>
          </a:xfrm>
        </p:grpSpPr>
        <p:sp>
          <p:nvSpPr>
            <p:cNvPr id="67" name="Rectangle 106"/>
            <p:cNvSpPr/>
            <p:nvPr/>
          </p:nvSpPr>
          <p:spPr>
            <a:xfrm>
              <a:off x="8767014" y="4701440"/>
              <a:ext cx="1274492"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2</a:t>
              </a:r>
              <a:endParaRPr lang="en-US" sz="2000" dirty="0"/>
            </a:p>
          </p:txBody>
        </p:sp>
        <p:sp>
          <p:nvSpPr>
            <p:cNvPr id="68" name="Rectangle 107"/>
            <p:cNvSpPr/>
            <p:nvPr/>
          </p:nvSpPr>
          <p:spPr>
            <a:xfrm>
              <a:off x="7289183" y="4701440"/>
              <a:ext cx="139525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1</a:t>
              </a:r>
            </a:p>
          </p:txBody>
        </p:sp>
        <p:sp>
          <p:nvSpPr>
            <p:cNvPr id="69" name="Rectangle 108"/>
            <p:cNvSpPr/>
            <p:nvPr/>
          </p:nvSpPr>
          <p:spPr>
            <a:xfrm>
              <a:off x="10124081" y="4701440"/>
              <a:ext cx="140214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3</a:t>
              </a:r>
              <a:endParaRPr lang="en-US" sz="2800" dirty="0"/>
            </a:p>
          </p:txBody>
        </p:sp>
      </p:grpSp>
      <p:grpSp>
        <p:nvGrpSpPr>
          <p:cNvPr id="70" name="Group 120"/>
          <p:cNvGrpSpPr/>
          <p:nvPr/>
        </p:nvGrpSpPr>
        <p:grpSpPr>
          <a:xfrm>
            <a:off x="7788690" y="3070221"/>
            <a:ext cx="2838342" cy="624740"/>
            <a:chOff x="7788690" y="3070221"/>
            <a:chExt cx="2838342" cy="624740"/>
          </a:xfrm>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3541" y="4228361"/>
            <a:ext cx="3539764" cy="669690"/>
            <a:chOff x="7483541" y="4228361"/>
            <a:chExt cx="3539764" cy="669690"/>
          </a:xfrm>
        </p:grpSpPr>
        <p:cxnSp>
          <p:nvCxnSpPr>
            <p:cNvPr id="75" name="Straight Arrow Connector 112"/>
            <p:cNvCxnSpPr>
              <a:cxnSpLocks/>
              <a:stCxn id="68" idx="2"/>
            </p:cNvCxnSpPr>
            <p:nvPr/>
          </p:nvCxnSpPr>
          <p:spPr>
            <a:xfrm flipH="1">
              <a:off x="7483541" y="4228361"/>
              <a:ext cx="305148"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96320" y="4895111"/>
            <a:ext cx="533400" cy="51044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9"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49</a:t>
            </a:fld>
            <a:endParaRPr lang="en-US" dirty="0"/>
          </a:p>
        </p:txBody>
      </p:sp>
    </p:spTree>
    <p:extLst>
      <p:ext uri="{BB962C8B-B14F-4D97-AF65-F5344CB8AC3E}">
        <p14:creationId xmlns:p14="http://schemas.microsoft.com/office/powerpoint/2010/main" xmlns="" val="121981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par>
                                <p:cTn id="13" presetID="2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par>
                                <p:cTn id="16" presetID="22" presetClass="entr" presetSubtype="1"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22" presetClass="entr" presetSubtype="1"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up)">
                                      <p:cBhvr>
                                        <p:cTn id="31" dur="500"/>
                                        <p:tgtEl>
                                          <p:spTgt spid="35"/>
                                        </p:tgtEl>
                                      </p:cBhvr>
                                    </p:animEffect>
                                  </p:childTnLst>
                                </p:cTn>
                              </p:par>
                              <p:par>
                                <p:cTn id="32" presetID="22" presetClass="entr" presetSubtype="1"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5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par>
                                <p:cTn id="38" presetID="22" presetClass="entr" presetSubtype="1"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par>
                                <p:cTn id="41" presetID="22" presetClass="entr" presetSubtype="1"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up)">
                                      <p:cBhvr>
                                        <p:cTn id="43" dur="500"/>
                                        <p:tgtEl>
                                          <p:spTgt spid="39"/>
                                        </p:tgtEl>
                                      </p:cBhvr>
                                    </p:animEffect>
                                  </p:childTnLst>
                                </p:cTn>
                              </p:par>
                              <p:par>
                                <p:cTn id="44" presetID="22" presetClass="entr" presetSubtype="1"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up)">
                                      <p:cBhvr>
                                        <p:cTn id="46" dur="500"/>
                                        <p:tgtEl>
                                          <p:spTgt spid="40"/>
                                        </p:tgtEl>
                                      </p:cBhvr>
                                    </p:animEffect>
                                  </p:childTnLst>
                                </p:cTn>
                              </p:par>
                              <p:par>
                                <p:cTn id="47" presetID="22" presetClass="entr" presetSubtype="1"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up)">
                                      <p:cBhvr>
                                        <p:cTn id="49" dur="500"/>
                                        <p:tgtEl>
                                          <p:spTgt spid="41"/>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wipe(up)">
                                      <p:cBhvr>
                                        <p:cTn id="62" dur="500"/>
                                        <p:tgtEl>
                                          <p:spTgt spid="70"/>
                                        </p:tgtEl>
                                      </p:cBhvr>
                                    </p:animEffect>
                                  </p:childTnLst>
                                </p:cTn>
                              </p:par>
                            </p:childTnLst>
                          </p:cTn>
                        </p:par>
                        <p:par>
                          <p:cTn id="63" fill="hold">
                            <p:stCondLst>
                              <p:cond delay="1000"/>
                            </p:stCondLst>
                            <p:childTnLst>
                              <p:par>
                                <p:cTn id="64" presetID="10" presetClass="entr" presetSubtype="0" fill="hold" nodeType="after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childTnLst>
                          </p:cTn>
                        </p:par>
                        <p:par>
                          <p:cTn id="67" fill="hold">
                            <p:stCondLst>
                              <p:cond delay="1500"/>
                            </p:stCondLst>
                            <p:childTnLst>
                              <p:par>
                                <p:cTn id="68" presetID="22" presetClass="entr" presetSubtype="1" fill="hold" nodeType="after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wipe(up)">
                                      <p:cBhvr>
                                        <p:cTn id="70" dur="500"/>
                                        <p:tgtEl>
                                          <p:spTgt spid="74"/>
                                        </p:tgtEl>
                                      </p:cBhvr>
                                    </p:animEffect>
                                  </p:childTnLst>
                                </p:cTn>
                              </p:par>
                            </p:childTnLst>
                          </p:cTn>
                        </p:par>
                        <p:par>
                          <p:cTn id="71" fill="hold">
                            <p:stCondLst>
                              <p:cond delay="2000"/>
                            </p:stCondLst>
                            <p:childTnLst>
                              <p:par>
                                <p:cTn id="72" presetID="10" presetClass="entr" presetSubtype="0" fill="hold" nodeType="after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913812" y="4285439"/>
            <a:ext cx="6477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1382122" y="3828239"/>
            <a:ext cx="673690" cy="1540014"/>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several tables:</a:t>
            </a:r>
          </a:p>
        </p:txBody>
      </p:sp>
      <p:sp>
        <p:nvSpPr>
          <p:cNvPr id="4" name="Slide Number Placeholder 3"/>
          <p:cNvSpPr>
            <a:spLocks noGrp="1"/>
          </p:cNvSpPr>
          <p:nvPr>
            <p:ph type="sldNum" sz="quarter" idx="4"/>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ext uri="{D42A27DB-BD31-4B8C-83A1-F6EECF244321}">
                <p14:modId xmlns:p14="http://schemas.microsoft.com/office/powerpoint/2010/main" xmlns="" val="2673625977"/>
              </p:ext>
            </p:extLst>
          </p:nvPr>
        </p:nvGraphicFramePr>
        <p:xfrm>
          <a:off x="684212" y="2456639"/>
          <a:ext cx="4343400" cy="1371600"/>
        </p:xfrm>
        <a:graphic>
          <a:graphicData uri="http://schemas.openxmlformats.org/drawingml/2006/table">
            <a:tbl>
              <a:tblPr firstRow="1" bandRow="1">
                <a:tableStyleId>{7DF18680-E054-41AD-8BC1-D1AEF772440D}</a:tableStyleId>
              </a:tblPr>
              <a:tblGrid>
                <a:gridCol w="2290156">
                  <a:extLst>
                    <a:ext uri="{9D8B030D-6E8A-4147-A177-3AD203B41FA5}">
                      <a16:colId xmlns:a16="http://schemas.microsoft.com/office/drawing/2014/main" xmlns="" val="1594468805"/>
                    </a:ext>
                  </a:extLst>
                </a:gridCol>
                <a:gridCol w="2053244">
                  <a:extLst>
                    <a:ext uri="{9D8B030D-6E8A-4147-A177-3AD203B41FA5}">
                      <a16:colId xmlns:a16="http://schemas.microsoft.com/office/drawing/2014/main" xmlns="" val="683614382"/>
                    </a:ext>
                  </a:extLst>
                </a:gridCol>
              </a:tblGrid>
              <a:tr h="457200">
                <a:tc>
                  <a:txBody>
                    <a:bodyPr/>
                    <a:lstStyle/>
                    <a:p>
                      <a:r>
                        <a:rPr lang="en-US" noProof="1"/>
                        <a:t>EmployeeName</a:t>
                      </a:r>
                    </a:p>
                  </a:txBody>
                  <a:tcPr>
                    <a:solidFill>
                      <a:srgbClr val="C6C0AA">
                        <a:alpha val="50000"/>
                      </a:srgbClr>
                    </a:solidFill>
                  </a:tcPr>
                </a:tc>
                <a:tc>
                  <a:txBody>
                    <a:bodyPr/>
                    <a:lstStyle/>
                    <a:p>
                      <a:r>
                        <a:rPr lang="en-US" noProof="1"/>
                        <a:t>DepartmentID</a:t>
                      </a:r>
                    </a:p>
                  </a:txBody>
                  <a:tcPr anchor="ct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noProof="1">
                          <a:solidFill>
                            <a:schemeClr val="tx1"/>
                          </a:solidFill>
                        </a:rPr>
                        <a:t>Edward</a:t>
                      </a:r>
                    </a:p>
                  </a:txBody>
                  <a:tcPr>
                    <a:solidFill>
                      <a:schemeClr val="accent5">
                        <a:lumMod val="40000"/>
                        <a:lumOff val="60000"/>
                        <a:alpha val="20000"/>
                      </a:schemeClr>
                    </a:solidFill>
                  </a:tcPr>
                </a:tc>
                <a:tc>
                  <a:txBody>
                    <a:bodyPr/>
                    <a:lstStyle/>
                    <a:p>
                      <a:r>
                        <a:rPr lang="en-US" noProof="1">
                          <a:solidFill>
                            <a:schemeClr val="tx1"/>
                          </a:solidFill>
                        </a:rPr>
                        <a:t>3</a:t>
                      </a:r>
                    </a:p>
                  </a:txBody>
                  <a:tcPr anchor="ct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noProof="1">
                          <a:solidFill>
                            <a:schemeClr val="tx1"/>
                          </a:solidFill>
                        </a:rPr>
                        <a:t>John</a:t>
                      </a:r>
                    </a:p>
                  </a:txBody>
                  <a:tcPr>
                    <a:solidFill>
                      <a:schemeClr val="accent5">
                        <a:lumMod val="40000"/>
                        <a:lumOff val="60000"/>
                        <a:alpha val="20000"/>
                      </a:schemeClr>
                    </a:solidFill>
                  </a:tcPr>
                </a:tc>
                <a:tc>
                  <a:txBody>
                    <a:bodyPr/>
                    <a:lstStyle/>
                    <a:p>
                      <a:r>
                        <a:rPr lang="en-US" noProof="1">
                          <a:solidFill>
                            <a:schemeClr val="tx1"/>
                          </a:solidFill>
                        </a:rPr>
                        <a:t>NULL</a:t>
                      </a:r>
                    </a:p>
                  </a:txBody>
                  <a:tcPr anchor="ctr">
                    <a:solidFill>
                      <a:schemeClr val="accent5">
                        <a:lumMod val="40000"/>
                        <a:lumOff val="60000"/>
                        <a:alpha val="20000"/>
                      </a:schemeClr>
                    </a:solidFill>
                  </a:tcPr>
                </a:tc>
                <a:extLst>
                  <a:ext uri="{0D108BD9-81ED-4DB2-BD59-A6C34878D82A}">
                    <a16:rowId xmlns:a16="http://schemas.microsoft.com/office/drawing/2014/main" xmlns="" val="690634117"/>
                  </a:ext>
                </a:extLst>
              </a:tr>
            </a:tbl>
          </a:graphicData>
        </a:graphic>
      </p:graphicFrame>
      <p:sp>
        <p:nvSpPr>
          <p:cNvPr id="15" name="TextBox 12"/>
          <p:cNvSpPr txBox="1"/>
          <p:nvPr/>
        </p:nvSpPr>
        <p:spPr>
          <a:xfrm>
            <a:off x="1800573" y="191208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xmlns="" val="4280908552"/>
              </p:ext>
            </p:extLst>
          </p:nvPr>
        </p:nvGraphicFramePr>
        <p:xfrm>
          <a:off x="6399212" y="245663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xmlns="" val="1594468805"/>
                    </a:ext>
                  </a:extLst>
                </a:gridCol>
                <a:gridCol w="2577474">
                  <a:extLst>
                    <a:ext uri="{9D8B030D-6E8A-4147-A177-3AD203B41FA5}">
                      <a16:colId xmlns:a16="http://schemas.microsoft.com/office/drawing/2014/main" xmlns="" val="683614382"/>
                    </a:ext>
                  </a:extLst>
                </a:gridCol>
              </a:tblGrid>
              <a:tr h="457200">
                <a:tc>
                  <a:txBody>
                    <a:bodyPr/>
                    <a:lstStyle/>
                    <a:p>
                      <a:r>
                        <a:rPr lang="en-US" i="0" noProof="1">
                          <a:solidFill>
                            <a:schemeClr val="tx1"/>
                          </a:solidFill>
                        </a:rPr>
                        <a:t>DepartmentID</a:t>
                      </a:r>
                    </a:p>
                  </a:txBody>
                  <a:tcPr>
                    <a:solidFill>
                      <a:srgbClr val="C6C0AA">
                        <a:alpha val="50000"/>
                      </a:srgbClr>
                    </a:solidFill>
                  </a:tcPr>
                </a:tc>
                <a:tc>
                  <a:txBody>
                    <a:bodyPr/>
                    <a:lstStyle/>
                    <a:p>
                      <a:r>
                        <a:rPr lang="en-US" i="0" noProof="1">
                          <a:solidFill>
                            <a:schemeClr val="tx1"/>
                          </a:solidFill>
                        </a:rPr>
                        <a:t>DepartmentName</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795673780"/>
                  </a:ext>
                </a:extLst>
              </a:tr>
            </a:tbl>
          </a:graphicData>
        </a:graphic>
      </p:graphicFrame>
      <p:sp>
        <p:nvSpPr>
          <p:cNvPr id="17" name="TextBox 17"/>
          <p:cNvSpPr txBox="1"/>
          <p:nvPr/>
        </p:nvSpPr>
        <p:spPr>
          <a:xfrm>
            <a:off x="7510895" y="1885014"/>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ext uri="{D42A27DB-BD31-4B8C-83A1-F6EECF244321}">
                <p14:modId xmlns:p14="http://schemas.microsoft.com/office/powerpoint/2010/main" xmlns="" val="3739446119"/>
              </p:ext>
            </p:extLst>
          </p:nvPr>
        </p:nvGraphicFramePr>
        <p:xfrm>
          <a:off x="2055812" y="5059362"/>
          <a:ext cx="6858000" cy="914400"/>
        </p:xfrm>
        <a:graphic>
          <a:graphicData uri="http://schemas.openxmlformats.org/drawingml/2006/table">
            <a:tbl>
              <a:tblPr firstRow="1" bandRow="1">
                <a:tableStyleId>{7DF18680-E054-41AD-8BC1-D1AEF772440D}</a:tableStyleId>
              </a:tblPr>
              <a:tblGrid>
                <a:gridCol w="2277774">
                  <a:extLst>
                    <a:ext uri="{9D8B030D-6E8A-4147-A177-3AD203B41FA5}">
                      <a16:colId xmlns:a16="http://schemas.microsoft.com/office/drawing/2014/main" xmlns="" val="187285565"/>
                    </a:ext>
                  </a:extLst>
                </a:gridCol>
                <a:gridCol w="2065625">
                  <a:extLst>
                    <a:ext uri="{9D8B030D-6E8A-4147-A177-3AD203B41FA5}">
                      <a16:colId xmlns:a16="http://schemas.microsoft.com/office/drawing/2014/main" xmlns="" val="1774347793"/>
                    </a:ext>
                  </a:extLst>
                </a:gridCol>
                <a:gridCol w="2514601">
                  <a:extLst>
                    <a:ext uri="{9D8B030D-6E8A-4147-A177-3AD203B41FA5}">
                      <a16:colId xmlns:a16="http://schemas.microsoft.com/office/drawing/2014/main" xmlns="" val="1719306019"/>
                    </a:ext>
                  </a:extLst>
                </a:gridCol>
              </a:tblGrid>
              <a:tr h="457200">
                <a:tc>
                  <a:txBody>
                    <a:bodyPr/>
                    <a:lstStyle/>
                    <a:p>
                      <a:r>
                        <a:rPr lang="en-US" noProof="1">
                          <a:solidFill>
                            <a:schemeClr val="tx1"/>
                          </a:solidFill>
                        </a:rPr>
                        <a:t>EmployeeName</a:t>
                      </a:r>
                    </a:p>
                  </a:txBody>
                  <a:tcPr>
                    <a:solidFill>
                      <a:srgbClr val="C6C0AA">
                        <a:alpha val="50000"/>
                      </a:srgbClr>
                    </a:solidFill>
                  </a:tcPr>
                </a:tc>
                <a:tc>
                  <a:txBody>
                    <a:bodyPr/>
                    <a:lstStyle/>
                    <a:p>
                      <a:r>
                        <a:rPr lang="en-US" i="0" noProof="1">
                          <a:solidFill>
                            <a:schemeClr val="tx1"/>
                          </a:solidFill>
                        </a:rPr>
                        <a:t>DepartmentID</a:t>
                      </a:r>
                    </a:p>
                  </a:txBody>
                  <a:tcPr>
                    <a:solidFill>
                      <a:srgbClr val="C6C0AA">
                        <a:alpha val="50000"/>
                      </a:srgbClr>
                    </a:solidFill>
                  </a:tcPr>
                </a:tc>
                <a:tc>
                  <a:txBody>
                    <a:bodyPr/>
                    <a:lstStyle/>
                    <a:p>
                      <a:r>
                        <a:rPr lang="en-US" i="0" noProof="1">
                          <a:solidFill>
                            <a:schemeClr val="tx1"/>
                          </a:solidFill>
                        </a:rPr>
                        <a:t>DepartmentName</a:t>
                      </a:r>
                    </a:p>
                  </a:txBody>
                  <a:tcPr>
                    <a:solidFill>
                      <a:srgbClr val="C6C0AA">
                        <a:alpha val="50000"/>
                      </a:srgbClr>
                    </a:solidFill>
                  </a:tcPr>
                </a:tc>
                <a:extLst>
                  <a:ext uri="{0D108BD9-81ED-4DB2-BD59-A6C34878D82A}">
                    <a16:rowId xmlns:a16="http://schemas.microsoft.com/office/drawing/2014/main" xmlns="" val="1704253151"/>
                  </a:ext>
                </a:extLst>
              </a:tr>
              <a:tr h="457200">
                <a:tc>
                  <a:txBody>
                    <a:bodyPr/>
                    <a:lstStyle/>
                    <a:p>
                      <a:r>
                        <a:rPr lang="en-US" noProof="1">
                          <a:solidFill>
                            <a:schemeClr val="tx1"/>
                          </a:solidFill>
                        </a:rPr>
                        <a:t>Edward</a:t>
                      </a:r>
                    </a:p>
                  </a:txBody>
                  <a:tcPr>
                    <a:solidFill>
                      <a:schemeClr val="accent5">
                        <a:lumMod val="40000"/>
                        <a:lumOff val="60000"/>
                        <a:alpha val="20000"/>
                      </a:schemeClr>
                    </a:solidFill>
                  </a:tcPr>
                </a:tc>
                <a:tc>
                  <a:txBody>
                    <a:bodyPr/>
                    <a:lstStyle/>
                    <a:p>
                      <a:r>
                        <a:rPr lang="en-US" i="0" noProof="1">
                          <a:solidFill>
                            <a:schemeClr val="tx1"/>
                          </a:solidFill>
                        </a:rPr>
                        <a:t>3</a:t>
                      </a:r>
                    </a:p>
                  </a:txBody>
                  <a:tcPr>
                    <a:solidFill>
                      <a:schemeClr val="accent5">
                        <a:lumMod val="40000"/>
                        <a:lumOff val="60000"/>
                        <a:alpha val="20000"/>
                      </a:schemeClr>
                    </a:solidFill>
                  </a:tcPr>
                </a:tc>
                <a:tc>
                  <a:txBody>
                    <a:bodyPr/>
                    <a:lstStyle/>
                    <a:p>
                      <a:r>
                        <a:rPr lang="en-US" i="0" noProof="1">
                          <a:solidFill>
                            <a:schemeClr val="tx1"/>
                          </a:solidFill>
                        </a:rPr>
                        <a:t>Sales</a:t>
                      </a:r>
                    </a:p>
                  </a:txBody>
                  <a:tcPr>
                    <a:solidFill>
                      <a:schemeClr val="accent5">
                        <a:lumMod val="40000"/>
                        <a:lumOff val="60000"/>
                        <a:alpha val="20000"/>
                      </a:schemeClr>
                    </a:solidFill>
                  </a:tcPr>
                </a:tc>
                <a:extLst>
                  <a:ext uri="{0D108BD9-81ED-4DB2-BD59-A6C34878D82A}">
                    <a16:rowId xmlns:a16="http://schemas.microsoft.com/office/drawing/2014/main" xmlns="" val="723432538"/>
                  </a:ext>
                </a:extLst>
              </a:tr>
            </a:tbl>
          </a:graphicData>
        </a:graphic>
      </p:graphicFrame>
    </p:spTree>
    <p:extLst>
      <p:ext uri="{BB962C8B-B14F-4D97-AF65-F5344CB8AC3E}">
        <p14:creationId xmlns:p14="http://schemas.microsoft.com/office/powerpoint/2010/main" xmlns="" val="106775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par>
                                <p:cTn id="22" presetID="22" presetClass="entr" presetSubtype="2"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right)">
                                      <p:cBhvr>
                                        <p:cTn id="24" dur="500"/>
                                        <p:tgtEl>
                                          <p:spTgt spid="2"/>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2414" y="2667000"/>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tx2">
                    <a:lumMod val="75000"/>
                  </a:schemeClr>
                </a:solidFill>
                <a:latin typeface="Consolas" panose="020B0609020204030204" pitchFamily="49" charset="0"/>
              </a:rPr>
              <a:t>CREATE NONCLUSTERED INDEX</a:t>
            </a:r>
            <a:r>
              <a:rPr lang="en-US" sz="3200" b="1" noProof="1">
                <a:solidFill>
                  <a:schemeClr val="tx2"/>
                </a:solidFill>
                <a:latin typeface="Consolas" panose="020B0609020204030204" pitchFamily="49" charset="0"/>
              </a:rPr>
              <a:t> IX_Employees_FirstName_LastName</a:t>
            </a:r>
          </a:p>
          <a:p>
            <a:pPr lvl="1"/>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Employees(FirstName, LastName)</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50</a:t>
            </a:fld>
            <a:endParaRPr lang="en-US" dirty="0"/>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1370012" y="4553562"/>
            <a:ext cx="2932706" cy="564085"/>
          </a:xfrm>
          <a:prstGeom prst="wedgeRoundRectCallout">
            <a:avLst>
              <a:gd name="adj1" fmla="val 48152"/>
              <a:gd name="adj2" fmla="val -9447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Name</a:t>
            </a:r>
          </a:p>
        </p:txBody>
      </p:sp>
      <p:sp>
        <p:nvSpPr>
          <p:cNvPr id="11" name="AutoShape 7"/>
          <p:cNvSpPr>
            <a:spLocks noChangeArrowheads="1"/>
          </p:cNvSpPr>
          <p:nvPr/>
        </p:nvSpPr>
        <p:spPr bwMode="auto">
          <a:xfrm>
            <a:off x="6892924" y="4532685"/>
            <a:ext cx="2932706" cy="564085"/>
          </a:xfrm>
          <a:prstGeom prst="wedgeRoundRectCallout">
            <a:avLst>
              <a:gd name="adj1" fmla="val -50336"/>
              <a:gd name="adj2" fmla="val -9704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Columns</a:t>
            </a:r>
          </a:p>
        </p:txBody>
      </p:sp>
      <p:sp>
        <p:nvSpPr>
          <p:cNvPr id="13" name="AutoShape 7"/>
          <p:cNvSpPr>
            <a:spLocks noChangeArrowheads="1"/>
          </p:cNvSpPr>
          <p:nvPr/>
        </p:nvSpPr>
        <p:spPr bwMode="auto">
          <a:xfrm>
            <a:off x="4837113" y="1985585"/>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Index Type</a:t>
            </a:r>
          </a:p>
        </p:txBody>
      </p:sp>
    </p:spTree>
    <p:extLst>
      <p:ext uri="{BB962C8B-B14F-4D97-AF65-F5344CB8AC3E}">
        <p14:creationId xmlns:p14="http://schemas.microsoft.com/office/powerpoint/2010/main" xmlns="" val="229257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3" y="4819278"/>
            <a:ext cx="10363200" cy="820600"/>
          </a:xfrm>
        </p:spPr>
        <p:txBody>
          <a:bodyPr/>
          <a:lstStyle/>
          <a:p>
            <a:r>
              <a:rPr lang="en-US" dirty="0"/>
              <a:t>Demo: Index Performance</a:t>
            </a:r>
          </a:p>
        </p:txBody>
      </p:sp>
      <p:sp>
        <p:nvSpPr>
          <p:cNvPr id="6" name="Text Placeholder 5"/>
          <p:cNvSpPr>
            <a:spLocks noGrp="1"/>
          </p:cNvSpPr>
          <p:nvPr>
            <p:ph type="body" idx="1"/>
          </p:nvPr>
        </p:nvSpPr>
        <p:spPr>
          <a:xfrm>
            <a:off x="912813" y="5757966"/>
            <a:ext cx="10363200" cy="719034"/>
          </a:xfrm>
        </p:spPr>
        <p:txBody>
          <a:bodyPr/>
          <a:lstStyle/>
          <a:p>
            <a:r>
              <a:rPr lang="en-US" dirty="0"/>
              <a:t>Live Demo in Class</a:t>
            </a:r>
          </a:p>
        </p:txBody>
      </p:sp>
      <p:pic>
        <p:nvPicPr>
          <p:cNvPr id="14" name="Picture 13"/>
          <p:cNvPicPr>
            <a:picLocks noChangeAspect="1"/>
          </p:cNvPicPr>
          <p:nvPr/>
        </p:nvPicPr>
        <p:blipFill>
          <a:blip r:embed="rId2" cstate="print"/>
          <a:stretch>
            <a:fillRect/>
          </a:stretch>
        </p:blipFill>
        <p:spPr>
          <a:xfrm>
            <a:off x="4332400" y="838200"/>
            <a:ext cx="3524026" cy="3637568"/>
          </a:xfrm>
          <a:prstGeom prst="rect">
            <a:avLst/>
          </a:prstGeom>
        </p:spPr>
      </p:pic>
    </p:spTree>
    <p:extLst>
      <p:ext uri="{BB962C8B-B14F-4D97-AF65-F5344CB8AC3E}">
        <p14:creationId xmlns:p14="http://schemas.microsoft.com/office/powerpoint/2010/main" xmlns="" val="3887460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52</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Joins</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a:p>
            <a:pPr marL="444500" indent="-444500">
              <a:lnSpc>
                <a:spcPct val="100000"/>
              </a:lnSpc>
              <a:buFontTx/>
              <a:buAutoNum type="arabicPeriod"/>
            </a:pPr>
            <a:r>
              <a:rPr lang="en-US" sz="3200" dirty="0">
                <a:solidFill>
                  <a:schemeClr val="tx2">
                    <a:lumMod val="75000"/>
                  </a:schemeClr>
                </a:solidFill>
              </a:rPr>
              <a:t>Subqueries</a:t>
            </a:r>
            <a:r>
              <a:rPr lang="en-US" sz="3200" dirty="0"/>
              <a:t> are used to nest queries.</a:t>
            </a:r>
          </a:p>
          <a:p>
            <a:pPr marL="444500" indent="-444500">
              <a:lnSpc>
                <a:spcPct val="100000"/>
              </a:lnSpc>
              <a:buFontTx/>
              <a:buAutoNum type="arabicPeriod"/>
            </a:pPr>
            <a:r>
              <a:rPr lang="en-US" sz="3200" dirty="0"/>
              <a:t>CTE's improve code reuse and</a:t>
            </a:r>
            <a:br>
              <a:rPr lang="en-US" sz="3200" dirty="0"/>
            </a:br>
            <a:r>
              <a:rPr lang="en-US" sz="3200" dirty="0"/>
              <a:t>readability.</a:t>
            </a:r>
          </a:p>
          <a:p>
            <a:pPr marL="444500" indent="-444500">
              <a:lnSpc>
                <a:spcPct val="100000"/>
              </a:lnSpc>
              <a:buFontTx/>
              <a:buAutoNum type="arabicPeriod"/>
            </a:pPr>
            <a:r>
              <a:rPr lang="en-US" sz="3200" dirty="0"/>
              <a:t>Indices improve SQL search </a:t>
            </a:r>
            <a:r>
              <a:rPr lang="en-US" sz="3200" dirty="0">
                <a:solidFill>
                  <a:schemeClr val="tx2">
                    <a:lumMod val="75000"/>
                  </a:schemeClr>
                </a:solidFill>
              </a:rPr>
              <a:t>performance</a:t>
            </a:r>
            <a:r>
              <a:rPr lang="en-US" sz="3200" dirty="0"/>
              <a:t/>
            </a:r>
            <a:br>
              <a:rPr lang="en-US" sz="3200" dirty="0"/>
            </a:br>
            <a:r>
              <a:rPr lang="en-US" sz="3200" dirty="0"/>
              <a:t>if used properly.</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18412" y="1377953"/>
            <a:ext cx="3791856" cy="281304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6"/>
          <p:cNvGrpSpPr/>
          <p:nvPr/>
        </p:nvGrpSpPr>
        <p:grpSpPr>
          <a:xfrm>
            <a:off x="8422626" y="4716282"/>
            <a:ext cx="3081986" cy="1628125"/>
            <a:chOff x="998778" y="2709000"/>
            <a:chExt cx="7687634" cy="3510730"/>
          </a:xfrm>
        </p:grpSpPr>
        <p:pic>
          <p:nvPicPr>
            <p:cNvPr id="9" name="Picture 4"/>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xmlns="" val="0"/>
                </a:ext>
              </a:extLst>
            </a:blip>
            <a:srcRect/>
            <a:stretch>
              <a:fillRect/>
            </a:stretch>
          </p:blipFill>
          <p:spPr bwMode="auto">
            <a:xfrm>
              <a:off x="998778" y="2709000"/>
              <a:ext cx="7687634" cy="3510730"/>
            </a:xfrm>
            <a:prstGeom prst="rect">
              <a:avLst/>
            </a:prstGeom>
            <a:ln>
              <a:noFill/>
            </a:ln>
            <a:effectLst>
              <a:softEdge rad="112500"/>
            </a:effectLst>
          </p:spPr>
        </p:pic>
        <p:sp>
          <p:nvSpPr>
            <p:cNvPr id="10"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
        <p:nvSpPr>
          <p:cNvPr id="12" name="Rectangle 9"/>
          <p:cNvSpPr>
            <a:spLocks noChangeArrowheads="1"/>
          </p:cNvSpPr>
          <p:nvPr/>
        </p:nvSpPr>
        <p:spPr bwMode="auto">
          <a:xfrm>
            <a:off x="360803" y="1902096"/>
            <a:ext cx="6800409"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tx2"/>
                </a:solidFill>
                <a:latin typeface="Consolas" panose="020B0609020204030204" pitchFamily="49" charset="0"/>
              </a:rPr>
              <a:t>SELECT * FROM Employees AS e</a:t>
            </a:r>
          </a:p>
          <a:p>
            <a:pPr marL="0" lvl="2"/>
            <a:r>
              <a:rPr lang="en-US" sz="3000" b="1" noProof="1">
                <a:solidFill>
                  <a:schemeClr val="tx2">
                    <a:lumMod val="75000"/>
                  </a:schemeClr>
                </a:solidFill>
                <a:latin typeface="Consolas" panose="020B0609020204030204" pitchFamily="49" charset="0"/>
              </a:rPr>
              <a:t>  JOIN </a:t>
            </a:r>
            <a:r>
              <a:rPr lang="en-US" sz="3000" b="1" noProof="1">
                <a:solidFill>
                  <a:schemeClr val="tx2"/>
                </a:solidFill>
                <a:latin typeface="Consolas" panose="020B0609020204030204" pitchFamily="49" charset="0"/>
              </a:rPr>
              <a:t>Departments AS d </a:t>
            </a:r>
            <a:r>
              <a:rPr lang="en-US" sz="3000" b="1" noProof="1">
                <a:solidFill>
                  <a:schemeClr val="tx2">
                    <a:lumMod val="75000"/>
                  </a:schemeClr>
                </a:solidFill>
                <a:latin typeface="Consolas" panose="020B0609020204030204" pitchFamily="49" charset="0"/>
              </a:rPr>
              <a:t>ON</a:t>
            </a:r>
            <a:br>
              <a:rPr lang="en-US" sz="3000" b="1" noProof="1">
                <a:solidFill>
                  <a:schemeClr val="tx2">
                    <a:lumMod val="75000"/>
                  </a:schemeClr>
                </a:solidFill>
                <a:latin typeface="Consolas" panose="020B0609020204030204" pitchFamily="49" charset="0"/>
              </a:rPr>
            </a:br>
            <a:r>
              <a:rPr lang="en-US" sz="3000" b="1" noProof="1">
                <a:latin typeface="Consolas" panose="020B0609020204030204" pitchFamily="49" charset="0"/>
              </a:rPr>
              <a:t>d.DepartmentId = e.DepartmentID</a:t>
            </a:r>
            <a:endParaRPr lang="en-US" sz="3000"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xmlns="" val="173065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Joins, Subqueries</a:t>
            </a:r>
            <a:r>
              <a:rPr lang="en-US"/>
              <a:t>, CTE and </a:t>
            </a:r>
            <a:r>
              <a:rPr lang="en-US" dirty="0"/>
              <a:t>Indices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6" name="Picture 13">
            <a:hlinkClick r:id="rId4"/>
          </p:cNvPr>
          <p:cNvPicPr>
            <a:picLocks noChangeAspect="1"/>
          </p:cNvPicPr>
          <p:nvPr/>
        </p:nvPicPr>
        <p:blipFill>
          <a:blip r:embed="rId5" cstate="print"/>
          <a:stretch>
            <a:fillRect/>
          </a:stretch>
        </p:blipFill>
        <p:spPr>
          <a:xfrm>
            <a:off x="9980612" y="2709376"/>
            <a:ext cx="1726158" cy="932887"/>
          </a:xfrm>
          <a:prstGeom prst="roundRect">
            <a:avLst>
              <a:gd name="adj" fmla="val 2953"/>
            </a:avLst>
          </a:prstGeom>
        </p:spPr>
      </p:pic>
      <p:pic>
        <p:nvPicPr>
          <p:cNvPr id="18" name="Picture 14">
            <a:hlinkClick r:id="rId6"/>
          </p:cNvPr>
          <p:cNvPicPr>
            <a:picLocks noChangeAspect="1"/>
          </p:cNvPicPr>
          <p:nvPr/>
        </p:nvPicPr>
        <p:blipFill>
          <a:blip r:embed="rId7" cstate="print"/>
          <a:stretch>
            <a:fillRect/>
          </a:stretch>
        </p:blipFill>
        <p:spPr>
          <a:xfrm>
            <a:off x="3115840" y="1255208"/>
            <a:ext cx="1752140" cy="804013"/>
          </a:xfrm>
          <a:prstGeom prst="roundRect">
            <a:avLst>
              <a:gd name="adj" fmla="val 3159"/>
            </a:avLst>
          </a:prstGeom>
        </p:spPr>
      </p:pic>
      <p:pic>
        <p:nvPicPr>
          <p:cNvPr id="21" name="Picture 18">
            <a:hlinkClick r:id="rId8"/>
          </p:cNvPr>
          <p:cNvPicPr>
            <a:picLocks noChangeAspect="1"/>
          </p:cNvPicPr>
          <p:nvPr/>
        </p:nvPicPr>
        <p:blipFill>
          <a:blip r:embed="rId9" cstate="print"/>
          <a:stretch>
            <a:fillRect/>
          </a:stretch>
        </p:blipFill>
        <p:spPr>
          <a:xfrm>
            <a:off x="512764" y="1255208"/>
            <a:ext cx="2093874" cy="804013"/>
          </a:xfrm>
          <a:prstGeom prst="roundRect">
            <a:avLst>
              <a:gd name="adj" fmla="val 3159"/>
            </a:avLst>
          </a:prstGeom>
        </p:spPr>
      </p:pic>
      <p:pic>
        <p:nvPicPr>
          <p:cNvPr id="26" name="Picture 19">
            <a:hlinkClick r:id="rId10"/>
          </p:cNvPr>
          <p:cNvPicPr>
            <a:picLocks noChangeAspect="1"/>
          </p:cNvPicPr>
          <p:nvPr/>
        </p:nvPicPr>
        <p:blipFill>
          <a:blip r:embed="rId11" cstate="print"/>
          <a:stretch>
            <a:fillRect/>
          </a:stretch>
        </p:blipFill>
        <p:spPr>
          <a:xfrm>
            <a:off x="512764" y="5373443"/>
            <a:ext cx="3352800" cy="849557"/>
          </a:xfrm>
          <a:prstGeom prst="roundRect">
            <a:avLst>
              <a:gd name="adj" fmla="val 3159"/>
            </a:avLst>
          </a:prstGeom>
        </p:spPr>
      </p:pic>
      <p:pic>
        <p:nvPicPr>
          <p:cNvPr id="27" name="Picture 21">
            <a:hlinkClick r:id="rId12"/>
          </p:cNvPr>
          <p:cNvPicPr>
            <a:picLocks noChangeAspect="1"/>
          </p:cNvPicPr>
          <p:nvPr/>
        </p:nvPicPr>
        <p:blipFill>
          <a:blip r:embed="rId13" cstate="print"/>
          <a:stretch>
            <a:fillRect/>
          </a:stretch>
        </p:blipFill>
        <p:spPr>
          <a:xfrm>
            <a:off x="4358563" y="5373443"/>
            <a:ext cx="2753589" cy="849556"/>
          </a:xfrm>
          <a:prstGeom prst="roundRect">
            <a:avLst>
              <a:gd name="adj" fmla="val 2953"/>
            </a:avLst>
          </a:prstGeom>
        </p:spPr>
      </p:pic>
      <p:pic>
        <p:nvPicPr>
          <p:cNvPr id="28" name="Picture 22">
            <a:hlinkClick r:id="rId14"/>
          </p:cNvPr>
          <p:cNvPicPr>
            <a:picLocks noChangeAspect="1"/>
          </p:cNvPicPr>
          <p:nvPr/>
        </p:nvPicPr>
        <p:blipFill>
          <a:blip r:embed="rId15" cstate="print"/>
          <a:stretch>
            <a:fillRect/>
          </a:stretch>
        </p:blipFill>
        <p:spPr>
          <a:xfrm>
            <a:off x="7633728" y="5373443"/>
            <a:ext cx="4073042" cy="849556"/>
          </a:xfrm>
          <a:prstGeom prst="roundRect">
            <a:avLst>
              <a:gd name="adj" fmla="val 3159"/>
            </a:avLst>
          </a:prstGeom>
        </p:spPr>
      </p:pic>
      <p:pic>
        <p:nvPicPr>
          <p:cNvPr id="29" name="Picture 23">
            <a:hlinkClick r:id="rId16"/>
          </p:cNvPr>
          <p:cNvPicPr>
            <a:picLocks noChangeAspect="1"/>
          </p:cNvPicPr>
          <p:nvPr/>
        </p:nvPicPr>
        <p:blipFill>
          <a:blip r:embed="rId17" cstate="print"/>
          <a:stretch>
            <a:fillRect/>
          </a:stretch>
        </p:blipFill>
        <p:spPr>
          <a:xfrm>
            <a:off x="8075612" y="1276030"/>
            <a:ext cx="3631158" cy="783191"/>
          </a:xfrm>
          <a:prstGeom prst="roundRect">
            <a:avLst>
              <a:gd name="adj" fmla="val 3159"/>
            </a:avLst>
          </a:prstGeom>
        </p:spPr>
      </p:pic>
      <p:pic>
        <p:nvPicPr>
          <p:cNvPr id="30" name="Picture 24">
            <a:hlinkClick r:id="rId18"/>
          </p:cNvPr>
          <p:cNvPicPr>
            <a:picLocks noChangeAspect="1"/>
          </p:cNvPicPr>
          <p:nvPr/>
        </p:nvPicPr>
        <p:blipFill>
          <a:blip r:embed="rId19" cstate="print"/>
          <a:stretch>
            <a:fillRect/>
          </a:stretch>
        </p:blipFill>
        <p:spPr>
          <a:xfrm>
            <a:off x="5713413" y="4251041"/>
            <a:ext cx="5993358" cy="550371"/>
          </a:xfrm>
          <a:prstGeom prst="roundRect">
            <a:avLst>
              <a:gd name="adj" fmla="val 3159"/>
            </a:avLst>
          </a:prstGeom>
        </p:spPr>
      </p:pic>
      <p:pic>
        <p:nvPicPr>
          <p:cNvPr id="31" name="Picture 3">
            <a:hlinkClick r:id="rId20"/>
          </p:cNvPr>
          <p:cNvPicPr>
            <a:picLocks noChangeAspect="1"/>
          </p:cNvPicPr>
          <p:nvPr/>
        </p:nvPicPr>
        <p:blipFill>
          <a:blip r:embed="rId21" cstate="print"/>
          <a:stretch>
            <a:fillRect/>
          </a:stretch>
        </p:blipFill>
        <p:spPr>
          <a:xfrm>
            <a:off x="5637212" y="1276030"/>
            <a:ext cx="1775430" cy="789516"/>
          </a:xfrm>
          <a:prstGeom prst="roundRect">
            <a:avLst>
              <a:gd name="adj" fmla="val 3159"/>
            </a:avLst>
          </a:prstGeom>
        </p:spPr>
      </p:pic>
    </p:spTree>
    <p:extLst>
      <p:ext uri="{BB962C8B-B14F-4D97-AF65-F5344CB8AC3E}">
        <p14:creationId xmlns:p14="http://schemas.microsoft.com/office/powerpoint/2010/main" xmlns="" val="375378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54</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xmlns="" val="400776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a:hlinkClick r:id="rId4" tooltip="Software University"/>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xmlns=""/>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xmlns=""/>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descr="http://forum.softuni.bg">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xmlns=""/>
              </a:ext>
            </a:extLst>
          </a:blip>
          <a:stretch>
            <a:fillRect/>
          </a:stretch>
        </p:blipFill>
        <p:spPr>
          <a:xfrm>
            <a:off x="10109334" y="4876800"/>
            <a:ext cx="970156" cy="965726"/>
          </a:xfrm>
          <a:prstGeom prst="rect">
            <a:avLst/>
          </a:prstGeom>
        </p:spPr>
      </p:pic>
      <p:pic>
        <p:nvPicPr>
          <p:cNvPr id="5" name="Picture 4">
            <a:hlinkClick r:id="rId4"/>
          </p:cNvPr>
          <p:cNvPicPr>
            <a:picLocks noChangeAspect="1"/>
          </p:cNvPicPr>
          <p:nvPr/>
        </p:nvPicPr>
        <p:blipFill>
          <a:blip r:embed="rId12" cstate="print"/>
          <a:stretch>
            <a:fillRect/>
          </a:stretch>
        </p:blipFill>
        <p:spPr>
          <a:xfrm>
            <a:off x="6762304" y="3093954"/>
            <a:ext cx="2286198" cy="2493480"/>
          </a:xfrm>
          <a:prstGeom prst="rect">
            <a:avLst/>
          </a:prstGeom>
        </p:spPr>
      </p:pic>
    </p:spTree>
    <p:extLst>
      <p:ext uri="{BB962C8B-B14F-4D97-AF65-F5344CB8AC3E}">
        <p14:creationId xmlns:p14="http://schemas.microsoft.com/office/powerpoint/2010/main" xmlns="" val="293124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 (1)</a:t>
            </a:r>
          </a:p>
        </p:txBody>
      </p:sp>
      <p:sp>
        <p:nvSpPr>
          <p:cNvPr id="523267" name="Rectangle 3"/>
          <p:cNvSpPr>
            <a:spLocks noGrp="1" noChangeArrowheads="1"/>
          </p:cNvSpPr>
          <p:nvPr>
            <p:ph idx="1"/>
          </p:nvPr>
        </p:nvSpPr>
        <p:spPr/>
        <p:txBody>
          <a:bodyPr/>
          <a:lstStyle/>
          <a:p>
            <a:pPr>
              <a:lnSpc>
                <a:spcPct val="90000"/>
              </a:lnSpc>
            </a:pPr>
            <a:r>
              <a:rPr lang="en-US" dirty="0"/>
              <a:t>This will produce </a:t>
            </a:r>
            <a:r>
              <a:rPr lang="en-US" dirty="0">
                <a:solidFill>
                  <a:schemeClr val="tx2">
                    <a:lumMod val="75000"/>
                  </a:schemeClr>
                </a:solidFill>
              </a:rPr>
              <a:t>Cartesian product</a:t>
            </a:r>
            <a:r>
              <a:rPr lang="en-US" dirty="0"/>
              <a: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2360612" y="1905000"/>
            <a:ext cx="73914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graphicFrame>
        <p:nvGraphicFramePr>
          <p:cNvPr id="7" name="Table 15"/>
          <p:cNvGraphicFramePr>
            <a:graphicFrameLocks noGrp="1"/>
          </p:cNvGraphicFramePr>
          <p:nvPr>
            <p:extLst>
              <p:ext uri="{D42A27DB-BD31-4B8C-83A1-F6EECF244321}">
                <p14:modId xmlns:p14="http://schemas.microsoft.com/office/powerpoint/2010/main" xmlns="" val="2265882757"/>
              </p:ext>
            </p:extLst>
          </p:nvPr>
        </p:nvGraphicFramePr>
        <p:xfrm>
          <a:off x="3198812" y="3586545"/>
          <a:ext cx="4722815" cy="27432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xmlns="" val="1594468805"/>
                    </a:ext>
                  </a:extLst>
                </a:gridCol>
                <a:gridCol w="2577474">
                  <a:extLst>
                    <a:ext uri="{9D8B030D-6E8A-4147-A177-3AD203B41FA5}">
                      <a16:colId xmlns:a16="http://schemas.microsoft.com/office/drawing/2014/main" xmlns="" val="683614382"/>
                    </a:ext>
                  </a:extLst>
                </a:gridCol>
              </a:tblGrid>
              <a:tr h="457200">
                <a:tc>
                  <a:txBody>
                    <a:bodyPr/>
                    <a:lstStyle/>
                    <a:p>
                      <a:r>
                        <a:rPr lang="en-US" i="0" noProof="1"/>
                        <a:t>LastName</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xmlns="" val="1969825376"/>
                  </a:ext>
                </a:extLst>
              </a:tr>
              <a:tr h="457200">
                <a:tc>
                  <a:txBody>
                    <a:bodyPr/>
                    <a:lstStyle/>
                    <a:p>
                      <a:r>
                        <a:rPr lang="en-US" i="0" dirty="0">
                          <a:solidFill>
                            <a:schemeClr val="tx1"/>
                          </a:solidFill>
                        </a:rPr>
                        <a:t>Gilbert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Engineering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845318136"/>
                  </a:ext>
                </a:extLst>
              </a:tr>
              <a:tr h="457200">
                <a:tc>
                  <a:txBody>
                    <a:bodyPr/>
                    <a:lstStyle/>
                    <a:p>
                      <a:r>
                        <a:rPr lang="en-US" i="0" dirty="0">
                          <a:solidFill>
                            <a:schemeClr val="tx1"/>
                          </a:solidFill>
                        </a:rPr>
                        <a:t>Brown</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Engineering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2334653570"/>
                  </a:ext>
                </a:extLst>
              </a:tr>
              <a:tr h="457200">
                <a:tc>
                  <a:txBody>
                    <a:bodyPr/>
                    <a:lstStyle/>
                    <a:p>
                      <a:r>
                        <a:rPr lang="en-US" i="0" dirty="0">
                          <a:solidFill>
                            <a:schemeClr val="tx1"/>
                          </a:solidFill>
                        </a:rPr>
                        <a: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967662590"/>
                  </a:ext>
                </a:extLst>
              </a:tr>
              <a:tr h="457200">
                <a:tc>
                  <a:txBody>
                    <a:bodyPr/>
                    <a:lstStyle/>
                    <a:p>
                      <a:r>
                        <a:rPr lang="en-US" i="0" dirty="0">
                          <a:solidFill>
                            <a:schemeClr val="tx1"/>
                          </a:solidFill>
                        </a:rPr>
                        <a:t>Gilbert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1386933680"/>
                  </a:ext>
                </a:extLst>
              </a:tr>
              <a:tr h="457200">
                <a:tc>
                  <a:txBody>
                    <a:bodyPr/>
                    <a:lstStyle/>
                    <a:p>
                      <a:r>
                        <a:rPr lang="en-US" i="0" dirty="0">
                          <a:solidFill>
                            <a:schemeClr val="tx1"/>
                          </a:solidFill>
                        </a:rPr>
                        <a:t>Brown</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xmlns="" val="3866818171"/>
                  </a:ext>
                </a:extLst>
              </a:tr>
            </a:tbl>
          </a:graphicData>
        </a:graphic>
      </p:graphicFrame>
    </p:spTree>
    <p:extLst>
      <p:ext uri="{BB962C8B-B14F-4D97-AF65-F5344CB8AC3E}">
        <p14:creationId xmlns:p14="http://schemas.microsoft.com/office/powerpoint/2010/main" xmlns="" val="870329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500"/>
                                        <p:tgtEl>
                                          <p:spTgt spid="523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3268"/>
                                        </p:tgtEl>
                                        <p:attrNameLst>
                                          <p:attrName>style.visibility</p:attrName>
                                        </p:attrNameLst>
                                      </p:cBhvr>
                                      <p:to>
                                        <p:strVal val="visible"/>
                                      </p:to>
                                    </p:set>
                                    <p:animEffect transition="in" filter="fade">
                                      <p:cBhvr>
                                        <p:cTn id="10" dur="500"/>
                                        <p:tgtEl>
                                          <p:spTgt spid="5232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3267">
                                            <p:txEl>
                                              <p:pRg st="3" end="3"/>
                                            </p:txEl>
                                          </p:spTgt>
                                        </p:tgtEl>
                                        <p:attrNameLst>
                                          <p:attrName>style.visibility</p:attrName>
                                        </p:attrNameLst>
                                      </p:cBhvr>
                                      <p:to>
                                        <p:strVal val="visible"/>
                                      </p:to>
                                    </p:set>
                                    <p:animEffect transition="in" filter="fade">
                                      <p:cBhvr>
                                        <p:cTn id="15" dur="500"/>
                                        <p:tgtEl>
                                          <p:spTgt spid="52326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uiExpand="1" build="p"/>
      <p:bldP spid="52326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Cartesian Product (2)</a:t>
            </a:r>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a:t>
            </a:r>
            <a:r>
              <a:rPr lang="en-US" dirty="0">
                <a:solidFill>
                  <a:schemeClr val="tx2">
                    <a:lumMod val="75000"/>
                  </a:schemeClr>
                </a:solidFill>
              </a:rPr>
              <a:t>join condition</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xmlns="" val="11653923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Effect transition="in" filter="fade">
                                      <p:cBhvr>
                                        <p:cTn id="7" dur="500"/>
                                        <p:tgtEl>
                                          <p:spTgt spid="524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1">
                                            <p:txEl>
                                              <p:pRg st="1" end="1"/>
                                            </p:txEl>
                                          </p:spTgt>
                                        </p:tgtEl>
                                        <p:attrNameLst>
                                          <p:attrName>style.visibility</p:attrName>
                                        </p:attrNameLst>
                                      </p:cBhvr>
                                      <p:to>
                                        <p:strVal val="visible"/>
                                      </p:to>
                                    </p:set>
                                    <p:animEffect transition="in" filter="fade">
                                      <p:cBhvr>
                                        <p:cTn id="12" dur="500"/>
                                        <p:tgtEl>
                                          <p:spTgt spid="524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1">
                                            <p:txEl>
                                              <p:pRg st="2" end="2"/>
                                            </p:txEl>
                                          </p:spTgt>
                                        </p:tgtEl>
                                        <p:attrNameLst>
                                          <p:attrName>style.visibility</p:attrName>
                                        </p:attrNameLst>
                                      </p:cBhvr>
                                      <p:to>
                                        <p:strVal val="visible"/>
                                      </p:to>
                                    </p:set>
                                    <p:animEffect transition="in" filter="fade">
                                      <p:cBhvr>
                                        <p:cTn id="17" dur="500"/>
                                        <p:tgtEl>
                                          <p:spTgt spid="524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4291">
                                            <p:txEl>
                                              <p:pRg st="3" end="3"/>
                                            </p:txEl>
                                          </p:spTgt>
                                        </p:tgtEl>
                                        <p:attrNameLst>
                                          <p:attrName>style.visibility</p:attrName>
                                        </p:attrNameLst>
                                      </p:cBhvr>
                                      <p:to>
                                        <p:strVal val="visible"/>
                                      </p:to>
                                    </p:set>
                                    <p:animEffect transition="in" filter="fade">
                                      <p:cBhvr>
                                        <p:cTn id="22" dur="500"/>
                                        <p:tgtEl>
                                          <p:spTgt spid="524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4291">
                                            <p:txEl>
                                              <p:pRg st="4" end="4"/>
                                            </p:txEl>
                                          </p:spTgt>
                                        </p:tgtEl>
                                        <p:attrNameLst>
                                          <p:attrName>style.visibility</p:attrName>
                                        </p:attrNameLst>
                                      </p:cBhvr>
                                      <p:to>
                                        <p:strVal val="visible"/>
                                      </p:to>
                                    </p:set>
                                    <p:animEffect transition="in" filter="fade">
                                      <p:cBhvr>
                                        <p:cTn id="27" dur="500"/>
                                        <p:tgtEl>
                                          <p:spTgt spid="524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normAutofit/>
          </a:bodyPr>
          <a:lstStyle/>
          <a:p>
            <a:pPr>
              <a:lnSpc>
                <a:spcPct val="100000"/>
              </a:lnSpc>
            </a:pPr>
            <a:r>
              <a:rPr lang="en-US" sz="3600" dirty="0"/>
              <a:t>Inner joins</a:t>
            </a:r>
          </a:p>
          <a:p>
            <a:pPr>
              <a:lnSpc>
                <a:spcPct val="100000"/>
              </a:lnSpc>
            </a:pPr>
            <a:r>
              <a:rPr lang="en-US" sz="3600" dirty="0"/>
              <a:t>Left, right and full outer joins</a:t>
            </a:r>
          </a:p>
          <a:p>
            <a:pPr>
              <a:lnSpc>
                <a:spcPct val="100000"/>
              </a:lnSpc>
            </a:pPr>
            <a:r>
              <a:rPr lang="en-US" sz="3600" dirty="0"/>
              <a:t>Cross joins</a:t>
            </a:r>
          </a:p>
        </p:txBody>
      </p:sp>
      <p:sp>
        <p:nvSpPr>
          <p:cNvPr id="525314" name="Rectangle 2"/>
          <p:cNvSpPr>
            <a:spLocks noGrp="1" noChangeArrowheads="1"/>
          </p:cNvSpPr>
          <p:nvPr>
            <p:ph type="title"/>
          </p:nvPr>
        </p:nvSpPr>
        <p:spPr/>
        <p:txBody>
          <a:bodyPr/>
          <a:lstStyle/>
          <a:p>
            <a:r>
              <a:rPr lang="en-US" dirty="0"/>
              <a:t>Types of Joins</a:t>
            </a:r>
          </a:p>
        </p:txBody>
      </p:sp>
      <p:pic>
        <p:nvPicPr>
          <p:cNvPr id="45057" name="Picture 1" descr="C:\Trash\table-red.png"/>
          <p:cNvPicPr>
            <a:picLocks noChangeAspect="1" noChangeArrowheads="1"/>
          </p:cNvPicPr>
          <p:nvPr/>
        </p:nvPicPr>
        <p:blipFill>
          <a:blip r:embed="rId3" cstate="screen"/>
          <a:srcRect/>
          <a:stretch>
            <a:fillRect/>
          </a:stretch>
        </p:blipFill>
        <p:spPr bwMode="auto">
          <a:xfrm>
            <a:off x="2281361" y="3698172"/>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7132636" y="3733800"/>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4405139"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6625602"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5791137" y="3918767"/>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5465764" y="4558594"/>
            <a:ext cx="1238248" cy="1155698"/>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xmlns="" val="142789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animEffect transition="in" filter="fade">
                                      <p:cBhvr>
                                        <p:cTn id="7" dur="500"/>
                                        <p:tgtEl>
                                          <p:spTgt spid="525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5315">
                                            <p:txEl>
                                              <p:pRg st="2" end="2"/>
                                            </p:txEl>
                                          </p:spTgt>
                                        </p:tgtEl>
                                        <p:attrNameLst>
                                          <p:attrName>style.visibility</p:attrName>
                                        </p:attrNameLst>
                                      </p:cBhvr>
                                      <p:to>
                                        <p:strVal val="visible"/>
                                      </p:to>
                                    </p:set>
                                    <p:animEffect transition="in" filter="fade">
                                      <p:cBhvr>
                                        <p:cTn id="12" dur="500"/>
                                        <p:tgtEl>
                                          <p:spTgt spid="525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57"/>
                                        </p:tgtEl>
                                        <p:attrNameLst>
                                          <p:attrName>style.visibility</p:attrName>
                                        </p:attrNameLst>
                                      </p:cBhvr>
                                      <p:to>
                                        <p:strVal val="visible"/>
                                      </p:to>
                                    </p:set>
                                    <p:animEffect transition="in" filter="fade">
                                      <p:cBhvr>
                                        <p:cTn id="17" dur="500"/>
                                        <p:tgtEl>
                                          <p:spTgt spid="4505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45061"/>
                                        </p:tgtEl>
                                        <p:attrNameLst>
                                          <p:attrName>style.visibility</p:attrName>
                                        </p:attrNameLst>
                                      </p:cBhvr>
                                      <p:to>
                                        <p:strVal val="visible"/>
                                      </p:to>
                                    </p:set>
                                    <p:animEffect transition="in" filter="fade">
                                      <p:cBhvr>
                                        <p:cTn id="23" dur="500"/>
                                        <p:tgtEl>
                                          <p:spTgt spid="45061"/>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45063"/>
                                        </p:tgtEl>
                                        <p:attrNameLst>
                                          <p:attrName>style.visibility</p:attrName>
                                        </p:attrNameLst>
                                      </p:cBhvr>
                                      <p:to>
                                        <p:strVal val="visible"/>
                                      </p:to>
                                    </p:set>
                                    <p:animEffect transition="in" filter="fade">
                                      <p:cBhvr>
                                        <p:cTn id="29" dur="500"/>
                                        <p:tgtEl>
                                          <p:spTgt spid="45063"/>
                                        </p:tgtEl>
                                      </p:cBhvr>
                                    </p:animEffect>
                                  </p:childTnLst>
                                </p:cTn>
                              </p:par>
                              <p:par>
                                <p:cTn id="30" presetID="10" presetClass="entr" presetSubtype="0" fill="hold" nodeType="withEffect">
                                  <p:stCondLst>
                                    <p:cond delay="0"/>
                                  </p:stCondLst>
                                  <p:childTnLst>
                                    <p:set>
                                      <p:cBhvr>
                                        <p:cTn id="31" dur="1" fill="hold">
                                          <p:stCondLst>
                                            <p:cond delay="0"/>
                                          </p:stCondLst>
                                        </p:cTn>
                                        <p:tgtEl>
                                          <p:spTgt spid="45059"/>
                                        </p:tgtEl>
                                        <p:attrNameLst>
                                          <p:attrName>style.visibility</p:attrName>
                                        </p:attrNameLst>
                                      </p:cBhvr>
                                      <p:to>
                                        <p:strVal val="visible"/>
                                      </p:to>
                                    </p:set>
                                    <p:animEffect transition="in" filter="fade">
                                      <p:cBhvr>
                                        <p:cTn id="32"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b="1" dirty="0">
                <a:solidFill>
                  <a:schemeClr val="tx2">
                    <a:lumMod val="75000"/>
                  </a:schemeClr>
                </a:solidFill>
              </a:rPr>
              <a:t>Inner join</a:t>
            </a:r>
          </a:p>
          <a:p>
            <a:pPr lvl="1">
              <a:lnSpc>
                <a:spcPct val="100000"/>
              </a:lnSpc>
            </a:pPr>
            <a:r>
              <a:rPr lang="en-US" dirty="0"/>
              <a:t>A join of two tables returning only rows matching the join condition</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Left (or right) outer join</a:t>
            </a:r>
          </a:p>
          <a:p>
            <a:pPr lvl="1">
              <a:lnSpc>
                <a:spcPct val="100000"/>
              </a:lnSpc>
            </a:pPr>
            <a:r>
              <a:rPr lang="en-US" dirty="0"/>
              <a:t>Returns the results of the inner join as well as unmatched rows from the left (or right) table</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Full outer join</a:t>
            </a:r>
          </a:p>
          <a:p>
            <a:pPr lvl="1">
              <a:lnSpc>
                <a:spcPct val="100000"/>
              </a:lnSpc>
            </a:pPr>
            <a:r>
              <a:rPr lang="en-US" dirty="0"/>
              <a:t>Returns the results of an inner join along with all unmatched rows</a:t>
            </a:r>
            <a:endParaRPr lang="en-US" dirty="0">
              <a:solidFill>
                <a:schemeClr val="accent5">
                  <a:lumMod val="20000"/>
                  <a:lumOff val="80000"/>
                </a:schemeClr>
              </a:solidFill>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xmlns="" val="34927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1459">
                                            <p:txEl>
                                              <p:pRg st="1" end="1"/>
                                            </p:txEl>
                                          </p:spTgt>
                                        </p:tgtEl>
                                        <p:attrNameLst>
                                          <p:attrName>style.visibility</p:attrName>
                                        </p:attrNameLst>
                                      </p:cBhvr>
                                      <p:to>
                                        <p:strVal val="visible"/>
                                      </p:to>
                                    </p:set>
                                    <p:animEffect transition="in" filter="fade">
                                      <p:cBhvr>
                                        <p:cTn id="7" dur="500"/>
                                        <p:tgtEl>
                                          <p:spTgt spid="531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1459">
                                            <p:txEl>
                                              <p:pRg st="2" end="2"/>
                                            </p:txEl>
                                          </p:spTgt>
                                        </p:tgtEl>
                                        <p:attrNameLst>
                                          <p:attrName>style.visibility</p:attrName>
                                        </p:attrNameLst>
                                      </p:cBhvr>
                                      <p:to>
                                        <p:strVal val="visible"/>
                                      </p:to>
                                    </p:set>
                                    <p:animEffect transition="in" filter="fade">
                                      <p:cBhvr>
                                        <p:cTn id="12" dur="500"/>
                                        <p:tgtEl>
                                          <p:spTgt spid="53145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31459">
                                            <p:txEl>
                                              <p:pRg st="3" end="3"/>
                                            </p:txEl>
                                          </p:spTgt>
                                        </p:tgtEl>
                                        <p:attrNameLst>
                                          <p:attrName>style.visibility</p:attrName>
                                        </p:attrNameLst>
                                      </p:cBhvr>
                                      <p:to>
                                        <p:strVal val="visible"/>
                                      </p:to>
                                    </p:set>
                                    <p:animEffect transition="in" filter="fade">
                                      <p:cBhvr>
                                        <p:cTn id="16" dur="500"/>
                                        <p:tgtEl>
                                          <p:spTgt spid="5314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1459">
                                            <p:txEl>
                                              <p:pRg st="4" end="4"/>
                                            </p:txEl>
                                          </p:spTgt>
                                        </p:tgtEl>
                                        <p:attrNameLst>
                                          <p:attrName>style.visibility</p:attrName>
                                        </p:attrNameLst>
                                      </p:cBhvr>
                                      <p:to>
                                        <p:strVal val="visible"/>
                                      </p:to>
                                    </p:set>
                                    <p:animEffect transition="in" filter="fade">
                                      <p:cBhvr>
                                        <p:cTn id="21" dur="500"/>
                                        <p:tgtEl>
                                          <p:spTgt spid="531459">
                                            <p:txEl>
                                              <p:pRg st="4" end="4"/>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31459">
                                            <p:txEl>
                                              <p:pRg st="5" end="5"/>
                                            </p:txEl>
                                          </p:spTgt>
                                        </p:tgtEl>
                                        <p:attrNameLst>
                                          <p:attrName>style.visibility</p:attrName>
                                        </p:attrNameLst>
                                      </p:cBhvr>
                                      <p:to>
                                        <p:strVal val="visible"/>
                                      </p:to>
                                    </p:set>
                                    <p:animEffect transition="in" filter="fade">
                                      <p:cBhvr>
                                        <p:cTn id="25" dur="500"/>
                                        <p:tgtEl>
                                          <p:spTgt spid="531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3493</TotalTime>
  <Words>2935</Words>
  <Application>Microsoft Office PowerPoint</Application>
  <PresentationFormat>Custom</PresentationFormat>
  <Paragraphs>982</Paragraphs>
  <Slides>55</Slides>
  <Notes>36</Notes>
  <HiddenSlides>2</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SoftUni 16x9</vt:lpstr>
      <vt:lpstr>Joins, Subqueries, CTE and Indices</vt:lpstr>
      <vt:lpstr>Table of Content</vt:lpstr>
      <vt:lpstr>Questions</vt:lpstr>
      <vt:lpstr>JOINS</vt:lpstr>
      <vt:lpstr>Data from Multiple Tables</vt:lpstr>
      <vt:lpstr>Cartesian Product (1)</vt:lpstr>
      <vt:lpstr>Cartesian Product (2)</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Cross Join</vt:lpstr>
      <vt:lpstr>Cross Join Syntax</vt:lpstr>
      <vt:lpstr>Join Overview</vt:lpstr>
      <vt:lpstr>Join Overview</vt:lpstr>
      <vt:lpstr>Join Overview</vt:lpstr>
      <vt:lpstr>Join Overview</vt:lpstr>
      <vt:lpstr>Join Overview</vt:lpstr>
      <vt:lpstr>Join Overview</vt:lpstr>
      <vt:lpstr>Join Overview</vt:lpstr>
      <vt:lpstr>Join Overview</vt:lpstr>
      <vt:lpstr>Join Overview</vt:lpstr>
      <vt:lpstr>Problem: Addresses with Towns</vt:lpstr>
      <vt:lpstr>Solution: Addresses with Towns</vt:lpstr>
      <vt:lpstr>Problem: Sales Employees</vt:lpstr>
      <vt:lpstr>Solution: Sales Employees</vt:lpstr>
      <vt:lpstr>Problem: Employees Hired After</vt:lpstr>
      <vt:lpstr>Solution: Employees Hired After</vt:lpstr>
      <vt:lpstr>Problem: Employee Summary</vt:lpstr>
      <vt:lpstr>Solution: Employee Summary</vt:lpstr>
      <vt:lpstr>Subqueries</vt:lpstr>
      <vt:lpstr>Subqueries</vt:lpstr>
      <vt:lpstr>Subquery Syntax</vt:lpstr>
      <vt:lpstr>Problem: Min Average Salary</vt:lpstr>
      <vt:lpstr>Solution: Min Average Salary</vt:lpstr>
      <vt:lpstr>Common Table Expressions</vt:lpstr>
      <vt:lpstr>Common Table Expressions</vt:lpstr>
      <vt:lpstr>CTE Syntax</vt:lpstr>
      <vt:lpstr>Indexes</vt:lpstr>
      <vt:lpstr>Indices</vt:lpstr>
      <vt:lpstr>Clustered Indexes</vt:lpstr>
      <vt:lpstr>Non-Clustered Indexes (1)</vt:lpstr>
      <vt:lpstr>Non-Clustered Indexes (2)</vt:lpstr>
      <vt:lpstr>Indices Syntax</vt:lpstr>
      <vt:lpstr>Demo: Index Performance</vt:lpstr>
      <vt:lpstr>Summary</vt:lpstr>
      <vt:lpstr>Joins, Subqueries, CTE and Indices</vt:lpstr>
      <vt:lpstr>License</vt:lpstr>
      <vt:lpstr>Free Trainings @ Software University</vt:lpstr>
    </vt:vector>
  </TitlesOfParts>
  <Company>Software University (SoftUni)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Subquries, CTE and Indices</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Потребител на Windows</cp:lastModifiedBy>
  <cp:revision>185</cp:revision>
  <dcterms:created xsi:type="dcterms:W3CDTF">2014-01-02T17:00:34Z</dcterms:created>
  <dcterms:modified xsi:type="dcterms:W3CDTF">2017-09-01T08:20:17Z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