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410" r:id="rId5"/>
    <p:sldId id="461" r:id="rId6"/>
    <p:sldId id="420" r:id="rId7"/>
    <p:sldId id="457" r:id="rId8"/>
    <p:sldId id="460" r:id="rId9"/>
    <p:sldId id="459" r:id="rId10"/>
    <p:sldId id="426" r:id="rId11"/>
    <p:sldId id="487" r:id="rId12"/>
    <p:sldId id="488" r:id="rId13"/>
    <p:sldId id="458" r:id="rId14"/>
    <p:sldId id="417" r:id="rId15"/>
    <p:sldId id="455" r:id="rId16"/>
    <p:sldId id="419" r:id="rId17"/>
    <p:sldId id="425" r:id="rId18"/>
    <p:sldId id="456" r:id="rId19"/>
    <p:sldId id="462" r:id="rId20"/>
    <p:sldId id="444" r:id="rId21"/>
    <p:sldId id="463" r:id="rId22"/>
    <p:sldId id="464" r:id="rId23"/>
    <p:sldId id="465" r:id="rId24"/>
    <p:sldId id="466" r:id="rId25"/>
    <p:sldId id="468" r:id="rId26"/>
    <p:sldId id="469" r:id="rId27"/>
    <p:sldId id="472" r:id="rId28"/>
    <p:sldId id="470" r:id="rId29"/>
    <p:sldId id="471" r:id="rId30"/>
    <p:sldId id="477" r:id="rId31"/>
    <p:sldId id="473" r:id="rId32"/>
    <p:sldId id="474" r:id="rId33"/>
    <p:sldId id="476" r:id="rId34"/>
    <p:sldId id="478" r:id="rId35"/>
    <p:sldId id="479" r:id="rId36"/>
    <p:sldId id="481" r:id="rId37"/>
    <p:sldId id="482" r:id="rId38"/>
    <p:sldId id="483" r:id="rId39"/>
    <p:sldId id="484" r:id="rId40"/>
    <p:sldId id="485" r:id="rId41"/>
    <p:sldId id="486" r:id="rId42"/>
    <p:sldId id="416" r:id="rId43"/>
    <p:sldId id="352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Nunit" id="{2B660324-135F-4A2B-A58F-41EF5E048134}">
          <p14:sldIdLst>
            <p14:sldId id="461"/>
            <p14:sldId id="420"/>
            <p14:sldId id="457"/>
            <p14:sldId id="460"/>
            <p14:sldId id="459"/>
            <p14:sldId id="426"/>
            <p14:sldId id="487"/>
            <p14:sldId id="488"/>
          </p14:sldIdLst>
        </p14:section>
        <p14:section name="Selenium WebDriver" id="{A4E8D27F-6CF6-4ABA-B504-5F3E0F4F86EA}">
          <p14:sldIdLst>
            <p14:sldId id="458"/>
            <p14:sldId id="417"/>
            <p14:sldId id="455"/>
            <p14:sldId id="419"/>
            <p14:sldId id="425"/>
            <p14:sldId id="456"/>
          </p14:sldIdLst>
        </p14:section>
        <p14:section name="Element Locators" id="{0099168E-3EE7-4FAD-BFD8-5F7CEB16A7A8}">
          <p14:sldIdLst>
            <p14:sldId id="462"/>
            <p14:sldId id="444"/>
            <p14:sldId id="463"/>
            <p14:sldId id="464"/>
            <p14:sldId id="465"/>
            <p14:sldId id="466"/>
            <p14:sldId id="468"/>
            <p14:sldId id="469"/>
          </p14:sldIdLst>
        </p14:section>
        <p14:section name="Waits" id="{90E5A954-57A7-434A-ADCB-E348DEE7D9D1}">
          <p14:sldIdLst>
            <p14:sldId id="472"/>
            <p14:sldId id="470"/>
            <p14:sldId id="471"/>
            <p14:sldId id="477"/>
          </p14:sldIdLst>
        </p14:section>
        <p14:section name="Selemiun Support Classes" id="{A52D56B1-3785-4DA1-A49F-2BE429D41B7B}">
          <p14:sldIdLst>
            <p14:sldId id="473"/>
            <p14:sldId id="474"/>
            <p14:sldId id="476"/>
            <p14:sldId id="478"/>
            <p14:sldId id="479"/>
            <p14:sldId id="481"/>
            <p14:sldId id="482"/>
          </p14:sldIdLst>
        </p14:section>
        <p14:section name="Xpath" id="{C72F4909-90C4-43DB-A41A-F8454A3864A3}">
          <p14:sldIdLst>
            <p14:sldId id="483"/>
            <p14:sldId id="484"/>
            <p14:sldId id="485"/>
            <p14:sldId id="486"/>
          </p14:sldIdLst>
        </p14:section>
        <p14:section name="Conclusion" id="{95C23484-3EE9-488F-9A3A-833EF0DE4243}">
          <p14:sldIdLst>
            <p14:sldId id="41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1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522/CSharp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axes.as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www.w3schools.com/xml/xpath_axes.as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Selenium WebDriver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Setup Selemiun, Setup NUnit,</a:t>
            </a:r>
          </a:p>
          <a:p>
            <a:r>
              <a:rPr lang="en-US" dirty="0" smtClean="0"/>
              <a:t>Basic Operations and Waits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5319" y="3367907"/>
            <a:ext cx="2113917" cy="1913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6650" y="5033763"/>
            <a:ext cx="3065169" cy="1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Condition </a:t>
            </a:r>
            <a:r>
              <a:rPr lang="en-GB" b="1" dirty="0"/>
              <a:t>Asserts</a:t>
            </a:r>
          </a:p>
          <a:p>
            <a:endParaRPr lang="en-GB" b="1" dirty="0" smtClean="0"/>
          </a:p>
          <a:p>
            <a:r>
              <a:rPr lang="en-GB" b="1" dirty="0" smtClean="0"/>
              <a:t>Comparison Asserts</a:t>
            </a:r>
          </a:p>
          <a:p>
            <a:endParaRPr lang="en-GB" b="1" dirty="0"/>
          </a:p>
          <a:p>
            <a:pPr>
              <a:spcBef>
                <a:spcPts val="1200"/>
              </a:spcBef>
            </a:pPr>
            <a:r>
              <a:rPr lang="en-GB" b="1" dirty="0"/>
              <a:t>Exception Asserts</a:t>
            </a:r>
          </a:p>
          <a:p>
            <a:endParaRPr lang="en-GB" b="1" dirty="0"/>
          </a:p>
          <a:p>
            <a:endParaRPr lang="en-GB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3301425"/>
            <a:ext cx="1072044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828800"/>
            <a:ext cx="1072637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Assert.IsTrue(bool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477405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Assert.Throws(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expectedExceptionType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TestDelegate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String Assert</a:t>
            </a:r>
          </a:p>
          <a:p>
            <a:endParaRPr lang="en-GB" sz="2800" b="1" dirty="0" smtClean="0"/>
          </a:p>
          <a:p>
            <a:endParaRPr lang="en-GB" sz="1400" b="1" dirty="0" smtClean="0"/>
          </a:p>
          <a:p>
            <a:r>
              <a:rPr lang="en-GB" b="1" dirty="0" smtClean="0"/>
              <a:t>Collection Assert</a:t>
            </a:r>
          </a:p>
          <a:p>
            <a:endParaRPr lang="en-GB" b="1" dirty="0"/>
          </a:p>
          <a:p>
            <a:endParaRPr lang="en-GB" sz="1200" b="1" dirty="0" smtClean="0"/>
          </a:p>
          <a:p>
            <a:r>
              <a:rPr lang="en-GB" b="1" dirty="0" smtClean="0"/>
              <a:t>File Assert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 (2)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7526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(string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string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342900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(IEnumerable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object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143677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FileAssert.AreEqual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(FileInfo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FileInfo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21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 and First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1540" y="649580"/>
            <a:ext cx="4366472" cy="3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75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use a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en-US" dirty="0"/>
              <a:t>in designing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case.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applications that are rich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AJAX-based functionalities.</a:t>
            </a:r>
          </a:p>
          <a:p>
            <a:r>
              <a:rPr lang="en-US" dirty="0"/>
              <a:t>To execute tests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HtmlUnit browser</a:t>
            </a:r>
            <a:r>
              <a:rPr lang="en-US" dirty="0"/>
              <a:t>.</a:t>
            </a:r>
          </a:p>
          <a:p>
            <a:r>
              <a:rPr lang="en-US" dirty="0"/>
              <a:t>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customized test </a:t>
            </a:r>
            <a:r>
              <a:rPr lang="en-US" dirty="0"/>
              <a:t>results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Selenium</a:t>
            </a:r>
            <a:r>
              <a:rPr lang="en-US" dirty="0"/>
              <a:t> is a well-known antidote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Mercury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poisoning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Selenium WebDriver?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6612" y="3509134"/>
            <a:ext cx="3352800" cy="26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6011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Selenium IDE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Firefox add-on </a:t>
            </a:r>
            <a:r>
              <a:rPr lang="en-US" dirty="0" smtClean="0"/>
              <a:t>that you can create relatively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simple test cases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Selenium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programming languages in creating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tests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known as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Communicate</a:t>
            </a:r>
            <a:r>
              <a:rPr lang="en-US" dirty="0" smtClean="0"/>
              <a:t> </a:t>
            </a:r>
            <a:r>
              <a:rPr lang="en-US" dirty="0"/>
              <a:t>directly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browser</a:t>
            </a:r>
            <a:r>
              <a:rPr lang="en-US" dirty="0"/>
              <a:t>, thereby controlling it from the OS level.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vs RC vs WebDriver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560908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console application</a:t>
            </a:r>
          </a:p>
          <a:p>
            <a:r>
              <a:rPr lang="en-US" dirty="0" smtClean="0"/>
              <a:t>Setup Selenium WebDriver</a:t>
            </a:r>
          </a:p>
          <a:p>
            <a:r>
              <a:rPr lang="en-US" dirty="0" smtClean="0"/>
              <a:t>Execute enter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SoftUni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Enter SoftUni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024" y="1371600"/>
            <a:ext cx="4114800" cy="3820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544" y="4114800"/>
            <a:ext cx="421406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3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Selenium Web Driver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Install Selenium Web Driver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Enter SoftUni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https://judge.softuni.bg/Contests/522/CSharp-Overview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4038600"/>
            <a:ext cx="10001231" cy="762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1" y="5155080"/>
            <a:ext cx="10001231" cy="792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1" y="1981200"/>
            <a:ext cx="10001231" cy="8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37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Selenium Web Driver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Add using OpenQA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Enter SoftUni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1970782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0412" y="4866382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4612" y="4866382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74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IWebElement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Element Locators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332412" y="990600"/>
            <a:ext cx="2743200" cy="367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4838" y="1304716"/>
            <a:ext cx="2581484" cy="25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755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 smtClean="0"/>
              <a:t>Each browser need defferent driver</a:t>
            </a:r>
          </a:p>
          <a:p>
            <a:pPr marL="0" indent="0">
              <a:buNone/>
            </a:pPr>
            <a:endParaRPr lang="en-US" noProof="1" smtClean="0"/>
          </a:p>
          <a:p>
            <a:r>
              <a:rPr lang="en-US" noProof="1" smtClean="0"/>
              <a:t>IWebElement interface represent HTML elements 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IWebElement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0020" y="339635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IWebElement </a:t>
            </a:r>
            <a:r>
              <a:rPr lang="en-US" sz="2800" dirty="0" smtClean="0"/>
              <a:t>element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driver.</a:t>
            </a:r>
            <a:r>
              <a:rPr lang="en-US" sz="2800" dirty="0" smtClean="0"/>
              <a:t>FindElement(By.Id("coolestWidgetEvah"));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33754" y="1787112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IWebDriver</a:t>
            </a:r>
            <a:r>
              <a:rPr lang="en-GB" sz="2800" dirty="0">
                <a:solidFill>
                  <a:schemeClr val="tx2"/>
                </a:solidFill>
              </a:rPr>
              <a:t> driver = new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ChromeDriver();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0020" y="4896545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List&lt;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IWebElement</a:t>
            </a:r>
            <a:r>
              <a:rPr lang="en-GB" sz="2800" dirty="0"/>
              <a:t>&gt; list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driver.</a:t>
            </a:r>
            <a:r>
              <a:rPr lang="en-GB" sz="2800" dirty="0"/>
              <a:t>FindElements(By.TagName("input"))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.ToList();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NUnit </a:t>
            </a:r>
            <a:r>
              <a:rPr lang="en-US" dirty="0"/>
              <a:t>setup </a:t>
            </a:r>
            <a:endParaRPr lang="en-US" dirty="0" smtClean="0"/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Asserts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Selenium WebDriver </a:t>
            </a:r>
            <a:r>
              <a:rPr lang="en-US" dirty="0" smtClean="0"/>
              <a:t>setup</a:t>
            </a:r>
            <a:endParaRPr lang="en-US" i="1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IWebDriver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IWebElement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Element Locators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Waits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212" y="1461618"/>
            <a:ext cx="3869706" cy="49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Elements can be located by the same properties as in the IDE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ID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 lvl="1"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class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lvl="1">
              <a:spcAft>
                <a:spcPts val="0"/>
              </a:spcAft>
            </a:pPr>
            <a:r>
              <a:rPr lang="en-US" noProof="1" smtClean="0"/>
              <a:t>By tag name 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1967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element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.FindElement(By.Id</a:t>
            </a:r>
            <a:r>
              <a:rPr lang="en-US" sz="2800" dirty="0" smtClean="0"/>
              <a:t>("coolestWidgetEvah"));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37969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IList&lt;IWebElement&gt; cheeses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.FindElements(By.ClassName</a:t>
            </a:r>
            <a:r>
              <a:rPr lang="en-US" sz="2800" dirty="0" smtClean="0"/>
              <a:t>("cheese"));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023" y="53971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frame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.FindElement(By.TagName</a:t>
            </a:r>
            <a:r>
              <a:rPr lang="en-US" sz="2800" dirty="0" smtClean="0"/>
              <a:t>("iframe"));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194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Name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Link 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>
              <a:spcAft>
                <a:spcPts val="0"/>
              </a:spcAft>
            </a:pPr>
            <a:r>
              <a:rPr lang="en-US" noProof="1" smtClean="0"/>
              <a:t>By CSS Selector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7526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cheese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.FindElement(By.Name</a:t>
            </a:r>
            <a:r>
              <a:rPr lang="en-US" sz="2800" dirty="0" smtClean="0"/>
              <a:t>("cheese"));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338048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cheese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.FindElement(By.LinkText</a:t>
            </a:r>
            <a:r>
              <a:rPr lang="en-US" sz="2800" dirty="0" smtClean="0"/>
              <a:t>("cheese"));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02" y="5069029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cheese = </a:t>
            </a:r>
          </a:p>
          <a:p>
            <a:r>
              <a:rPr lang="en-US" sz="2800" dirty="0" smtClean="0"/>
              <a:t>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.FindElement(By.CssSelector</a:t>
            </a:r>
            <a:r>
              <a:rPr lang="en-US" sz="2800" dirty="0" smtClean="0"/>
              <a:t>("#food"));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4976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Xpath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Internet Explorer </a:t>
            </a:r>
            <a:r>
              <a:rPr lang="en-US" noProof="1" smtClean="0"/>
              <a:t>have special rules for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XPath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of locators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(3)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8288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IList&lt;IWebElement&gt; inputs = driver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.FindElements(By.XPath</a:t>
            </a:r>
            <a:r>
              <a:rPr lang="en-US" sz="2800" dirty="0" smtClean="0"/>
              <a:t>("//input"));</a:t>
            </a:r>
            <a:endParaRPr lang="en-US" sz="28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4572000"/>
            <a:ext cx="106536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IWebElement cheese = this.driver.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FindElement(By.ClassName</a:t>
            </a:r>
            <a:r>
              <a:rPr lang="en-US" sz="2800" dirty="0" smtClean="0"/>
              <a:t>(“firstElementTable")).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FindElement(By.Id</a:t>
            </a:r>
            <a:r>
              <a:rPr lang="en-US" sz="2800" dirty="0" smtClean="0"/>
              <a:t>(“secondElement"));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9905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NUnit project and install Selenium WebDriver </a:t>
            </a:r>
          </a:p>
          <a:p>
            <a:r>
              <a:rPr lang="en-US" dirty="0" smtClean="0"/>
              <a:t>Write a test for login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</a:t>
            </a:r>
          </a:p>
          <a:p>
            <a:r>
              <a:rPr lang="en-US" dirty="0" smtClean="0"/>
              <a:t>Assert logo is visible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Login SoftUni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9612" y="2590800"/>
            <a:ext cx="5344271" cy="343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212" y="3429000"/>
            <a:ext cx="3407220" cy="10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55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Enter SoftUni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744682"/>
            <a:ext cx="1142999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"http://softuni.bg";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driver, TimeSpan.FromSeconds(60)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wait.Until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return w.FindElement(By.LinkText("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loginButton.Click();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69458" y="1992392"/>
            <a:ext cx="3463754" cy="1055608"/>
          </a:xfrm>
          <a:prstGeom prst="wedgeRoundRectCallout">
            <a:avLst>
              <a:gd name="adj1" fmla="val -170128"/>
              <a:gd name="adj2" fmla="val 60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Wait for elements if you have rich AJAX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Enter SoftUni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4426" y="1143000"/>
            <a:ext cx="116967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driver.FindElement(By.Name("username"));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.Clear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userName.SendKeys("DJBuro");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make the same for password</a:t>
            </a:r>
            <a:endParaRPr lang="en-GB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html/body/div/div[2]/div[2]/div[2]/div[1]/form/input[2]"));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 = </a:t>
            </a:r>
            <a:r>
              <a:rPr lang="pt-BR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("//*[@</a:t>
            </a:r>
            <a:r>
              <a:rPr lang="pt-BR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id=\"page-header\"]/div[1]/div/div/div[1]/a/img[2]"));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Assert.IsNotNull(logo);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Assert.AreEqual(50, logo.Size.Width);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4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Waits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/>
              <a:t>Explicit Wait </a:t>
            </a:r>
            <a:r>
              <a:rPr lang="en-US" dirty="0" smtClean="0"/>
              <a:t>vs </a:t>
            </a:r>
            <a:r>
              <a:rPr lang="en-US" dirty="0"/>
              <a:t>Implicit Wait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776" y="914400"/>
            <a:ext cx="3810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577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Explicit wait </a:t>
            </a:r>
            <a:r>
              <a:rPr lang="en-US" sz="3600" dirty="0"/>
              <a:t>– use it for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dynamic pages </a:t>
            </a:r>
            <a:r>
              <a:rPr lang="en-US" sz="3600" dirty="0"/>
              <a:t>where you </a:t>
            </a:r>
            <a:r>
              <a:rPr lang="en-US" sz="3600" dirty="0">
                <a:solidFill>
                  <a:srgbClr val="F8F8F8"/>
                </a:solidFill>
              </a:rPr>
              <a:t>don’t </a:t>
            </a:r>
            <a:r>
              <a:rPr lang="en-US" sz="3600" dirty="0" smtClean="0">
                <a:solidFill>
                  <a:srgbClr val="F8F8F8"/>
                </a:solidFill>
              </a:rPr>
              <a:t>care</a:t>
            </a:r>
            <a:r>
              <a:rPr lang="en-US" sz="3600" dirty="0" smtClean="0"/>
              <a:t> </a:t>
            </a:r>
            <a:r>
              <a:rPr lang="en-US" sz="3600" dirty="0"/>
              <a:t>about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execution time </a:t>
            </a:r>
            <a:r>
              <a:rPr lang="en-US" sz="3600" dirty="0"/>
              <a:t>(Functional Testing)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Wait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435" y="2732544"/>
            <a:ext cx="1115195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wait = new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(driver,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TimeSpan.FromSeconds(60)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loginButton = wait.Until&lt;IWebElement&gt;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w.FindElement(By.LinkText("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53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Implicit Wait – assert action executed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exact interval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 Testing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>
                <a:latin typeface="Consolas" panose="020B0609020204030204" pitchFamily="49" charset="0"/>
              </a:rPr>
              <a:t>Thread.Sleep()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don’t use it!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Wait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425" y="2627293"/>
            <a:ext cx="1126797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driver.Manage().Timeouts().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ImplicitlyWait(TimeSpan.FromSeconds(10));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0425" y="4729743"/>
            <a:ext cx="11267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66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at all in the DOM.</a:t>
            </a:r>
          </a:p>
          <a:p>
            <a:r>
              <a:rPr lang="en-US" dirty="0"/>
              <a:t>An element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in the DOM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visible.</a:t>
            </a:r>
          </a:p>
          <a:p>
            <a:r>
              <a:rPr lang="en-US" sz="3600" dirty="0"/>
              <a:t>An element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being present</a:t>
            </a:r>
            <a:r>
              <a:rPr lang="en-US" sz="3600" dirty="0"/>
              <a:t> in the DOM but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enabled.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 smtClean="0"/>
              <a:t>(</a:t>
            </a:r>
            <a:r>
              <a:rPr lang="en-US" sz="3600" dirty="0"/>
              <a:t>i.e. clickable)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Present in DOM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5212" y="3363229"/>
            <a:ext cx="5029200" cy="28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49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Selenium Support Classes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5976" y="838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439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600" dirty="0"/>
              <a:t>Install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Selemium.Support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ExpectedConditions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Support </a:t>
            </a:r>
            <a:r>
              <a:rPr lang="en-US" dirty="0" smtClean="0"/>
              <a:t>Classes 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074" y="1914388"/>
            <a:ext cx="7320550" cy="105741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425" y="4077831"/>
            <a:ext cx="1153480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wait = new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driver, TimeSpan.FromSeconds(10));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element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wait.Until(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ExpectedConditions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ElementToBeClickable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(By.Id("someid")));</a:t>
            </a:r>
          </a:p>
        </p:txBody>
      </p:sp>
    </p:spTree>
    <p:extLst>
      <p:ext uri="{BB962C8B-B14F-4D97-AF65-F5344CB8AC3E}">
        <p14:creationId xmlns:p14="http://schemas.microsoft.com/office/powerpoint/2010/main" xmlns="" val="489608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HTML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drop down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Select Element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SelectElement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112" y="4800600"/>
            <a:ext cx="106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selectElement = 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(driver.FindElement(By.XPath("/html/body/select")));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selectElement.SelectByText("Saab");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766" y="1994118"/>
            <a:ext cx="10653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&lt;select&gt;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="volvo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"&gt;Volvo&lt;/option&gt;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"&gt;Saab&lt;/option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xmlns="" val="590838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DemoQA</a:t>
            </a:r>
            <a:endParaRPr lang="en-US" dirty="0" smtClean="0"/>
          </a:p>
          <a:p>
            <a:r>
              <a:rPr lang="en-US" dirty="0" smtClean="0"/>
              <a:t>Open registration form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Fill the form with valid data</a:t>
            </a:r>
          </a:p>
          <a:p>
            <a:r>
              <a:rPr lang="en-US" dirty="0" smtClean="0"/>
              <a:t>Assert Registration is successful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Register New Account in </a:t>
            </a:r>
            <a:r>
              <a:rPr lang="en-US" dirty="0" err="1" smtClean="0"/>
              <a:t>DemoQA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8812" y="1752600"/>
            <a:ext cx="387933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2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372374"/>
            <a:ext cx="1142999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Navigate to registration page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.Id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("name_3_firstname"));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Type(firstName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"Ventsislav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matrialStatus =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.XPath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("//*[@id=\"pie_register\"]/li[2]/div/div/input[1]"));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matrialStatus.Click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List&lt;IWebElement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driver.FindElements(By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.Name("checkbox_5[]"))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hobbys[0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hobbys[1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1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6" y="1294686"/>
            <a:ext cx="1180641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countryDropDown =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.Id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("dropdown_7"));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country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SelectElement(countryDropDown);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.SelectByText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("Bulgaria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Do same to other drop downs on page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picButton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.Id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("profile_pic_10"));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uploadPicButton.Click();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ActiveElement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().SendKeys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C:\Users\Buro\Desktop\big-logo.png");</a:t>
            </a:r>
          </a:p>
        </p:txBody>
      </p:sp>
    </p:spTree>
    <p:extLst>
      <p:ext uri="{BB962C8B-B14F-4D97-AF65-F5344CB8AC3E}">
        <p14:creationId xmlns:p14="http://schemas.microsoft.com/office/powerpoint/2010/main" xmlns="" val="251418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5" y="1177949"/>
            <a:ext cx="1180641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driver.FindElement(By.ClassName("piereg_message"));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registrateButton.Displayed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("Thank you for your registration",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registrationMessage.Text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driver.Quit();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Type(IWebElement element, 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element.Clear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element.SendKeys(text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6333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Selenium Support Classes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XPath Syntax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5976" y="838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70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What is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  <a:r>
              <a:rPr lang="en-US" sz="3200" dirty="0">
                <a:solidFill>
                  <a:srgbClr val="EBFFD2"/>
                </a:solidFill>
              </a:rPr>
              <a:t>?</a:t>
            </a:r>
          </a:p>
          <a:p>
            <a:pPr lvl="1"/>
            <a:r>
              <a:rPr lang="en-US" dirty="0"/>
              <a:t>XPath is a syntax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defining parts </a:t>
            </a:r>
            <a:r>
              <a:rPr lang="en-US" dirty="0"/>
              <a:t>of an XML document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XPath uses path expressions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navigate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XML documents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XPath contains a library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functions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XPath is a major element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XSLT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XPath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W3C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recommendation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7012" y="392990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376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1242227"/>
              </p:ext>
            </p:extLst>
          </p:nvPr>
        </p:nvGraphicFramePr>
        <p:xfrm>
          <a:off x="1293812" y="1249680"/>
          <a:ext cx="9524429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3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</a:t>
                      </a:r>
                      <a:endParaRPr lang="en-US" sz="3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Tag and Attribute</a:t>
                      </a:r>
                      <a:endParaRPr kumimoji="0" lang="en-US" sz="2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/bookstore/book[last()-1]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/bookstore/book[position()&lt;3]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//title[@lang='en']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//@</a:t>
                      </a:r>
                      <a:r>
                        <a:rPr kumimoji="0" lang="en-US" sz="2400" u="none" strike="noStrike" kern="1200" cap="none" spc="0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lang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/bookstore/book[price&gt;35.00]/title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//book/title | //book/price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 | //price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https://www.w3schools.com/xml/xpath_intro.asp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6588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NUnit 3.0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 and First Test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3576" y="685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2926571"/>
              </p:ext>
            </p:extLst>
          </p:nvPr>
        </p:nvGraphicFramePr>
        <p:xfrm>
          <a:off x="771588" y="2057400"/>
          <a:ext cx="1064564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9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16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ancestors (parent, grandparent, etc.) 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descendants (children, grandchildren, etc.)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after the current node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before the current node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children of the current node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the parent of the current node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attributes of the current node</a:t>
                      </a:r>
                      <a:endParaRPr kumimoji="0" lang="en-US" sz="2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Xpath Axes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path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absolute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relative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5654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WebDriver Basic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1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22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Initially </a:t>
            </a:r>
            <a:r>
              <a:rPr lang="en-GB" dirty="0" smtClean="0"/>
              <a:t>ported from</a:t>
            </a:r>
            <a:r>
              <a:rPr lang="en-GB" dirty="0"/>
              <a:t> 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rewritten</a:t>
            </a:r>
          </a:p>
          <a:p>
            <a:r>
              <a:rPr lang="en-US" dirty="0"/>
              <a:t>NUnit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Source </a:t>
            </a:r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US" dirty="0" smtClean="0"/>
              <a:t> </a:t>
            </a:r>
            <a:r>
              <a:rPr lang="en-US" dirty="0"/>
              <a:t>for a wide range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platforms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4612" y="4267200"/>
            <a:ext cx="384663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051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NUnit </a:t>
            </a:r>
            <a:r>
              <a:rPr lang="en-US" dirty="0"/>
              <a:t>allows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tests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Readable</a:t>
            </a:r>
            <a:r>
              <a:rPr lang="en-GB" dirty="0"/>
              <a:t> Assert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frequent version updates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MS-Test </a:t>
            </a:r>
            <a:r>
              <a:rPr lang="en-US" dirty="0"/>
              <a:t>has only one per VS version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Expected exception </a:t>
            </a:r>
            <a:r>
              <a:rPr lang="en-US" dirty="0"/>
              <a:t>message assertion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done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US" dirty="0"/>
              <a:t> in </a:t>
            </a:r>
            <a:r>
              <a:rPr lang="en-US" dirty="0" smtClean="0"/>
              <a:t>NUnit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done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vs MSTest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412" y="2133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94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NUnit</a:t>
            </a:r>
            <a:r>
              <a:rPr lang="en-US" dirty="0"/>
              <a:t> </a:t>
            </a:r>
            <a:r>
              <a:rPr lang="en-US" dirty="0" smtClean="0"/>
              <a:t>3.0 extension </a:t>
            </a:r>
            <a:r>
              <a:rPr lang="en-US" dirty="0"/>
              <a:t>to Visual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Create console application project</a:t>
            </a:r>
          </a:p>
          <a:p>
            <a:r>
              <a:rPr lang="en-US" dirty="0" smtClean="0"/>
              <a:t>Add BankAcount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Create NUnit</a:t>
            </a:r>
            <a:r>
              <a:rPr lang="en-US" dirty="0"/>
              <a:t>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Write test against BankAcount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NUnit Test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212" y="2743200"/>
            <a:ext cx="4278025" cy="33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75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NUnit 3.0 Adapter</a:t>
            </a:r>
          </a:p>
          <a:p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Explorer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Build Project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NUnit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0" y="1734569"/>
            <a:ext cx="5882443" cy="81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0" y="3260527"/>
            <a:ext cx="5882443" cy="79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1212" y="4191000"/>
            <a:ext cx="3886200" cy="21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01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first 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/>
              <a:t>NUnit</a:t>
            </a:r>
            <a:r>
              <a:rPr lang="en-US"/>
              <a:t> Test</a:t>
            </a:r>
            <a:r>
              <a:rPr lang="en-GB" smtClean="0"/>
              <a:t> </a:t>
            </a:r>
            <a:r>
              <a:rPr lang="en-GB" dirty="0" smtClean="0"/>
              <a:t>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736411"/>
            <a:ext cx="10653602" cy="4873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public void AcountInitializeWithPositiveValue()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BankAcount acount = new BankAcount(2000m);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Assert.AreEqual</a:t>
            </a:r>
            <a:r>
              <a:rPr lang="en-US" sz="2700" dirty="0">
                <a:solidFill>
                  <a:schemeClr val="tx2"/>
                </a:solidFill>
              </a:rPr>
              <a:t>(2000m, acount.Amount);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2612" y="1734097"/>
            <a:ext cx="4067176" cy="1055608"/>
          </a:xfrm>
          <a:prstGeom prst="wedgeRoundRectCallout">
            <a:avLst>
              <a:gd name="adj1" fmla="val -137779"/>
              <a:gd name="adj2" fmla="val -20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Class attributes mean this is a class with tests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046412" y="2819400"/>
            <a:ext cx="2895600" cy="598408"/>
          </a:xfrm>
          <a:prstGeom prst="wedgeRoundRectCallout">
            <a:avLst>
              <a:gd name="adj1" fmla="val -70830"/>
              <a:gd name="adj2" fmla="val 438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Test Method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376435" y="5541881"/>
            <a:ext cx="3121261" cy="1062394"/>
          </a:xfrm>
          <a:prstGeom prst="wedgeRoundRectCallout">
            <a:avLst>
              <a:gd name="adj1" fmla="val -105303"/>
              <a:gd name="adj2" fmla="val -64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Assert class come with NUnit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9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1483</Words>
  <Application>Microsoft Office PowerPoint</Application>
  <PresentationFormat>Custom</PresentationFormat>
  <Paragraphs>418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SoftUni 16x9</vt:lpstr>
      <vt:lpstr>Selenium WebDriver Basic</vt:lpstr>
      <vt:lpstr>Table of Contents</vt:lpstr>
      <vt:lpstr>Have a Question?</vt:lpstr>
      <vt:lpstr>NUnit 3.0</vt:lpstr>
      <vt:lpstr>NUnit</vt:lpstr>
      <vt:lpstr>Nunit vs MSTest</vt:lpstr>
      <vt:lpstr>Problem: NUnit Test</vt:lpstr>
      <vt:lpstr>Solution: NUnit Test</vt:lpstr>
      <vt:lpstr>Solution: NUnit Test (2)</vt:lpstr>
      <vt:lpstr>Asserts</vt:lpstr>
      <vt:lpstr>Asserts (2)</vt:lpstr>
      <vt:lpstr>Selenium WebDriver</vt:lpstr>
      <vt:lpstr>Why Selenium WebDriver?</vt:lpstr>
      <vt:lpstr>IDE vs RC vs WebDriver</vt:lpstr>
      <vt:lpstr>Problem: Enter SoftUni</vt:lpstr>
      <vt:lpstr>Solution: Enter SoftUni</vt:lpstr>
      <vt:lpstr>Solution: Enter SoftUni</vt:lpstr>
      <vt:lpstr>IWebElement</vt:lpstr>
      <vt:lpstr>IWebElement</vt:lpstr>
      <vt:lpstr>Locating Elements</vt:lpstr>
      <vt:lpstr>Locating Elements (2)</vt:lpstr>
      <vt:lpstr>Locating Elements (3)</vt:lpstr>
      <vt:lpstr>Problem: Login SoftUni</vt:lpstr>
      <vt:lpstr>Solution: Enter SoftUni</vt:lpstr>
      <vt:lpstr>Solution: Enter SoftUni</vt:lpstr>
      <vt:lpstr>Waits</vt:lpstr>
      <vt:lpstr>Explicit Wait </vt:lpstr>
      <vt:lpstr>Implicit Wait</vt:lpstr>
      <vt:lpstr>Element Present in DOM</vt:lpstr>
      <vt:lpstr>Selenium Support Classes</vt:lpstr>
      <vt:lpstr>Selenium Support Classes </vt:lpstr>
      <vt:lpstr>SelectElement</vt:lpstr>
      <vt:lpstr>Problem: Register New Account in DemoQA</vt:lpstr>
      <vt:lpstr>Solution: Register New Account in DemoQA</vt:lpstr>
      <vt:lpstr>Solution: Register New Account in DemoQA</vt:lpstr>
      <vt:lpstr>Solution: Register New Account in DemoQA</vt:lpstr>
      <vt:lpstr>Selenium Support Classes</vt:lpstr>
      <vt:lpstr>Xpath </vt:lpstr>
      <vt:lpstr>Xpath Syntax</vt:lpstr>
      <vt:lpstr>Xpath Axes</vt:lpstr>
      <vt:lpstr>Selenium WebDriver Basic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</dc:title>
  <dc:subject>Software Development Course</dc:subject>
  <dc:creator/>
  <cp:keywords>SoftUni, Software University, programming, software development, qa engineering, course, quality, qaautomation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2017-11-09T19:49:38Z</dcterms:modified>
  <cp:category>programming, computer programming, software development, quality assurance, QAAutomation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