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10" r:id="rId5"/>
    <p:sldId id="491" r:id="rId6"/>
    <p:sldId id="493" r:id="rId7"/>
    <p:sldId id="494" r:id="rId8"/>
    <p:sldId id="492" r:id="rId9"/>
    <p:sldId id="461" r:id="rId10"/>
    <p:sldId id="420" r:id="rId11"/>
    <p:sldId id="457" r:id="rId12"/>
    <p:sldId id="489" r:id="rId13"/>
    <p:sldId id="495" r:id="rId14"/>
    <p:sldId id="460" r:id="rId15"/>
    <p:sldId id="426" r:id="rId16"/>
    <p:sldId id="496" r:id="rId17"/>
    <p:sldId id="497" r:id="rId18"/>
    <p:sldId id="462" r:id="rId19"/>
    <p:sldId id="444" r:id="rId20"/>
    <p:sldId id="463" r:id="rId21"/>
    <p:sldId id="464" r:id="rId22"/>
    <p:sldId id="466" r:id="rId23"/>
    <p:sldId id="498" r:id="rId24"/>
    <p:sldId id="468" r:id="rId25"/>
    <p:sldId id="499" r:id="rId26"/>
    <p:sldId id="472" r:id="rId27"/>
    <p:sldId id="470" r:id="rId28"/>
    <p:sldId id="500" r:id="rId29"/>
    <p:sldId id="503" r:id="rId30"/>
    <p:sldId id="501" r:id="rId31"/>
    <p:sldId id="504" r:id="rId32"/>
    <p:sldId id="505" r:id="rId33"/>
    <p:sldId id="502" r:id="rId34"/>
    <p:sldId id="506" r:id="rId35"/>
    <p:sldId id="416" r:id="rId36"/>
    <p:sldId id="352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CFB0E319-3B19-4A38-B6AB-9533F556033F}">
          <p14:sldIdLst>
            <p14:sldId id="274"/>
            <p14:sldId id="276"/>
            <p14:sldId id="410"/>
          </p14:sldIdLst>
        </p14:section>
        <p14:section name="Attributes" id="{9F3ACB28-330C-4E54-8468-E2F8B96C4DC9}">
          <p14:sldIdLst>
            <p14:sldId id="491"/>
            <p14:sldId id="493"/>
            <p14:sldId id="494"/>
            <p14:sldId id="492"/>
          </p14:sldIdLst>
        </p14:section>
        <p14:section name="Page Object Model" id="{2B660324-135F-4A2B-A58F-41EF5E048134}">
          <p14:sldIdLst>
            <p14:sldId id="461"/>
            <p14:sldId id="420"/>
            <p14:sldId id="457"/>
            <p14:sldId id="489"/>
            <p14:sldId id="495"/>
            <p14:sldId id="460"/>
            <p14:sldId id="426"/>
            <p14:sldId id="496"/>
            <p14:sldId id="497"/>
          </p14:sldIdLst>
        </p14:section>
        <p14:section name="Page, Map and Asserter" id="{0099168E-3EE7-4FAD-BFD8-5F7CEB16A7A8}">
          <p14:sldIdLst>
            <p14:sldId id="462"/>
            <p14:sldId id="444"/>
            <p14:sldId id="463"/>
            <p14:sldId id="464"/>
            <p14:sldId id="466"/>
            <p14:sldId id="498"/>
            <p14:sldId id="468"/>
            <p14:sldId id="499"/>
          </p14:sldIdLst>
        </p14:section>
        <p14:section name="Arrange, Act, Assert" id="{90E5A954-57A7-434A-ADCB-E348DEE7D9D1}">
          <p14:sldIdLst>
            <p14:sldId id="472"/>
            <p14:sldId id="470"/>
            <p14:sldId id="500"/>
          </p14:sldIdLst>
        </p14:section>
        <p14:section name="Models" id="{28937F5B-FEB1-46E2-B89C-3D4E4EB051B2}">
          <p14:sldIdLst>
            <p14:sldId id="503"/>
            <p14:sldId id="501"/>
            <p14:sldId id="504"/>
            <p14:sldId id="505"/>
            <p14:sldId id="502"/>
          </p14:sldIdLst>
        </p14:section>
        <p14:section name="Conclusion" id="{95C23484-3EE9-488F-9A3A-833EF0DE4243}">
          <p14:sldIdLst>
            <p14:sldId id="506"/>
            <p14:sldId id="41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36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www.w3schools.com/xml/xpath_axes.as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nit.org/index.php?p=attributes&amp;r=2.4.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858869"/>
            <a:ext cx="7910299" cy="1059884"/>
          </a:xfrm>
        </p:spPr>
        <p:txBody>
          <a:bodyPr>
            <a:normAutofit/>
          </a:bodyPr>
          <a:lstStyle/>
          <a:p>
            <a:r>
              <a:rPr lang="en-US" dirty="0" smtClean="0"/>
              <a:t>WebDriver Design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061303"/>
          </a:xfrm>
        </p:spPr>
        <p:txBody>
          <a:bodyPr>
            <a:normAutofit/>
          </a:bodyPr>
          <a:lstStyle/>
          <a:p>
            <a:r>
              <a:rPr lang="en-US" dirty="0" smtClean="0"/>
              <a:t>Page Object Pattern, AAA Pattern,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48025" y="36875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03685" y="3526345"/>
            <a:ext cx="185711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Automation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7796" y="3664195"/>
            <a:ext cx="4070751" cy="23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Easy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Easy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  <a:r>
              <a:rPr lang="en-US" dirty="0" smtClean="0"/>
              <a:t> </a:t>
            </a:r>
            <a:r>
              <a:rPr lang="en-US" dirty="0"/>
              <a:t>of scripts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dirty="0"/>
              <a:t> or </a:t>
            </a:r>
            <a:r>
              <a:rPr lang="en-US" dirty="0" smtClean="0"/>
              <a:t>eliminate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duplicity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Re-usability</a:t>
            </a:r>
            <a:r>
              <a:rPr lang="en-US" dirty="0"/>
              <a:t> of code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Page Object Model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032612" y="1295400"/>
            <a:ext cx="5243400" cy="4527857"/>
            <a:chOff x="6032612" y="1295400"/>
            <a:chExt cx="5243400" cy="45278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032612" y="1295400"/>
              <a:ext cx="5243400" cy="4527857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8532812" y="2406342"/>
              <a:ext cx="762000" cy="6416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532812" y="3505199"/>
              <a:ext cx="762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532812" y="4070819"/>
              <a:ext cx="762000" cy="5451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2694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822590"/>
            <a:ext cx="11804822" cy="1898886"/>
          </a:xfrm>
        </p:spPr>
        <p:txBody>
          <a:bodyPr/>
          <a:lstStyle/>
          <a:p>
            <a:r>
              <a:rPr lang="en-US" dirty="0" smtClean="0"/>
              <a:t>FindsBy</a:t>
            </a:r>
            <a:r>
              <a:rPr lang="en-US" dirty="0"/>
              <a:t> can accept tagName, partialLinkText, name, linkText, id, </a:t>
            </a:r>
            <a:r>
              <a:rPr lang="en-US" dirty="0" smtClean="0"/>
              <a:t>CSS, </a:t>
            </a:r>
            <a:r>
              <a:rPr lang="en-US" dirty="0"/>
              <a:t>className, </a:t>
            </a:r>
            <a:r>
              <a:rPr lang="en-US" dirty="0" smtClean="0"/>
              <a:t>XPath</a:t>
            </a:r>
            <a:r>
              <a:rPr lang="en-US" dirty="0"/>
              <a:t> as attributes.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Page Object Model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9637" y="3313093"/>
            <a:ext cx="107263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FindsBy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How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How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.ClassName,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"entry-title")]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Title { get; set; }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2235" y="1255693"/>
            <a:ext cx="3790977" cy="1502010"/>
          </a:xfrm>
          <a:prstGeom prst="wedgeRoundRectCallout">
            <a:avLst>
              <a:gd name="adj1" fmla="val -13092"/>
              <a:gd name="adj2" fmla="val 95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FindsBy</a:t>
            </a:r>
            <a:r>
              <a:rPr lang="en-US" sz="2800" dirty="0" smtClean="0">
                <a:solidFill>
                  <a:srgbClr val="FFFFFF"/>
                </a:solidFill>
              </a:rPr>
              <a:t> attribute is write for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every element property </a:t>
            </a:r>
            <a:r>
              <a:rPr lang="en-US" sz="2800" dirty="0" smtClean="0">
                <a:solidFill>
                  <a:srgbClr val="FFFFFF"/>
                </a:solidFill>
              </a:rPr>
              <a:t>in page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075612" y="1297634"/>
            <a:ext cx="3579855" cy="1597966"/>
          </a:xfrm>
          <a:prstGeom prst="wedgeRoundRectCallout">
            <a:avLst>
              <a:gd name="adj1" fmla="val -65578"/>
              <a:gd name="adj2" fmla="val 82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Using variable </a:t>
            </a:r>
            <a:r>
              <a:rPr lang="en-US" sz="2800" dirty="0" smtClean="0">
                <a:solidFill>
                  <a:srgbClr val="FFFFFF"/>
                </a:solidFill>
              </a:rPr>
              <a:t>will be used in By strategy like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parameter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459244" y="1260773"/>
            <a:ext cx="3276600" cy="1213563"/>
          </a:xfrm>
          <a:prstGeom prst="wedgeRoundRectCallout">
            <a:avLst>
              <a:gd name="adj1" fmla="val -60176"/>
              <a:gd name="adj2" fmla="val 125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FindsBy</a:t>
            </a:r>
            <a:r>
              <a:rPr lang="en-US" sz="2800" dirty="0" smtClean="0">
                <a:solidFill>
                  <a:srgbClr val="FFFFFF"/>
                </a:solidFill>
              </a:rPr>
              <a:t> using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en-US" sz="2800" dirty="0" smtClean="0">
                <a:solidFill>
                  <a:srgbClr val="FFFFFF"/>
                </a:solidFill>
              </a:rPr>
              <a:t> strategy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0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When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dirty="0" smtClean="0"/>
              <a:t> a page all elements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</a:p>
          <a:p>
            <a:pPr>
              <a:spcBef>
                <a:spcPts val="1800"/>
              </a:spcBef>
            </a:pPr>
            <a:r>
              <a:rPr lang="en-US" dirty="0"/>
              <a:t>Use build-in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PageFactory </a:t>
            </a:r>
            <a:r>
              <a:rPr lang="en-US" dirty="0"/>
              <a:t>to initialize </a:t>
            </a:r>
            <a:r>
              <a:rPr lang="en-US" dirty="0" smtClean="0"/>
              <a:t>elements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Elements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 once </a:t>
            </a:r>
            <a:r>
              <a:rPr lang="en-US" dirty="0" smtClean="0"/>
              <a:t>and if they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dirty="0" smtClean="0"/>
              <a:t> initialize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of them again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Initialization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8012" y="2993245"/>
            <a:ext cx="107263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PageFactory.InitElements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(this.driver, homePage);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637" y="3886200"/>
            <a:ext cx="2114577" cy="1008874"/>
          </a:xfrm>
          <a:prstGeom prst="wedgeRoundRectCallout">
            <a:avLst>
              <a:gd name="adj1" fmla="val -11943"/>
              <a:gd name="adj2" fmla="val -89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Selenium</a:t>
            </a:r>
            <a:r>
              <a:rPr lang="en-US" sz="2800" dirty="0">
                <a:solidFill>
                  <a:srgbClr val="FFFFFF"/>
                </a:solidFill>
              </a:rPr>
              <a:t> static class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813807" y="3907697"/>
            <a:ext cx="3919622" cy="1008876"/>
          </a:xfrm>
          <a:prstGeom prst="wedgeRoundRectCallout">
            <a:avLst>
              <a:gd name="adj1" fmla="val -46521"/>
              <a:gd name="adj2" fmla="val -960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2800" dirty="0">
                <a:solidFill>
                  <a:srgbClr val="FFFFFF"/>
                </a:solidFill>
              </a:rPr>
              <a:t> are </a:t>
            </a:r>
            <a:r>
              <a:rPr lang="en-US" sz="2800" dirty="0" smtClean="0">
                <a:solidFill>
                  <a:srgbClr val="FFFFFF"/>
                </a:solidFill>
              </a:rPr>
              <a:t>always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driver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and page 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046412" y="3912513"/>
            <a:ext cx="4495800" cy="1008875"/>
          </a:xfrm>
          <a:prstGeom prst="wedgeRoundRectCallout">
            <a:avLst>
              <a:gd name="adj1" fmla="val -25780"/>
              <a:gd name="adj2" fmla="val -94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Static method, which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initialize all elements at once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1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Add new classes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HomePage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Add new classes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RegistrationPage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Add new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BasePage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Base page will have only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code </a:t>
            </a:r>
            <a:r>
              <a:rPr lang="en-US" dirty="0"/>
              <a:t>from other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Implement Page Object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6463" y="2722464"/>
            <a:ext cx="472011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75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Implement </a:t>
            </a:r>
            <a:r>
              <a:rPr lang="en-US" dirty="0"/>
              <a:t>Page Object Model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4611" y="1279618"/>
            <a:ext cx="11041801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public void NavigateToRegistrationPage()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var homePage = new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HomePage(this.driver);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PageFactory.InitElements</a:t>
            </a:r>
            <a:r>
              <a:rPr lang="en-US" sz="2800" dirty="0" smtClean="0">
                <a:solidFill>
                  <a:schemeClr val="tx2"/>
                </a:solidFill>
              </a:rPr>
              <a:t>(this.driver, homePage);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homePage.NavigateTo();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homePage.RegirstratonButton.Click();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var regPage = new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RegistrationPage(this.driver);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PageFactory.InitElements</a:t>
            </a:r>
            <a:r>
              <a:rPr lang="en-US" sz="2800" dirty="0" smtClean="0">
                <a:solidFill>
                  <a:schemeClr val="tx2"/>
                </a:solidFill>
              </a:rPr>
              <a:t>(this.driver, regPage);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Assert.AreEqual("Registration", regPage.Header.Text);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9290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 smtClean="0"/>
              <a:t>When you need real time element selection </a:t>
            </a:r>
          </a:p>
          <a:p>
            <a:endParaRPr lang="en-US" noProof="1"/>
          </a:p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r>
              <a:rPr lang="en-US" noProof="1" smtClean="0"/>
              <a:t>With custom POM you can have collection of elements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Page Object Model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5990" y="1905000"/>
            <a:ext cx="11539622" cy="2537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IWebElement</a:t>
            </a:r>
            <a:r>
              <a:rPr lang="en-US" sz="2800" dirty="0" smtClean="0">
                <a:solidFill>
                  <a:schemeClr val="tx2"/>
                </a:solidFill>
              </a:rPr>
              <a:t> FirstName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get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  { return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this.Driver</a:t>
            </a:r>
            <a:r>
              <a:rPr lang="en-US" sz="2500" dirty="0" smtClean="0">
                <a:solidFill>
                  <a:schemeClr val="tx2"/>
                </a:solidFill>
              </a:rPr>
              <a:t>.FindElement(By.Id("name_3_firstname")); }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45990" y="5537699"/>
            <a:ext cx="11539622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IList&lt;IWebElement&gt;</a:t>
            </a:r>
            <a:r>
              <a:rPr lang="en-US" sz="2800" dirty="0" smtClean="0">
                <a:solidFill>
                  <a:schemeClr val="tx2"/>
                </a:solidFill>
              </a:rPr>
              <a:t> Hobbys {}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97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 smtClean="0"/>
              <a:t>When you need real time element selection </a:t>
            </a:r>
          </a:p>
          <a:p>
            <a:endParaRPr lang="en-US" noProof="1"/>
          </a:p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r>
              <a:rPr lang="en-US" noProof="1" smtClean="0"/>
              <a:t>With custom POM you can have collection of elements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Page Object Model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5990" y="1905000"/>
            <a:ext cx="11539622" cy="2537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IWebElement</a:t>
            </a:r>
            <a:r>
              <a:rPr lang="en-US" sz="2800" dirty="0" smtClean="0">
                <a:solidFill>
                  <a:schemeClr val="tx2"/>
                </a:solidFill>
              </a:rPr>
              <a:t> FirstName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  get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  { return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this.Driver</a:t>
            </a:r>
            <a:r>
              <a:rPr lang="en-US" sz="2500" dirty="0" smtClean="0">
                <a:solidFill>
                  <a:schemeClr val="tx2"/>
                </a:solidFill>
              </a:rPr>
              <a:t>.FindElement(By.Id("name_3_firstname")); }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45990" y="5537699"/>
            <a:ext cx="11539622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IList&lt;IWebElement&gt;</a:t>
            </a:r>
            <a:r>
              <a:rPr lang="en-US" sz="2800" dirty="0" smtClean="0">
                <a:solidFill>
                  <a:schemeClr val="tx2"/>
                </a:solidFill>
              </a:rPr>
              <a:t> Hobbys {}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82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Page, Map and Asserter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Different Elements in Pages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6012" y="914400"/>
            <a:ext cx="4876800" cy="36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755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 smtClean="0"/>
              <a:t>Every page have three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logical different object</a:t>
            </a:r>
            <a:r>
              <a:rPr lang="en-US" noProof="1" smtClean="0"/>
              <a:t>:</a:t>
            </a:r>
          </a:p>
          <a:p>
            <a:pPr lvl="1"/>
            <a:r>
              <a:rPr lang="en-US" noProof="1"/>
              <a:t>Page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basic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r>
              <a:rPr lang="en-US" noProof="1" smtClean="0"/>
              <a:t>Page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map </a:t>
            </a:r>
          </a:p>
          <a:p>
            <a:pPr lvl="1"/>
            <a:r>
              <a:rPr lang="en-US" noProof="1" smtClean="0"/>
              <a:t>Page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asserter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Pag</a:t>
            </a:r>
            <a:r>
              <a:rPr lang="bg-BG" noProof="1" smtClean="0"/>
              <a:t>е </a:t>
            </a:r>
            <a:r>
              <a:rPr lang="en-US" noProof="1" smtClean="0"/>
              <a:t>Elements 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4612" y="3505200"/>
            <a:ext cx="7185602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8815" y="1135245"/>
            <a:ext cx="119237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Partial class for page logic and map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marL="377887" lvl="1" indent="0">
              <a:spcAft>
                <a:spcPts val="0"/>
              </a:spcAft>
              <a:buNone/>
            </a:pPr>
            <a:endParaRPr lang="en-US" noProof="1" smtClean="0"/>
          </a:p>
          <a:p>
            <a:pPr marL="377887" lvl="1" indent="0">
              <a:spcAft>
                <a:spcPts val="0"/>
              </a:spcAft>
              <a:buNone/>
            </a:pPr>
            <a:endParaRPr lang="en-US" noProof="1" smtClean="0"/>
          </a:p>
          <a:p>
            <a:pPr marL="377887" lvl="1" indent="0">
              <a:spcAft>
                <a:spcPts val="0"/>
              </a:spcAft>
              <a:buNone/>
            </a:pPr>
            <a:endParaRPr lang="en-US" sz="4800" noProof="1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 class name and generic-type parameters must match on all partial-type </a:t>
            </a:r>
            <a:r>
              <a:rPr lang="en-US" dirty="0" smtClean="0"/>
              <a:t>definitions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partial-type definitions meant to be parts of the same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Basic and Page Map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012" y="1911461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partial</a:t>
            </a:r>
            <a:r>
              <a:rPr lang="en-US" sz="2800" dirty="0"/>
              <a:t> class RegistrationPage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674812" y="2759147"/>
            <a:ext cx="4975559" cy="1355653"/>
          </a:xfrm>
          <a:prstGeom prst="wedgeRoundRectCallout">
            <a:avLst>
              <a:gd name="adj1" fmla="val -26298"/>
              <a:gd name="adj2" fmla="val -67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To split a class definition, use the partial keyword </a:t>
            </a:r>
            <a:r>
              <a:rPr lang="en-US" sz="2800" dirty="0" smtClean="0">
                <a:solidFill>
                  <a:srgbClr val="FFFFFF"/>
                </a:solidFill>
              </a:rPr>
              <a:t>modifier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4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C# Attributes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NUnit Attributes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SetUp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TearDown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Page Object Model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Page Map and Page Asserter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AAA Testing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5412" y="595731"/>
            <a:ext cx="4403106" cy="5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r>
              <a:rPr lang="en-US" noProof="1" smtClean="0"/>
              <a:t>Page asserter collect all asserts we need for this page</a:t>
            </a:r>
          </a:p>
          <a:p>
            <a:r>
              <a:rPr lang="en-US" noProof="1" smtClean="0"/>
              <a:t>Can be implement like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extension methods</a:t>
            </a:r>
          </a:p>
          <a:p>
            <a:endParaRPr lang="en-US" noProof="1"/>
          </a:p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sz="3200" noProof="1"/>
              <a:t>are brought into scope at the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namespace level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Asserter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23913" y="2743200"/>
            <a:ext cx="106536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void </a:t>
            </a:r>
            <a:r>
              <a:rPr lang="en-US" sz="2800" dirty="0" smtClean="0"/>
              <a:t>AssertRegistrationPageIsOpen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 RegistrationPage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page, string text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 smtClean="0"/>
              <a:t>  Assert.AreEqual(text, </a:t>
            </a:r>
            <a:r>
              <a:rPr lang="en-US" sz="2800" dirty="0"/>
              <a:t>page.Header.Text);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4976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classes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map and asserter </a:t>
            </a:r>
            <a:r>
              <a:rPr lang="en-US" dirty="0" smtClean="0"/>
              <a:t>for each page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Separate</a:t>
            </a:r>
            <a:r>
              <a:rPr lang="en-US" dirty="0" smtClean="0"/>
              <a:t> page elements in new classes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Write new test 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 logic </a:t>
            </a:r>
            <a:r>
              <a:rPr lang="en-US" dirty="0"/>
              <a:t>to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Separate Page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2971800"/>
            <a:ext cx="39751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559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Elements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212" y="1143000"/>
            <a:ext cx="1158239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partial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RegistrationPage : BasePage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RegistrationPage(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base(driver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}</a:t>
            </a:r>
            <a:endParaRPr lang="en-GB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NavigateTo()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this.Driver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.Navigate()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GoToUrl("http://demoqa.com/registration/");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63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</a:t>
            </a:r>
            <a:r>
              <a:rPr lang="en-US" dirty="0" smtClean="0"/>
              <a:t>Elements Map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212" y="1143000"/>
            <a:ext cx="1158239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RegistrationPage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GB" sz="10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GB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this.Driver.FindElement(By.TagName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("title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</a:t>
            </a: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GB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</a:t>
            </a:r>
            <a:r>
              <a:rPr lang="en-GB" sz="16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this.Driver.FindElement(By.Id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GB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Add other elements need for test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927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Separate Page </a:t>
            </a:r>
            <a:r>
              <a:rPr lang="en-US" dirty="0" smtClean="0"/>
              <a:t>Elements Asserter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624" y="1852903"/>
            <a:ext cx="1158239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RegistrationPageAsserter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AssesrtSuccessMessage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RegistrationPage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Assert.IsTrue(page.SuccessMessage.Displayed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Assert.AreEqual(text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page.SuccessMessage.Text);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AAA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 smtClean="0"/>
              <a:t>Arrange, Act, Assert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612" y="762000"/>
            <a:ext cx="3657600" cy="36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577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Organize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clarify</a:t>
            </a:r>
            <a:r>
              <a:rPr lang="en-US" sz="3600" dirty="0"/>
              <a:t> test code by breaking down a test case into the following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functional sections</a:t>
            </a:r>
            <a:r>
              <a:rPr lang="en-US" sz="3600" dirty="0"/>
              <a:t>: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</a:t>
            </a:r>
            <a:r>
              <a:rPr lang="en-US" dirty="0" smtClean="0"/>
              <a:t>case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dirty="0"/>
              <a:t> section invokes the test case with the arranged </a:t>
            </a:r>
            <a:r>
              <a:rPr lang="en-US" dirty="0" smtClean="0"/>
              <a:t>parameters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The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dirty="0"/>
              <a:t> section verifies the test case behaves as </a:t>
            </a:r>
            <a:r>
              <a:rPr lang="en-US" dirty="0" smtClean="0"/>
              <a:t>expected</a:t>
            </a:r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AAA Testing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505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all tests to AAA pattern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Implement AAA Pattern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7824" y="1981200"/>
            <a:ext cx="11429999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NavigateToRegistrationPage()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homePage = new HomePage(this.driver);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regPage = new RegistrationPage(this.driver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homePage.NavigateTo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homePage.RegirstratonButton.Click();</a:t>
            </a:r>
          </a:p>
          <a:p>
            <a:pPr eaLnBrk="0" hangingPunct="0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regPage.AssertRegistrationPageIsOpen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("Registration");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8718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92873"/>
          </a:xfrm>
        </p:spPr>
        <p:txBody>
          <a:bodyPr/>
          <a:lstStyle/>
          <a:p>
            <a:r>
              <a:rPr lang="en-US" dirty="0" smtClean="0"/>
              <a:t>Models of Test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7176" y="99060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42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Test data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documented data</a:t>
            </a:r>
            <a:r>
              <a:rPr lang="en-US" dirty="0"/>
              <a:t> that is basically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the software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Test </a:t>
            </a:r>
            <a:r>
              <a:rPr lang="en-US" dirty="0"/>
              <a:t>data needs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precise and exhaustive </a:t>
            </a:r>
            <a:r>
              <a:rPr lang="en-US" dirty="0"/>
              <a:t>to uncover the </a:t>
            </a:r>
            <a:r>
              <a:rPr lang="en-US" dirty="0" smtClean="0"/>
              <a:t>defects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Recognize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boundary cases </a:t>
            </a:r>
            <a:r>
              <a:rPr lang="en-US" dirty="0"/>
              <a:t>to organize data set that will cover lower as well as upper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boundary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3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1228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 data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that an application is responding as per the requirement or not and to know that the data is correctly saved in a database/file or </a:t>
            </a:r>
            <a:r>
              <a:rPr lang="en-US" dirty="0" smtClean="0"/>
              <a:t>not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set</a:t>
            </a:r>
          </a:p>
          <a:p>
            <a:pPr lvl="1"/>
            <a:r>
              <a:rPr lang="en-US" b="1" dirty="0"/>
              <a:t>C</a:t>
            </a:r>
            <a:r>
              <a:rPr lang="en-US" dirty="0" smtClean="0"/>
              <a:t>onfirm </a:t>
            </a:r>
            <a:r>
              <a:rPr lang="en-US" dirty="0"/>
              <a:t>application behavior for negative values, alphanumeric string </a:t>
            </a:r>
            <a:r>
              <a:rPr lang="en-US" dirty="0" smtClean="0"/>
              <a:t>inputs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37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class for data modeling</a:t>
            </a:r>
          </a:p>
          <a:p>
            <a:r>
              <a:rPr lang="en-US" dirty="0" smtClean="0"/>
              <a:t>Add properties for necessary</a:t>
            </a:r>
            <a:br>
              <a:rPr lang="en-US" dirty="0" smtClean="0"/>
            </a:br>
            <a:r>
              <a:rPr lang="en-US" dirty="0" smtClean="0"/>
              <a:t>fields in </a:t>
            </a:r>
            <a:r>
              <a:rPr lang="en-US" dirty="0"/>
              <a:t>r</a:t>
            </a:r>
            <a:r>
              <a:rPr lang="en-US" dirty="0" smtClean="0"/>
              <a:t>egistration form </a:t>
            </a:r>
          </a:p>
          <a:p>
            <a:r>
              <a:rPr lang="en-US" dirty="0" smtClean="0"/>
              <a:t>Add data modeling to </a:t>
            </a:r>
            <a:br>
              <a:rPr lang="en-US" dirty="0" smtClean="0"/>
            </a:br>
            <a:r>
              <a:rPr lang="en-US" dirty="0" smtClean="0"/>
              <a:t>Arrange part of tests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Implement Models For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6812" y="2438400"/>
            <a:ext cx="4572000" cy="37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109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 dirty="0" smtClean="0"/>
              <a:t>: </a:t>
            </a:r>
            <a:r>
              <a:rPr lang="en-US" dirty="0"/>
              <a:t>Implement Models For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3201" y="1294686"/>
            <a:ext cx="1108242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string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List&lt;bool&gt; martialStatus;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Add other fields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Add constructor</a:t>
            </a:r>
            <a:endParaRPr lang="en-GB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this.firstName;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this.firstName = 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2910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Attributes</a:t>
            </a:r>
          </a:p>
          <a:p>
            <a:r>
              <a:rPr lang="en-US" dirty="0" smtClean="0"/>
              <a:t>Page Object Model</a:t>
            </a:r>
          </a:p>
          <a:p>
            <a:pPr lvl="1"/>
            <a:r>
              <a:rPr lang="en-US" dirty="0" smtClean="0"/>
              <a:t>Build-in POM</a:t>
            </a:r>
          </a:p>
          <a:p>
            <a:pPr lvl="1"/>
            <a:r>
              <a:rPr lang="en-US" dirty="0" smtClean="0"/>
              <a:t>Custom POM</a:t>
            </a:r>
          </a:p>
          <a:p>
            <a:r>
              <a:rPr lang="en-US" dirty="0" smtClean="0"/>
              <a:t>AAA testing pattern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371600"/>
            <a:ext cx="6324600" cy="4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85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WebDriver Design Patterns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1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22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you to attach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information </a:t>
            </a:r>
            <a:r>
              <a:rPr lang="en-US" dirty="0"/>
              <a:t>to any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Accessed </a:t>
            </a:r>
            <a:r>
              <a:rPr lang="en-US" dirty="0"/>
              <a:t>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compile-time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Accessed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untime</a:t>
            </a:r>
            <a:r>
              <a:rPr lang="en-US" dirty="0" smtClean="0"/>
              <a:t> </a:t>
            </a:r>
            <a:r>
              <a:rPr lang="en-US" dirty="0"/>
              <a:t>through the </a:t>
            </a:r>
            <a:r>
              <a:rPr lang="en-US" dirty="0" smtClean="0"/>
              <a:t>metadata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Attribute?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3292257"/>
            <a:ext cx="1072637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TestFixture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LoginToSoftUniTests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"BestQA"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LoginWithValidData() {}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3505200"/>
            <a:ext cx="3886200" cy="1172440"/>
          </a:xfrm>
          <a:prstGeom prst="wedgeRoundRectCallout">
            <a:avLst>
              <a:gd name="adj1" fmla="val -179600"/>
              <a:gd name="adj2" fmla="val 64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3491414"/>
            <a:ext cx="3886200" cy="1172440"/>
          </a:xfrm>
          <a:prstGeom prst="wedgeRoundRectCallout">
            <a:avLst>
              <a:gd name="adj1" fmla="val -118292"/>
              <a:gd name="adj2" fmla="val 1040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You can have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2800" dirty="0" smtClean="0">
                <a:solidFill>
                  <a:srgbClr val="FFFFFF"/>
                </a:solidFill>
              </a:rPr>
              <a:t> attributes on single unit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79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Property attribute</a:t>
            </a:r>
          </a:p>
          <a:p>
            <a:endParaRPr lang="en-US" dirty="0"/>
          </a:p>
          <a:p>
            <a:endParaRPr lang="en-US" sz="3200" dirty="0" smtClean="0"/>
          </a:p>
          <a:p>
            <a:r>
              <a:rPr lang="en-US" dirty="0" smtClean="0"/>
              <a:t>Author attribute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useful attributes can be find in </a:t>
            </a:r>
            <a:r>
              <a:rPr lang="en-US" dirty="0" smtClean="0">
                <a:hlinkClick r:id="rId2"/>
              </a:rPr>
              <a:t>documentation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</a:t>
            </a:r>
            <a:r>
              <a:rPr lang="en-US" dirty="0" smtClean="0"/>
              <a:t>Attributes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12912" y="1941493"/>
            <a:ext cx="8763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[Test, Property("Priority", 2</a:t>
            </a:r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NavigateToRegistrationPage() {}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17950" y="3922693"/>
            <a:ext cx="879109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[Author ("Ventsislav Ivanov")]</a:t>
            </a:r>
          </a:p>
          <a:p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NavigateToRegistrationPage() {}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23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two more negative tests for registration</a:t>
            </a:r>
          </a:p>
          <a:p>
            <a:r>
              <a:rPr lang="en-US" dirty="0" smtClean="0"/>
              <a:t>Refactor your code </a:t>
            </a:r>
          </a:p>
          <a:p>
            <a:pPr lvl="1"/>
            <a:r>
              <a:rPr lang="en-US" dirty="0" smtClean="0"/>
              <a:t>Add SetUp method </a:t>
            </a:r>
          </a:p>
          <a:p>
            <a:pPr lvl="1"/>
            <a:r>
              <a:rPr lang="en-US" dirty="0" smtClean="0"/>
              <a:t>Add TearDown method</a:t>
            </a:r>
            <a:endParaRPr lang="en-US" dirty="0"/>
          </a:p>
          <a:p>
            <a:r>
              <a:rPr lang="en-US" dirty="0" smtClean="0"/>
              <a:t>Split navigation test from main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NUnit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4612" y="2393867"/>
            <a:ext cx="3142816" cy="31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279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8012" y="1386393"/>
            <a:ext cx="1072637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[TestFixture]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RegisterInDemoQA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driver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SetUp]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Init()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ChromeDriver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TearDown]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CleanUp()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this.driver.Quit();</a:t>
            </a:r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320375" y="2326554"/>
            <a:ext cx="4114800" cy="1172440"/>
          </a:xfrm>
          <a:prstGeom prst="wedgeRoundRectCallout">
            <a:avLst>
              <a:gd name="adj1" fmla="val -166621"/>
              <a:gd name="adj2" fmla="val 38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SetUp</a:t>
            </a:r>
            <a:r>
              <a:rPr lang="en-US" sz="2800" dirty="0">
                <a:solidFill>
                  <a:srgbClr val="FFFFFF"/>
                </a:solidFill>
              </a:rPr>
              <a:t> m</a:t>
            </a:r>
            <a:r>
              <a:rPr lang="en-US" sz="2800" dirty="0" smtClean="0">
                <a:solidFill>
                  <a:srgbClr val="FFFFFF"/>
                </a:solidFill>
              </a:rPr>
              <a:t>ethods will be execute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every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test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154396" y="4439155"/>
            <a:ext cx="3280779" cy="1526381"/>
          </a:xfrm>
          <a:prstGeom prst="wedgeRoundRectCallout">
            <a:avLst>
              <a:gd name="adj1" fmla="val -206492"/>
              <a:gd name="adj2" fmla="val -39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TearDown methods will be execute after every test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6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 smtClean="0"/>
              <a:t>Page Object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 smtClean="0"/>
              <a:t>Setup and First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117" y="1063230"/>
            <a:ext cx="6124590" cy="35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</a:t>
            </a:r>
            <a:r>
              <a:rPr lang="en-US" dirty="0" smtClean="0"/>
              <a:t>odels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areas </a:t>
            </a:r>
            <a:r>
              <a:rPr lang="en-US" dirty="0"/>
              <a:t>of an UI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logical relationship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between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Page Object</a:t>
            </a:r>
            <a:r>
              <a:rPr lang="en-US" dirty="0"/>
              <a:t> class is </a:t>
            </a:r>
            <a:r>
              <a:rPr lang="en-US" dirty="0" smtClean="0"/>
              <a:t>responsible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 the 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eb elements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</a:t>
            </a:r>
            <a:r>
              <a:rPr lang="en-US" dirty="0" smtClean="0"/>
              <a:t>ethods </a:t>
            </a:r>
            <a:r>
              <a:rPr lang="en-US" dirty="0"/>
              <a:t>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operations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on </a:t>
            </a:r>
            <a:r>
              <a:rPr lang="en-US" dirty="0"/>
              <a:t>those w</a:t>
            </a:r>
            <a:r>
              <a:rPr lang="en-US" dirty="0" smtClean="0"/>
              <a:t>eb elements</a:t>
            </a:r>
            <a:r>
              <a:rPr lang="en-US" dirty="0"/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Page Object Model (POM)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6412" y="1752600"/>
            <a:ext cx="4419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051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1271</Words>
  <Application>Microsoft Office PowerPoint</Application>
  <PresentationFormat>Custom</PresentationFormat>
  <Paragraphs>332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 16x9</vt:lpstr>
      <vt:lpstr>WebDriver Design Patterns</vt:lpstr>
      <vt:lpstr>Table of Contents</vt:lpstr>
      <vt:lpstr>Have a Question?</vt:lpstr>
      <vt:lpstr>What is Attribute?</vt:lpstr>
      <vt:lpstr>NUnit Attributes </vt:lpstr>
      <vt:lpstr>Problem: NUnit Test</vt:lpstr>
      <vt:lpstr>Solution: NUnit Test</vt:lpstr>
      <vt:lpstr>Page Object Pattern</vt:lpstr>
      <vt:lpstr>What is Page Object Model (POM)</vt:lpstr>
      <vt:lpstr>Advantages of Page Object Model</vt:lpstr>
      <vt:lpstr>Selenium Page Object Model</vt:lpstr>
      <vt:lpstr>Elements Initialization</vt:lpstr>
      <vt:lpstr>Problem: Implement Page Object Model</vt:lpstr>
      <vt:lpstr>Solution: Implement Page Object Model</vt:lpstr>
      <vt:lpstr>Custom Page Object Model</vt:lpstr>
      <vt:lpstr>Custom Page Object Model</vt:lpstr>
      <vt:lpstr>Page, Map and Asserter</vt:lpstr>
      <vt:lpstr>Pagе Elements </vt:lpstr>
      <vt:lpstr>Page Basic and Page Map</vt:lpstr>
      <vt:lpstr>Page Asserter</vt:lpstr>
      <vt:lpstr>Problem: Separate Page Elements</vt:lpstr>
      <vt:lpstr>Solution: Separate Page Elements</vt:lpstr>
      <vt:lpstr>Solution: Separate Page Elements Map</vt:lpstr>
      <vt:lpstr>Solution: Separate Page Elements Asserter</vt:lpstr>
      <vt:lpstr>AAA Pattern</vt:lpstr>
      <vt:lpstr>What is AAA Testing Pattern</vt:lpstr>
      <vt:lpstr>Problem: Implement AAA Pattern</vt:lpstr>
      <vt:lpstr>Models</vt:lpstr>
      <vt:lpstr>What is Test Data?</vt:lpstr>
      <vt:lpstr>Data Types</vt:lpstr>
      <vt:lpstr>Problem: Implement Models For Data</vt:lpstr>
      <vt:lpstr>Solution: Implement Models For Data</vt:lpstr>
      <vt:lpstr>Summary</vt:lpstr>
      <vt:lpstr>Selenium WebDriver Design Patterns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Page Object</dc:title>
  <dc:subject>Software Development Course</dc:subject>
  <dc:creator/>
  <cp:keywords>SoftUni, Software University, programming, software development, qa engineering, course, quality, qaautomation, page object, design patterns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2017-11-09T19:52:07Z</dcterms:modified>
  <cp:category>programming, computer programming, software development, quality assurance, QAAutomation, Selenium WebDriver, Page Object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