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8"/>
  </p:notesMasterIdLst>
  <p:handoutMasterIdLst>
    <p:handoutMasterId r:id="rId49"/>
  </p:handoutMasterIdLst>
  <p:sldIdLst>
    <p:sldId id="274" r:id="rId3"/>
    <p:sldId id="276" r:id="rId4"/>
    <p:sldId id="410" r:id="rId5"/>
    <p:sldId id="510" r:id="rId6"/>
    <p:sldId id="491" r:id="rId7"/>
    <p:sldId id="493" r:id="rId8"/>
    <p:sldId id="507" r:id="rId9"/>
    <p:sldId id="508" r:id="rId10"/>
    <p:sldId id="494" r:id="rId11"/>
    <p:sldId id="492" r:id="rId12"/>
    <p:sldId id="461" r:id="rId13"/>
    <p:sldId id="511" r:id="rId14"/>
    <p:sldId id="512" r:id="rId15"/>
    <p:sldId id="514" r:id="rId16"/>
    <p:sldId id="513" r:id="rId17"/>
    <p:sldId id="515" r:id="rId18"/>
    <p:sldId id="516" r:id="rId19"/>
    <p:sldId id="426" r:id="rId20"/>
    <p:sldId id="517" r:id="rId21"/>
    <p:sldId id="518" r:id="rId22"/>
    <p:sldId id="525" r:id="rId23"/>
    <p:sldId id="524" r:id="rId24"/>
    <p:sldId id="526" r:id="rId25"/>
    <p:sldId id="527" r:id="rId26"/>
    <p:sldId id="528" r:id="rId27"/>
    <p:sldId id="529" r:id="rId28"/>
    <p:sldId id="462" r:id="rId29"/>
    <p:sldId id="444" r:id="rId30"/>
    <p:sldId id="519" r:id="rId31"/>
    <p:sldId id="520" r:id="rId32"/>
    <p:sldId id="521" r:id="rId33"/>
    <p:sldId id="522" r:id="rId34"/>
    <p:sldId id="523" r:id="rId35"/>
    <p:sldId id="466" r:id="rId36"/>
    <p:sldId id="498" r:id="rId37"/>
    <p:sldId id="468" r:id="rId38"/>
    <p:sldId id="499" r:id="rId39"/>
    <p:sldId id="530" r:id="rId40"/>
    <p:sldId id="531" r:id="rId41"/>
    <p:sldId id="532" r:id="rId42"/>
    <p:sldId id="533" r:id="rId43"/>
    <p:sldId id="506" r:id="rId44"/>
    <p:sldId id="416" r:id="rId45"/>
    <p:sldId id="352" r:id="rId46"/>
    <p:sldId id="393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CFB0E319-3B19-4A38-B6AB-9533F556033F}">
          <p14:sldIdLst>
            <p14:sldId id="274"/>
            <p14:sldId id="276"/>
            <p14:sldId id="410"/>
          </p14:sldIdLst>
        </p14:section>
        <p14:section name="Switch" id="{9F3ACB28-330C-4E54-8468-E2F8B96C4DC9}">
          <p14:sldIdLst>
            <p14:sldId id="510"/>
            <p14:sldId id="491"/>
            <p14:sldId id="493"/>
            <p14:sldId id="507"/>
            <p14:sldId id="508"/>
            <p14:sldId id="494"/>
            <p14:sldId id="492"/>
          </p14:sldIdLst>
        </p14:section>
        <p14:section name="Actions" id="{2B660324-135F-4A2B-A58F-41EF5E048134}">
          <p14:sldIdLst>
            <p14:sldId id="461"/>
            <p14:sldId id="511"/>
            <p14:sldId id="512"/>
            <p14:sldId id="514"/>
            <p14:sldId id="513"/>
            <p14:sldId id="515"/>
            <p14:sldId id="516"/>
            <p14:sldId id="426"/>
            <p14:sldId id="517"/>
            <p14:sldId id="518"/>
          </p14:sldIdLst>
        </p14:section>
        <p14:section name="Configuration" id="{05A972DA-A7D9-4669-B6B9-D2E670B218DE}">
          <p14:sldIdLst>
            <p14:sldId id="525"/>
            <p14:sldId id="524"/>
            <p14:sldId id="526"/>
            <p14:sldId id="527"/>
            <p14:sldId id="528"/>
            <p14:sldId id="529"/>
          </p14:sldIdLst>
        </p14:section>
        <p14:section name="Data Driven Tests" id="{0099168E-3EE7-4FAD-BFD8-5F7CEB16A7A8}">
          <p14:sldIdLst>
            <p14:sldId id="462"/>
            <p14:sldId id="444"/>
            <p14:sldId id="519"/>
            <p14:sldId id="520"/>
            <p14:sldId id="521"/>
            <p14:sldId id="522"/>
            <p14:sldId id="523"/>
            <p14:sldId id="466"/>
            <p14:sldId id="498"/>
            <p14:sldId id="468"/>
            <p14:sldId id="499"/>
          </p14:sldIdLst>
        </p14:section>
        <p14:section name="Бasic Logger" id="{4B6B1531-E670-4A88-90E6-F0BED79071A6}">
          <p14:sldIdLst>
            <p14:sldId id="530"/>
            <p14:sldId id="531"/>
            <p14:sldId id="532"/>
            <p14:sldId id="533"/>
          </p14:sldIdLst>
        </p14:section>
        <p14:section name="Conclusion" id="{95C23484-3EE9-488F-9A3A-833EF0DE4243}">
          <p14:sldIdLst>
            <p14:sldId id="506"/>
            <p14:sldId id="416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73" d="100"/>
          <a:sy n="73" d="100"/>
        </p:scale>
        <p:origin x="-396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8366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8317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841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8799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demoqa.com/droppabl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demoqa.com/droppabl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microsoft.com/en-us/download/details.aspx?id=23734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infragistics.com/" TargetMode="External"/><Relationship Id="rId18" Type="http://schemas.openxmlformats.org/officeDocument/2006/relationships/image" Target="../media/image36.png"/><Relationship Id="rId3" Type="http://schemas.openxmlformats.org/officeDocument/2006/relationships/hyperlink" Target="http://www.luxoft.com/" TargetMode="External"/><Relationship Id="rId21" Type="http://schemas.openxmlformats.org/officeDocument/2006/relationships/hyperlink" Target="https://www.w3schools.com/xml/xpath_axes.asp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://www.superhosting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11" Type="http://schemas.openxmlformats.org/officeDocument/2006/relationships/hyperlink" Target="http://www.indeavr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netpeak.bg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://www.telenor.bg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qa.com/wp-content/uploads/2014/08/Toolsqa.jpg" TargetMode="External"/><Relationship Id="rId2" Type="http://schemas.openxmlformats.org/officeDocument/2006/relationships/hyperlink" Target="http://toolsqa.com/automation-practice-switch-windo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858869"/>
            <a:ext cx="7910299" cy="1059884"/>
          </a:xfrm>
        </p:spPr>
        <p:txBody>
          <a:bodyPr>
            <a:normAutofit/>
          </a:bodyPr>
          <a:lstStyle/>
          <a:p>
            <a:r>
              <a:rPr lang="en-US" dirty="0" smtClean="0"/>
              <a:t>WebDriver Advanced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06130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Alerts, Actions, Data Bind Tests</a:t>
            </a:r>
            <a:br>
              <a:rPr lang="en-US" dirty="0" smtClean="0"/>
            </a:br>
            <a:r>
              <a:rPr lang="en-US" dirty="0" smtClean="0"/>
              <a:t>Simple Logger 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948025" y="3687537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303685" y="3526345"/>
            <a:ext cx="1857110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QA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Automation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1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15319" y="3367907"/>
            <a:ext cx="2113917" cy="19130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36650" y="5033763"/>
            <a:ext cx="3065169" cy="127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Alerts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79412" y="1386393"/>
            <a:ext cx="114300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IWebDriver driver = new ChromeDriver();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driver.Url = 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"http://toolsqa.com/automation-practice-switch-windows/";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GB" sz="1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newTabBtoon</a:t>
            </a:r>
            <a:r>
              <a:rPr lang="en-GB" sz="1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GB" sz="1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driver.FindElement(By.XPath(Add XPath));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newTabBtoon.Click();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newTabName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driver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.WindowHandles.Last();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newTab = driver.SwitchTo()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.Window(newTabName);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Assert.AreEqual("QA Automation Tools Tutorial", </a:t>
            </a:r>
            <a:r>
              <a:rPr lang="en-GB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driver.Title</a:t>
            </a:r>
            <a:r>
              <a:rPr lang="en-GB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newTab.Close();</a:t>
            </a:r>
          </a:p>
          <a:p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Assert.IsTrue(driver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.WindowHandles.Count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1);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8631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37" y="4934368"/>
            <a:ext cx="8938472" cy="820600"/>
          </a:xfrm>
        </p:spPr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Keyboard and Mouse Events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76500" y="914400"/>
            <a:ext cx="3835824" cy="382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664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special keyboard and mouse events are done using the </a:t>
            </a:r>
            <a:r>
              <a:rPr lang="en-GB" dirty="0"/>
              <a:t>using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OpenQA.Selenium.Interactions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Actions Builder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and mouse Events 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40039" y="3352800"/>
            <a:ext cx="10726373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Actions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 = 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Actions(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builder.MoveToElement(field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Perform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226322" y="4968965"/>
            <a:ext cx="3276600" cy="1213563"/>
          </a:xfrm>
          <a:prstGeom prst="wedgeRoundRectCallout">
            <a:avLst>
              <a:gd name="adj1" fmla="val -6327"/>
              <a:gd name="adj2" fmla="val -981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/>
              <a:t>E</a:t>
            </a:r>
            <a:r>
              <a:rPr lang="en-GB" sz="2800" dirty="0" smtClean="0"/>
              <a:t>xecuting </a:t>
            </a:r>
            <a:r>
              <a:rPr lang="en-GB" sz="2800" dirty="0"/>
              <a:t>the </a:t>
            </a:r>
            <a:r>
              <a:rPr lang="en-GB" sz="2800" dirty="0" smtClean="0"/>
              <a:t>action </a:t>
            </a:r>
            <a:r>
              <a:rPr lang="en-GB" sz="2800" dirty="0"/>
              <a:t>object 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2998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KeyDown() </a:t>
            </a:r>
            <a:r>
              <a:rPr lang="en-US" dirty="0" smtClean="0"/>
              <a:t>is press key and hold it pressed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4000" dirty="0"/>
          </a:p>
          <a:p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KeyUp() </a:t>
            </a:r>
            <a:r>
              <a:rPr lang="en-US" dirty="0" smtClean="0"/>
              <a:t>is used to release a key you already hold</a:t>
            </a:r>
          </a:p>
          <a:p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SendKeys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/>
              <a:t>sends </a:t>
            </a:r>
            <a:r>
              <a:rPr lang="en-US" dirty="0"/>
              <a:t>a series of keystrokes onto the element. </a:t>
            </a:r>
            <a:endParaRPr lang="en-GB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Keyboard Events 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" y="1929825"/>
            <a:ext cx="8153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builder.KeyDown(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Keys.Shift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0412" y="3377625"/>
            <a:ext cx="8153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builder.KeyUp(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Keys.Shift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0411" y="4876800"/>
            <a:ext cx="8153401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builder.KeyDown(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Keys.Shift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.SendKeys(element, "hello");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9882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Click left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button </a:t>
            </a:r>
            <a:r>
              <a:rPr lang="en-US" dirty="0" smtClean="0"/>
              <a:t>at </a:t>
            </a: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current mouse location</a:t>
            </a:r>
            <a:r>
              <a:rPr lang="en-US" dirty="0"/>
              <a:t>.</a:t>
            </a:r>
          </a:p>
          <a:p>
            <a:endParaRPr lang="en-US" sz="4000" dirty="0"/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Click right button</a:t>
            </a:r>
            <a:r>
              <a:rPr lang="en-US" dirty="0" smtClean="0"/>
              <a:t> at </a:t>
            </a: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current mouse location</a:t>
            </a:r>
            <a:r>
              <a:rPr lang="en-US" dirty="0" smtClean="0"/>
              <a:t>.</a:t>
            </a:r>
          </a:p>
          <a:p>
            <a:pPr>
              <a:spcBef>
                <a:spcPts val="1800"/>
              </a:spcBef>
            </a:pP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Double click </a:t>
            </a:r>
            <a:r>
              <a:rPr lang="en-US" dirty="0"/>
              <a:t>left button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current mouse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location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Mouse Events 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" y="1929825"/>
            <a:ext cx="10058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Click(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0412" y="3682425"/>
            <a:ext cx="10058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ContextClick();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36612" y="5410200"/>
            <a:ext cx="10058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DoubleClick();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7501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Moves</a:t>
            </a:r>
            <a:r>
              <a:rPr lang="en-US" dirty="0"/>
              <a:t> the mouse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middle of the element</a:t>
            </a:r>
            <a:r>
              <a:rPr lang="en-US" dirty="0" smtClean="0"/>
              <a:t>.</a:t>
            </a:r>
          </a:p>
          <a:p>
            <a:endParaRPr lang="en-US" sz="4000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Clicks</a:t>
            </a:r>
            <a:r>
              <a:rPr lang="en-US" dirty="0"/>
              <a:t> (without releasing)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current mouse location</a:t>
            </a:r>
            <a:r>
              <a:rPr lang="en-US" dirty="0" smtClean="0"/>
              <a:t>.</a:t>
            </a:r>
          </a:p>
          <a:p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Releases</a:t>
            </a:r>
            <a:r>
              <a:rPr lang="en-US" dirty="0"/>
              <a:t> the </a:t>
            </a:r>
            <a:r>
              <a:rPr lang="en-US" dirty="0" smtClean="0"/>
              <a:t>pressed </a:t>
            </a:r>
            <a:r>
              <a:rPr lang="en-US" dirty="0"/>
              <a:t>left mouse button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current mouse location </a:t>
            </a:r>
            <a:endParaRPr lang="en-GB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Mouse </a:t>
            </a:r>
            <a:r>
              <a:rPr lang="en-US" dirty="0"/>
              <a:t>Events (2) 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" y="1905000"/>
            <a:ext cx="10058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MoveToElement(field);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0412" y="3353529"/>
            <a:ext cx="10058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builder.MoveToElement(field).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ClickAndHold()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0412" y="5410200"/>
            <a:ext cx="10058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builder.MoveToElement(field).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Release()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2376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click-and-hold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</a:t>
            </a:r>
            <a:r>
              <a:rPr lang="en-US" dirty="0"/>
              <a:t>, moves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target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</a:t>
            </a:r>
            <a:r>
              <a:rPr lang="en-US" dirty="0"/>
              <a:t>, then releases the </a:t>
            </a:r>
            <a:r>
              <a:rPr lang="en-US" dirty="0" smtClean="0"/>
              <a:t>mouse</a:t>
            </a:r>
          </a:p>
          <a:p>
            <a:endParaRPr lang="en-US" sz="1800" dirty="0"/>
          </a:p>
          <a:p>
            <a:endParaRPr lang="en-US" sz="1050" dirty="0" smtClean="0"/>
          </a:p>
          <a:p>
            <a:r>
              <a:rPr lang="en-US" dirty="0"/>
              <a:t>Performs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click-and-hold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</a:t>
            </a:r>
            <a:r>
              <a:rPr lang="en-US" dirty="0"/>
              <a:t>, moves by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offset</a:t>
            </a:r>
            <a:r>
              <a:rPr lang="en-US" dirty="0"/>
              <a:t>, then releases the mouse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Negative</a:t>
            </a:r>
            <a:r>
              <a:rPr lang="en-US" dirty="0" smtClean="0"/>
              <a:t> offset is moving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left on X </a:t>
            </a:r>
            <a:r>
              <a:rPr lang="en-US" dirty="0" smtClean="0"/>
              <a:t>and moving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top on 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DragAndDrop()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2" y="2438400"/>
            <a:ext cx="10058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Builder.DragAndDrop(</a:t>
            </a:r>
            <a:r>
              <a:rPr lang="en-GB" sz="32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sourseElem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targetElem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6612" y="4419600"/>
            <a:ext cx="10058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Builder.DragAndDropToOffset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(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sourseElem, OffsetX, OffsetY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7365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Open </a:t>
            </a:r>
            <a:r>
              <a:rPr lang="en-GB" noProof="1">
                <a:hlinkClick r:id="rId2"/>
              </a:rPr>
              <a:t>http://demoqa.com/droppable</a:t>
            </a:r>
            <a:r>
              <a:rPr lang="en-GB" noProof="1" smtClean="0">
                <a:hlinkClick r:id="rId2"/>
              </a:rPr>
              <a:t>/</a:t>
            </a:r>
            <a:endParaRPr lang="en-GB" noProof="1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noProof="1" smtClean="0"/>
              <a:t>Drag element to the its target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DragAndDrop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98812" y="3048000"/>
            <a:ext cx="4195006" cy="253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9187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</a:t>
            </a:r>
            <a:r>
              <a:rPr lang="en-US" dirty="0"/>
              <a:t>DragAndDrop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24611" y="1208323"/>
            <a:ext cx="11041801" cy="4940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IWebDriver driver = new ChromeDriver();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driver.Url = "http://demoqa.com/droppable/";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var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source</a:t>
            </a:r>
            <a:r>
              <a:rPr lang="en-US" sz="2800" dirty="0" smtClean="0">
                <a:solidFill>
                  <a:schemeClr val="tx2"/>
                </a:solidFill>
              </a:rPr>
              <a:t> =   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  </a:t>
            </a:r>
            <a:r>
              <a:rPr lang="en-US" dirty="0" smtClean="0">
                <a:solidFill>
                  <a:schemeClr val="tx2"/>
                </a:solidFill>
              </a:rPr>
              <a:t>driver.FindElement(By.XPath("//*[@id=\"draggableview\"]/p"));</a:t>
            </a:r>
          </a:p>
          <a:p>
            <a:pPr>
              <a:lnSpc>
                <a:spcPct val="110000"/>
              </a:lnSpc>
            </a:pPr>
            <a:r>
              <a:rPr lang="en-US" sz="2700" dirty="0" smtClean="0">
                <a:solidFill>
                  <a:schemeClr val="tx2"/>
                </a:solidFill>
              </a:rPr>
              <a:t>var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target</a:t>
            </a:r>
            <a:r>
              <a:rPr lang="en-US" sz="2700" dirty="0" smtClean="0">
                <a:solidFill>
                  <a:schemeClr val="tx2"/>
                </a:solidFill>
              </a:rPr>
              <a:t> = driver.FindElement(By.Id("</a:t>
            </a:r>
            <a:r>
              <a:rPr lang="en-US" sz="2700" dirty="0" err="1" smtClean="0">
                <a:solidFill>
                  <a:schemeClr val="tx2"/>
                </a:solidFill>
              </a:rPr>
              <a:t>droppableview</a:t>
            </a:r>
            <a:r>
              <a:rPr lang="en-US" sz="2700" dirty="0" smtClean="0">
                <a:solidFill>
                  <a:schemeClr val="tx2"/>
                </a:solidFill>
              </a:rPr>
              <a:t>"));</a:t>
            </a:r>
            <a:endParaRPr lang="bg-BG" sz="2700" dirty="0" smtClean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string classBefore = target.GetAttribute("class");</a:t>
            </a:r>
            <a:endParaRPr lang="en-US" sz="2700" dirty="0" smtClean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Actions builder = new Actions(driver);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builder.DragAndDrop(source, target).Perform();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string classAfter = target.GetAttribute("class");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Assert.AreNotEqual(classBefore, classAfter);</a:t>
            </a:r>
          </a:p>
        </p:txBody>
      </p:sp>
    </p:spTree>
    <p:extLst>
      <p:ext uri="{BB962C8B-B14F-4D97-AF65-F5344CB8AC3E}">
        <p14:creationId xmlns:p14="http://schemas.microsoft.com/office/powerpoint/2010/main" xmlns="" val="2892902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GB" noProof="1">
                <a:hlinkClick r:id="rId2"/>
              </a:rPr>
              <a:t>http://demoqa.com/resizable/</a:t>
            </a:r>
            <a:endParaRPr lang="en-GB" noProof="1" smtClean="0"/>
          </a:p>
          <a:p>
            <a:r>
              <a:rPr lang="en-GB" noProof="1" smtClean="0"/>
              <a:t>Resize item in box so:</a:t>
            </a:r>
          </a:p>
          <a:p>
            <a:pPr lvl="1"/>
            <a:r>
              <a:rPr lang="en-GB" noProof="1" smtClean="0"/>
              <a:t>Width to be 100px bigger</a:t>
            </a:r>
          </a:p>
          <a:p>
            <a:pPr lvl="1"/>
            <a:r>
              <a:rPr lang="en-GB" noProof="1" smtClean="0"/>
              <a:t>Height to </a:t>
            </a:r>
            <a:r>
              <a:rPr lang="en-GB" noProof="1"/>
              <a:t>be 100px bigger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Resize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98812" y="4487925"/>
            <a:ext cx="1400370" cy="1428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27812" y="4088319"/>
            <a:ext cx="2183599" cy="222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163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Pop-ups</a:t>
            </a:r>
          </a:p>
          <a:p>
            <a:pPr marL="819096" lvl="1" indent="-514350">
              <a:lnSpc>
                <a:spcPts val="4000"/>
              </a:lnSpc>
            </a:pPr>
            <a:r>
              <a:rPr lang="en-US" dirty="0" smtClean="0"/>
              <a:t>Handle pop-up, alerts, new tabs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Actions</a:t>
            </a:r>
          </a:p>
          <a:p>
            <a:pPr marL="819096" lvl="1" indent="-514350">
              <a:lnSpc>
                <a:spcPts val="4000"/>
              </a:lnSpc>
            </a:pPr>
            <a:r>
              <a:rPr lang="en-US" dirty="0" smtClean="0"/>
              <a:t>Keyboard and Mouse Events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Data Driven Testing</a:t>
            </a:r>
          </a:p>
          <a:p>
            <a:pPr marL="819096" lvl="1" indent="-514350">
              <a:lnSpc>
                <a:spcPts val="4000"/>
              </a:lnSpc>
            </a:pPr>
            <a:r>
              <a:rPr lang="en-US" dirty="0" smtClean="0"/>
              <a:t>Excel Object Model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Basic Logger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5412" y="595731"/>
            <a:ext cx="4403106" cy="567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</a:t>
            </a:r>
            <a:r>
              <a:rPr lang="en-US" dirty="0"/>
              <a:t>Resize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24611" y="1208323"/>
            <a:ext cx="11041801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IWebDriver driver = new ChromeDriver();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driver.Url = "http://demoqa.com/resizable/";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var div = //TODO: Find div</a:t>
            </a:r>
            <a:r>
              <a:rPr lang="bg-BG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and get it size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var arrow = //TODO: Find arrow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Actions builder = new Actions(driver);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var action = builder.MoveToElement(arrow)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    .ClickAndHold().MoveByOffset(100, 100).Release();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action.Perform();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Assert.AreEqual(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width + 100, div.Size.Width</a:t>
            </a:r>
            <a:r>
              <a:rPr lang="en-US" sz="2800" dirty="0" smtClean="0">
                <a:solidFill>
                  <a:schemeClr val="tx2"/>
                </a:solidFill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Assert.AreEqual(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height + 100, div.Size.Height</a:t>
            </a:r>
            <a:r>
              <a:rPr lang="en-US" sz="2800" dirty="0" smtClean="0">
                <a:solidFill>
                  <a:schemeClr val="tx2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2935147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Project Configurations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 err="1" smtClean="0"/>
              <a:t>Enviroment</a:t>
            </a:r>
            <a:r>
              <a:rPr lang="en-US" dirty="0" smtClean="0"/>
              <a:t>, Database Configuration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89412" y="819150"/>
            <a:ext cx="3733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552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always use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Urls, DB Connection String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Folder paths</a:t>
            </a:r>
            <a:r>
              <a:rPr lang="en-US" dirty="0"/>
              <a:t> in any automation </a:t>
            </a:r>
            <a:r>
              <a:rPr lang="en-US" dirty="0" smtClean="0"/>
              <a:t>project (any project)</a:t>
            </a:r>
          </a:p>
          <a:p>
            <a:endParaRPr lang="en-US" sz="1600" dirty="0" smtClean="0"/>
          </a:p>
          <a:p>
            <a:r>
              <a:rPr lang="en-US" dirty="0" smtClean="0"/>
              <a:t>You want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change</a:t>
            </a:r>
            <a:r>
              <a:rPr lang="en-US" dirty="0" smtClean="0"/>
              <a:t> it on one place,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in every test</a:t>
            </a:r>
          </a:p>
          <a:p>
            <a:pPr lvl="1"/>
            <a:r>
              <a:rPr lang="en-US" dirty="0"/>
              <a:t>When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environment change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When you prepare a new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source </a:t>
            </a:r>
          </a:p>
          <a:p>
            <a:pPr lvl="1"/>
            <a:r>
              <a:rPr lang="en-US" dirty="0" smtClean="0"/>
              <a:t>When your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paths change</a:t>
            </a:r>
          </a:p>
          <a:p>
            <a:pPr lvl="1"/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Project Configuration?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8285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config files inherit settings from global configuration files, e.g. the </a:t>
            </a:r>
            <a:r>
              <a:rPr lang="en-US" dirty="0" smtClean="0"/>
              <a:t>machine.config</a:t>
            </a: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App.config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5826" y="2428908"/>
            <a:ext cx="11363585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&lt;?xml version="1.0"?&gt;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&lt;configuration&gt;</a:t>
            </a:r>
          </a:p>
          <a:p>
            <a:r>
              <a:rPr lang="en-US" sz="2800" dirty="0" smtClean="0"/>
              <a:t>  &lt;connectionStrings&gt;   </a:t>
            </a:r>
          </a:p>
          <a:p>
            <a:r>
              <a:rPr lang="en-US" sz="2800" dirty="0" smtClean="0"/>
              <a:t>     &lt;add name="MyKey" </a:t>
            </a:r>
          </a:p>
          <a:p>
            <a:r>
              <a:rPr lang="en-US" sz="2800" dirty="0" smtClean="0"/>
              <a:t>          connectionString="Data Source=localhost;</a:t>
            </a:r>
          </a:p>
          <a:p>
            <a:r>
              <a:rPr lang="en-US" sz="2800" dirty="0" smtClean="0"/>
              <a:t>			         Initial Catalog=ABC;"</a:t>
            </a:r>
          </a:p>
          <a:p>
            <a:r>
              <a:rPr lang="en-US" sz="2800" dirty="0" smtClean="0"/>
              <a:t>          providerName="System.Data.SqlClient"/&gt;</a:t>
            </a:r>
          </a:p>
          <a:p>
            <a:r>
              <a:rPr lang="en-US" sz="2800" dirty="0" smtClean="0"/>
              <a:t>    &lt;/connectionStrings&gt;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&lt;/configuration&gt;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774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1" smtClean="0"/>
              <a:t>Add </a:t>
            </a:r>
            <a:r>
              <a:rPr lang="bg-BG" noProof="1" smtClean="0">
                <a:latin typeface="Consolas" panose="020B0609020204030204" pitchFamily="49" charset="0"/>
              </a:rPr>
              <a:t>А</a:t>
            </a:r>
            <a:r>
              <a:rPr lang="en-GB" noProof="1" smtClean="0">
                <a:latin typeface="Consolas" panose="020B0609020204030204" pitchFamily="49" charset="0"/>
              </a:rPr>
              <a:t>pp.config</a:t>
            </a:r>
            <a:endParaRPr lang="en-GB" noProof="1" smtClean="0"/>
          </a:p>
          <a:p>
            <a:r>
              <a:rPr lang="en-GB" noProof="1" smtClean="0"/>
              <a:t>Add </a:t>
            </a:r>
            <a:r>
              <a:rPr lang="bg-BG" noProof="1" smtClean="0">
                <a:latin typeface="Consolas" panose="020B0609020204030204" pitchFamily="49" charset="0"/>
              </a:rPr>
              <a:t>Е</a:t>
            </a:r>
            <a:r>
              <a:rPr lang="en-GB" noProof="1" smtClean="0">
                <a:latin typeface="Consolas" panose="020B0609020204030204" pitchFamily="49" charset="0"/>
              </a:rPr>
              <a:t>nvironment.config</a:t>
            </a:r>
            <a:endParaRPr lang="bg-BG" noProof="1" smtClean="0">
              <a:latin typeface="Consolas" panose="020B0609020204030204" pitchFamily="49" charset="0"/>
            </a:endParaRPr>
          </a:p>
          <a:p>
            <a:r>
              <a:rPr lang="en-US" noProof="1" smtClean="0"/>
              <a:t>Add </a:t>
            </a:r>
            <a:r>
              <a:rPr lang="en-US" noProof="1" smtClean="0">
                <a:latin typeface="Consolas" panose="020B0609020204030204" pitchFamily="49" charset="0"/>
              </a:rPr>
              <a:t>Paths.config</a:t>
            </a:r>
            <a:endParaRPr lang="en-GB" noProof="1"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Project Configuration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0012" y="2819400"/>
            <a:ext cx="5876057" cy="352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8244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noProof="1"/>
              <a:t>Е</a:t>
            </a:r>
            <a:r>
              <a:rPr lang="en-GB" noProof="1" smtClean="0"/>
              <a:t>nvironment.confi</a:t>
            </a:r>
            <a:r>
              <a:rPr lang="en-US" noProof="1" smtClean="0"/>
              <a:t>g</a:t>
            </a:r>
            <a:endParaRPr lang="en-GB" noProof="1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Project Configuration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49508" y="2410795"/>
            <a:ext cx="10889809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appSettings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 &lt;</a:t>
            </a:r>
            <a:r>
              <a:rPr lang="en-GB" sz="2800" dirty="0"/>
              <a:t>add key="URL" value="http://www.store.demoqa.com"/&gt;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 &lt;</a:t>
            </a:r>
            <a:r>
              <a:rPr lang="en-GB" sz="2800" dirty="0"/>
              <a:t>add key="</a:t>
            </a:r>
            <a:r>
              <a:rPr lang="en-GB" sz="2800" dirty="0" err="1"/>
              <a:t>TestDataSheetPath</a:t>
            </a:r>
            <a:r>
              <a:rPr lang="en-GB" sz="2800" dirty="0"/>
              <a:t>" value</a:t>
            </a:r>
            <a:r>
              <a:rPr lang="en-GB" sz="2800" dirty="0" smtClean="0"/>
              <a:t>="</a:t>
            </a:r>
            <a:r>
              <a:rPr lang="en-GB" sz="2800" dirty="0" err="1" smtClean="0"/>
              <a:t>YourPath</a:t>
            </a:r>
            <a:r>
              <a:rPr lang="en-GB" sz="2800" dirty="0" smtClean="0"/>
              <a:t>"/&gt;</a:t>
            </a:r>
            <a:endParaRPr lang="en-GB" sz="2800" dirty="0"/>
          </a:p>
          <a:p>
            <a:r>
              <a:rPr lang="en-GB" sz="2800" dirty="0"/>
              <a:t> </a:t>
            </a:r>
            <a:r>
              <a:rPr lang="en-GB" sz="2800" dirty="0" smtClean="0"/>
              <a:t> &lt;</a:t>
            </a:r>
            <a:r>
              <a:rPr lang="en-GB" sz="2800" dirty="0"/>
              <a:t>add key="Logs" value</a:t>
            </a:r>
            <a:r>
              <a:rPr lang="en-GB" sz="2800" dirty="0" smtClean="0"/>
              <a:t>="</a:t>
            </a:r>
            <a:r>
              <a:rPr lang="en-GB" sz="2800" dirty="0" err="1" smtClean="0"/>
              <a:t>YourPath</a:t>
            </a:r>
            <a:r>
              <a:rPr lang="en-GB" sz="2800" dirty="0" smtClean="0"/>
              <a:t>"/&gt;</a:t>
            </a:r>
            <a:endParaRPr lang="en-GB" sz="2800" dirty="0"/>
          </a:p>
          <a:p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appSettings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274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App.config</a:t>
            </a:r>
            <a:endParaRPr lang="en-GB" noProof="1" smtClean="0"/>
          </a:p>
          <a:p>
            <a:pPr marL="0" indent="0">
              <a:buNone/>
            </a:pP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Project Configuration (2)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39724" y="2735021"/>
            <a:ext cx="11506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&lt;?xml version="1.0" encoding="utf-8" ?&gt;</a:t>
            </a:r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&lt;configuration&gt;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appSettings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GB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sz="2800" dirty="0"/>
              <a:t> </a:t>
            </a:r>
            <a:r>
              <a:rPr lang="en-GB" sz="2800" dirty="0" smtClean="0"/>
              <a:t>      </a:t>
            </a:r>
            <a:r>
              <a:rPr lang="en-GB" sz="2800" dirty="0" err="1" smtClean="0"/>
              <a:t>configSource</a:t>
            </a:r>
            <a:r>
              <a:rPr lang="en-GB" sz="2800" dirty="0"/>
              <a:t>="Configurations\</a:t>
            </a:r>
            <a:r>
              <a:rPr lang="en-GB" sz="2800" dirty="0" err="1"/>
              <a:t>Environment.config</a:t>
            </a:r>
            <a:r>
              <a:rPr lang="en-GB" sz="2800" dirty="0"/>
              <a:t>"</a:t>
            </a:r>
            <a:r>
              <a:rPr lang="en-GB" sz="900" dirty="0"/>
              <a:t>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/&gt;</a:t>
            </a:r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&lt;/configuration&gt;</a:t>
            </a:r>
            <a:endParaRPr lang="en-GB" sz="2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6534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 smtClean="0"/>
              <a:t>Data Driven Tests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 smtClean="0"/>
              <a:t>Data Bind by Excel Files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7942" y="1066800"/>
            <a:ext cx="6193667" cy="338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7555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Data-driven testing </a:t>
            </a:r>
            <a:r>
              <a:rPr lang="en-US" dirty="0"/>
              <a:t>is the creation of test scripts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run together with their related data</a:t>
            </a:r>
            <a:r>
              <a:rPr lang="en-US" dirty="0"/>
              <a:t> sets in a </a:t>
            </a:r>
            <a:r>
              <a:rPr lang="en-US" dirty="0" smtClean="0"/>
              <a:t>framework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Table </a:t>
            </a:r>
            <a:r>
              <a:rPr lang="en-US" dirty="0"/>
              <a:t>of conditions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directly as test </a:t>
            </a:r>
            <a:r>
              <a:rPr lang="en-US" dirty="0"/>
              <a:t>inputs and verifiable outputs</a:t>
            </a:r>
            <a:endParaRPr lang="en-US" noProof="1" smtClean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P</a:t>
            </a:r>
            <a:r>
              <a:rPr lang="en-US" dirty="0" smtClean="0"/>
              <a:t>rocess </a:t>
            </a:r>
            <a:r>
              <a:rPr lang="en-US" dirty="0"/>
              <a:t>where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environment settings </a:t>
            </a:r>
            <a:r>
              <a:rPr lang="en-US" dirty="0"/>
              <a:t>and control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hard-coded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What is Data Driven Testing? 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xmlns="" val="781510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90413" y="1371600"/>
            <a:ext cx="11804822" cy="534987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dirty="0" smtClean="0"/>
              <a:t>Data pools</a:t>
            </a:r>
            <a:endParaRPr lang="en-GB" dirty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dirty="0"/>
              <a:t>Excel files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dirty="0"/>
              <a:t>ADO objects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dirty="0"/>
              <a:t>CSV files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dirty="0"/>
              <a:t>ODBC sources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Data Formats</a:t>
            </a:r>
            <a:endParaRPr lang="en-US" noProof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56212" y="2133600"/>
            <a:ext cx="5095987" cy="286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0421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#QA-Automation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xmlns="" val="112280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74612" y="1151121"/>
            <a:ext cx="11998412" cy="557035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OLE DB</a:t>
            </a:r>
            <a:r>
              <a:rPr lang="en-US" dirty="0"/>
              <a:t> is a COM-based application programming </a:t>
            </a:r>
            <a:r>
              <a:rPr lang="en-US" dirty="0" smtClean="0"/>
              <a:t>interface (API)</a:t>
            </a:r>
            <a:r>
              <a:rPr lang="en-US" dirty="0"/>
              <a:t>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accessing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OLE DB </a:t>
            </a:r>
            <a:r>
              <a:rPr lang="en-US" dirty="0"/>
              <a:t>is part of the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Microsoft Data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Access Components</a:t>
            </a:r>
            <a:r>
              <a:rPr lang="en-US" dirty="0" smtClean="0"/>
              <a:t> (</a:t>
            </a:r>
            <a:r>
              <a:rPr lang="en-US" dirty="0"/>
              <a:t>MDAC</a:t>
            </a:r>
            <a:r>
              <a:rPr lang="en-US" dirty="0" smtClean="0"/>
              <a:t>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OLE DB </a:t>
            </a:r>
            <a:r>
              <a:rPr lang="en-US" dirty="0"/>
              <a:t>is conceptually divided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into</a:t>
            </a:r>
            <a:r>
              <a:rPr lang="en-US" dirty="0"/>
              <a:t>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consumers and providers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OLE DB</a:t>
            </a:r>
            <a:endParaRPr lang="en-US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70812" y="38862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2659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74612" y="1151121"/>
            <a:ext cx="11998412" cy="557035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OLE DB </a:t>
            </a:r>
            <a:r>
              <a:rPr lang="en-US" dirty="0" smtClean="0"/>
              <a:t>Connection</a:t>
            </a:r>
            <a:r>
              <a:rPr lang="en-US" dirty="0"/>
              <a:t> instance takes Connection String as argument and pass the value to the Constructor </a:t>
            </a:r>
            <a:r>
              <a:rPr lang="en-US" dirty="0" smtClean="0"/>
              <a:t>statement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OLE DB Connection</a:t>
            </a:r>
            <a:endParaRPr lang="en-US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5612" y="2694636"/>
            <a:ext cx="113538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connection</a:t>
            </a:r>
            <a:r>
              <a:rPr lang="en-US" sz="3200" dirty="0"/>
              <a:t> = </a:t>
            </a:r>
            <a:r>
              <a:rPr lang="en-US" sz="3200" dirty="0" err="1" smtClean="0"/>
              <a:t>string.Format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        (@"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Provider=Microsoft.ACE.OLEDB.12.0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              Data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Source = {0}; 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              Extended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Properties=Excel 12.0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;"</a:t>
            </a:r>
            <a:r>
              <a:rPr lang="en-US" sz="3200" dirty="0" smtClean="0"/>
              <a:t>,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       </a:t>
            </a:r>
            <a:r>
              <a:rPr lang="en-US" sz="3200" dirty="0" err="1" smtClean="0"/>
              <a:t>fileName</a:t>
            </a:r>
            <a:r>
              <a:rPr lang="en-US" sz="3200" dirty="0" smtClean="0"/>
              <a:t>);</a:t>
            </a:r>
          </a:p>
          <a:p>
            <a:r>
              <a:rPr lang="en-US" sz="3200" dirty="0" err="1"/>
              <a:t>var</a:t>
            </a:r>
            <a:r>
              <a:rPr lang="en-US" sz="3200" dirty="0"/>
              <a:t> connection = new </a:t>
            </a:r>
            <a:r>
              <a:rPr lang="en-US" sz="3200" dirty="0" err="1" smtClean="0"/>
              <a:t>OleDbConnection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connection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88223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74612" y="1151121"/>
            <a:ext cx="11998412" cy="557035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Sheet name have to be unique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First row will be our properties names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First row will be our key (test name)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You need to download </a:t>
            </a:r>
            <a:br>
              <a:rPr lang="en-US" dirty="0" smtClean="0"/>
            </a:br>
            <a:r>
              <a:rPr lang="en-US" dirty="0">
                <a:hlinkClick r:id="rId2"/>
              </a:rPr>
              <a:t>2007 Office System Driver: </a:t>
            </a:r>
            <a:r>
              <a:rPr lang="bg-BG" dirty="0" smtClean="0">
                <a:hlinkClick r:id="rId2"/>
              </a:rPr>
              <a:t/>
            </a:r>
            <a:br>
              <a:rPr lang="bg-BG" dirty="0" smtClean="0">
                <a:hlinkClick r:id="rId2"/>
              </a:rPr>
            </a:br>
            <a:r>
              <a:rPr lang="en-US" dirty="0" smtClean="0">
                <a:hlinkClick r:id="rId2"/>
              </a:rPr>
              <a:t>Data </a:t>
            </a:r>
            <a:r>
              <a:rPr lang="en-US" dirty="0">
                <a:hlinkClick r:id="rId2"/>
              </a:rPr>
              <a:t>Connectivity </a:t>
            </a:r>
            <a:r>
              <a:rPr lang="en-US" dirty="0" smtClean="0">
                <a:hlinkClick r:id="rId2"/>
              </a:rPr>
              <a:t>Components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Excel File Rules</a:t>
            </a:r>
            <a:endParaRPr lang="en-US" noProof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0212" y="3810000"/>
            <a:ext cx="4419600" cy="243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9750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447800"/>
            <a:ext cx="11804822" cy="5273676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Dapper</a:t>
            </a:r>
            <a:r>
              <a:rPr lang="en-US" dirty="0"/>
              <a:t> is a simple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 mapper</a:t>
            </a:r>
            <a:r>
              <a:rPr lang="en-US" dirty="0"/>
              <a:t> for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NET</a:t>
            </a:r>
          </a:p>
          <a:p>
            <a:r>
              <a:rPr lang="en-US" dirty="0" smtClean="0"/>
              <a:t>Get it like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NuGet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Dapper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7612" y="3276600"/>
            <a:ext cx="9216729" cy="97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298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dirty="0" smtClean="0"/>
              <a:t>ata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dirty="0" smtClean="0"/>
              <a:t>riven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 smtClean="0"/>
              <a:t>est for login in </a:t>
            </a:r>
            <a:r>
              <a:rPr lang="en-US" dirty="0" err="1" smtClean="0"/>
              <a:t>Softuni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Add one positive test case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Add one negative test case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</a:t>
            </a:r>
            <a:r>
              <a:rPr lang="bg-BG" dirty="0" smtClean="0"/>
              <a:t> </a:t>
            </a:r>
            <a:r>
              <a:rPr lang="en-GB" dirty="0"/>
              <a:t>Create Data </a:t>
            </a:r>
            <a:r>
              <a:rPr lang="en-US" dirty="0" smtClean="0"/>
              <a:t>Bind SoftUni Login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8452" y="3962400"/>
            <a:ext cx="5931921" cy="19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5593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 dirty="0" smtClean="0"/>
              <a:t>: </a:t>
            </a:r>
            <a:r>
              <a:rPr lang="en-GB" dirty="0"/>
              <a:t>Create Data </a:t>
            </a:r>
            <a:r>
              <a:rPr lang="en-US" dirty="0"/>
              <a:t>Bind SoftUni Login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1624" y="991129"/>
            <a:ext cx="11582399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ExcelDataAccess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string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TestDataFileConnection()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 =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ConfigurationManager.AppSettings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["TestDataSheetPath"];  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 = string.Format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@"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Provider=Microsoft.ACE.OLEDB.12.0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Data 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 = {0}; </a:t>
            </a:r>
            <a:endParaRPr lang="en-GB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Extended 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Properties=Excel 12.0;", fileName);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Continues on next slide!!!</a:t>
            </a:r>
            <a:endParaRPr lang="en-GB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8637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 dirty="0" smtClean="0"/>
              <a:t>: </a:t>
            </a:r>
            <a:r>
              <a:rPr lang="en-GB" dirty="0"/>
              <a:t>Create Data </a:t>
            </a:r>
            <a:r>
              <a:rPr lang="en-US" dirty="0"/>
              <a:t>Bind SoftUni Login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3212" y="990600"/>
            <a:ext cx="11582399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UserData GetTestData(string keyName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using (var connection = new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OleDbConnection(TestDataFileConnection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connection.Open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 = string.Format("select * from [DataSet$]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where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key='{0}'", keyName);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connection.Query&lt;UserData&gt;(query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 .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FirstOrDefault();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connection.Close();   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0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41" y="1151121"/>
            <a:ext cx="11804822" cy="5570355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 dirty="0" smtClean="0"/>
              <a:t>: </a:t>
            </a:r>
            <a:r>
              <a:rPr lang="en-US" dirty="0"/>
              <a:t>Separate Page </a:t>
            </a:r>
            <a:r>
              <a:rPr lang="en-US" dirty="0" smtClean="0"/>
              <a:t>Elements Asserter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97718" y="1665744"/>
            <a:ext cx="105933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UserData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99307" y="5009218"/>
            <a:ext cx="10591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userData = 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ExcelDataAccess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.GetTestData(testName);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465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 smtClean="0"/>
              <a:t>Basic Logger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 smtClean="0"/>
              <a:t>Log txt Files and Take Screenshots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5612" y="766762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4477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NUnit </a:t>
            </a:r>
            <a:r>
              <a:rPr lang="en-US" dirty="0"/>
              <a:t>test runs in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execution context</a:t>
            </a:r>
            <a:r>
              <a:rPr lang="en-US" dirty="0"/>
              <a:t>, which includes information about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environment</a:t>
            </a:r>
            <a:r>
              <a:rPr lang="en-US" dirty="0"/>
              <a:t> as well as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itself</a:t>
            </a:r>
          </a:p>
          <a:p>
            <a:r>
              <a:rPr lang="en-GB" dirty="0"/>
              <a:t>CurrentContext</a:t>
            </a:r>
          </a:p>
          <a:p>
            <a:pPr lvl="1"/>
            <a:r>
              <a:rPr lang="en-US" dirty="0"/>
              <a:t>Gets the context of the currently executing </a:t>
            </a:r>
            <a:r>
              <a:rPr lang="en-US" dirty="0" smtClean="0"/>
              <a:t>test</a:t>
            </a:r>
          </a:p>
          <a:p>
            <a:pPr lvl="1"/>
            <a:r>
              <a:rPr lang="en-US" dirty="0"/>
              <a:t>This context is created separately for each test before it begins </a:t>
            </a:r>
            <a:r>
              <a:rPr lang="en-US" dirty="0" smtClean="0"/>
              <a:t>execution</a:t>
            </a:r>
            <a:endParaRPr lang="bg-BG" dirty="0" smtClean="0"/>
          </a:p>
          <a:p>
            <a:r>
              <a:rPr lang="en-GB" dirty="0"/>
              <a:t>Out</a:t>
            </a:r>
          </a:p>
          <a:p>
            <a:pPr lvl="1"/>
            <a:r>
              <a:rPr lang="en-US" dirty="0"/>
              <a:t>Gets a TextWriter used for sending output to the current test result.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TestContext Object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xmlns="" val="29249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37" y="4934368"/>
            <a:ext cx="8938472" cy="820600"/>
          </a:xfrm>
        </p:spPr>
        <p:txBody>
          <a:bodyPr/>
          <a:lstStyle/>
          <a:p>
            <a:r>
              <a:rPr lang="en-US" dirty="0" smtClean="0"/>
              <a:t>Pop-up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 smtClean="0"/>
              <a:t>Handle Pop-ups and Alerts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2873" y="923618"/>
            <a:ext cx="38100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2144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Add Logger for your test cases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Log all test in single txt file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For every failed test do screen shot with test name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</a:t>
            </a:r>
            <a:r>
              <a:rPr lang="bg-BG" dirty="0" smtClean="0"/>
              <a:t> </a:t>
            </a:r>
            <a:r>
              <a:rPr lang="en-US" dirty="0" smtClean="0"/>
              <a:t>Add Logger to SoftUni Test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8452" y="3962400"/>
            <a:ext cx="5931921" cy="19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2777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 dirty="0" smtClean="0"/>
              <a:t>: </a:t>
            </a:r>
            <a:r>
              <a:rPr lang="en-US" dirty="0"/>
              <a:t>Add Logger to SoftUni Test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1624" y="991129"/>
            <a:ext cx="11582399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(TestContext.CurrentContext.Result.Outcome.Status == </a:t>
            </a:r>
            <a:endParaRPr lang="bg-BG" sz="2600" b="1" dirty="0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           </a:t>
            </a:r>
            <a:r>
              <a:rPr lang="en-GB" sz="26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TestStatus.Failed)</a:t>
            </a:r>
            <a:endParaRPr lang="bg-BG" sz="2600" b="1" dirty="0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 = ConfigurationManager.AppSettings["Logs"] + 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TestContext.CurrentContext.Test.Name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".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txt";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File.WriteAllText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(path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TestContext.CurrentContext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.Test.FullName +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sb.ToString());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screenshot = ((ITakesScreenshot)driver</a:t>
            </a:r>
            <a:r>
              <a:rPr lang="en-GB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GetScreenshot();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screenshot.SaveAsFile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(path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TestContext.CurrentContext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Test.Name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".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jpg", 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ScreenshotImageFormat.Jpeg);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86741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Pop-ups</a:t>
            </a:r>
          </a:p>
          <a:p>
            <a:pPr marL="819096" lvl="1" indent="-514350">
              <a:lnSpc>
                <a:spcPts val="4000"/>
              </a:lnSpc>
            </a:pPr>
            <a:r>
              <a:rPr lang="en-US" dirty="0"/>
              <a:t>Handle pop-up, alerts, new tabs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Actions</a:t>
            </a:r>
          </a:p>
          <a:p>
            <a:pPr marL="819096" lvl="1" indent="-514350">
              <a:lnSpc>
                <a:spcPts val="4000"/>
              </a:lnSpc>
            </a:pPr>
            <a:r>
              <a:rPr lang="en-US" dirty="0"/>
              <a:t>Keyboard and Mouse Events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Data Driven Testing</a:t>
            </a:r>
          </a:p>
          <a:p>
            <a:pPr marL="819096" lvl="1" indent="-514350">
              <a:lnSpc>
                <a:spcPts val="4000"/>
              </a:lnSpc>
            </a:pPr>
            <a:r>
              <a:rPr lang="en-US" dirty="0"/>
              <a:t>Excel Object Model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Basic Logger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5412" y="2590800"/>
            <a:ext cx="4783890" cy="354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12859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Selenium WebDriver Design Patterns</a:t>
            </a:r>
            <a:endParaRPr lang="en-US" dirty="0"/>
          </a:p>
        </p:txBody>
      </p:sp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5"/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7"/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19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488168" y="1225325"/>
            <a:ext cx="1922519" cy="854925"/>
          </a:xfrm>
          <a:prstGeom prst="roundRect">
            <a:avLst>
              <a:gd name="adj" fmla="val 3159"/>
            </a:avLst>
          </a:prstGeom>
        </p:spPr>
      </p:pic>
      <p:sp>
        <p:nvSpPr>
          <p:cNvPr id="16" name="Text Placeholder 2"/>
          <p:cNvSpPr txBox="1">
            <a:spLocks/>
          </p:cNvSpPr>
          <p:nvPr/>
        </p:nvSpPr>
        <p:spPr>
          <a:xfrm>
            <a:off x="1559701" y="6431478"/>
            <a:ext cx="10482604" cy="444793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hlinkClick r:id="rId21"/>
              </a:rPr>
              <a:t>https://www.w3schools.com/xml/xpath_axes.asp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32221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708957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07637" y="40722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64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124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Graphical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 interface </a:t>
            </a:r>
            <a:r>
              <a:rPr lang="en-US" dirty="0" smtClean="0"/>
              <a:t>display area,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suddenly appears </a:t>
            </a:r>
            <a:r>
              <a:rPr lang="en-US" dirty="0" smtClean="0"/>
              <a:t>in </a:t>
            </a:r>
            <a:r>
              <a:rPr lang="en-US" dirty="0"/>
              <a:t>the foreground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interface</a:t>
            </a:r>
          </a:p>
          <a:p>
            <a:pPr lvl="1">
              <a:spcBef>
                <a:spcPts val="1800"/>
              </a:spcBef>
              <a:spcAft>
                <a:spcPts val="1200"/>
              </a:spcAft>
            </a:pPr>
            <a:r>
              <a:rPr lang="en-US" sz="3400" dirty="0"/>
              <a:t>Alerts</a:t>
            </a:r>
          </a:p>
          <a:p>
            <a:pPr lvl="1">
              <a:spcBef>
                <a:spcPts val="1800"/>
              </a:spcBef>
              <a:spcAft>
                <a:spcPts val="1200"/>
              </a:spcAft>
            </a:pPr>
            <a:r>
              <a:rPr lang="en-US" sz="3400" dirty="0"/>
              <a:t>Windows</a:t>
            </a:r>
          </a:p>
          <a:p>
            <a:pPr lvl="1">
              <a:spcBef>
                <a:spcPts val="1800"/>
              </a:spcBef>
              <a:spcAft>
                <a:spcPts val="1200"/>
              </a:spcAft>
            </a:pPr>
            <a:r>
              <a:rPr lang="en-US" sz="3400" dirty="0" smtClean="0"/>
              <a:t>Tabs</a:t>
            </a:r>
            <a:endParaRPr lang="en-US" dirty="0"/>
          </a:p>
          <a:p>
            <a:pPr lvl="1">
              <a:spcBef>
                <a:spcPts val="1800"/>
              </a:spcBef>
              <a:spcAft>
                <a:spcPts val="1200"/>
              </a:spcAft>
            </a:pPr>
            <a:r>
              <a:rPr lang="en-US" sz="3400" dirty="0" smtClean="0"/>
              <a:t>Frames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Pop-up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61012" y="3429000"/>
            <a:ext cx="5074107" cy="173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1790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Methods available under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WebDriver API </a:t>
            </a:r>
            <a:r>
              <a:rPr lang="en-US" dirty="0"/>
              <a:t>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Switch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Commands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Switches </a:t>
            </a:r>
            <a:r>
              <a:rPr lang="en-US" dirty="0"/>
              <a:t>focus to element that has focus at the </a:t>
            </a:r>
            <a:r>
              <a:rPr lang="en-US" dirty="0" smtClean="0"/>
              <a:t>moment</a:t>
            </a:r>
          </a:p>
          <a:p>
            <a:pPr lvl="1"/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Switches focus to currently active dialog </a:t>
            </a:r>
            <a:r>
              <a:rPr lang="en-US" dirty="0" smtClean="0"/>
              <a:t>box</a:t>
            </a:r>
          </a:p>
          <a:p>
            <a:pPr lvl="1"/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Switches focus to the window with specified name</a:t>
            </a:r>
          </a:p>
          <a:p>
            <a:endParaRPr lang="en-US" sz="3200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SwitchTo()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8577" y="2539425"/>
            <a:ext cx="1017166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driver.SwitchTo()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.ActiveElement();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08577" y="3987225"/>
            <a:ext cx="1017166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driver.SwitchTo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Alert();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08577" y="5515735"/>
            <a:ext cx="1017167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driver.SwitchTo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.Window(string windowName);</a:t>
            </a:r>
            <a:endParaRPr lang="en-GB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7232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Switches focus to frame by given index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Switches focus to parent frame of currently selected frame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Switches focus to the first frame on the page or main document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SwitchTo()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70012" y="1933471"/>
            <a:ext cx="8763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driver.SwitchTo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.Frame(int index);</a:t>
            </a:r>
            <a:endParaRPr lang="en-GB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370012" y="3625806"/>
            <a:ext cx="8763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driver.SwitchTo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ParentFrame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GB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370012" y="5334000"/>
            <a:ext cx="8763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driver.SwitchTo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DefaultContent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GB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4406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Alerts can be Instantiate</a:t>
            </a:r>
          </a:p>
          <a:p>
            <a:endParaRPr lang="en-US" dirty="0"/>
          </a:p>
          <a:p>
            <a:r>
              <a:rPr lang="en-US" dirty="0" smtClean="0"/>
              <a:t>Alert methods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Alert message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Alerts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92224" y="1828800"/>
            <a:ext cx="9601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IAlert 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 = driver.SwitchTo().Alert();</a:t>
            </a:r>
            <a:endParaRPr lang="en-GB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292224" y="3200400"/>
            <a:ext cx="9601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.Accept();</a:t>
            </a:r>
          </a:p>
          <a:p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.Dismiss();</a:t>
            </a:r>
          </a:p>
          <a:p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.SendKeys("Any string");</a:t>
            </a:r>
            <a:endParaRPr lang="en-GB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292224" y="5663625"/>
            <a:ext cx="9601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Assert.AreEqual("Expected", 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alert.Text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6744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Open </a:t>
            </a:r>
            <a:r>
              <a:rPr lang="en-GB" noProof="1">
                <a:hlinkClick r:id="rId2"/>
              </a:rPr>
              <a:t>http://</a:t>
            </a:r>
            <a:r>
              <a:rPr lang="en-GB" noProof="1" smtClean="0">
                <a:hlinkClick r:id="rId2"/>
              </a:rPr>
              <a:t>toolsqa.com/automation-practice-switch-windows/</a:t>
            </a:r>
            <a:endParaRPr lang="en-GB" noProof="1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noProof="1" smtClean="0"/>
              <a:t>Click button "New Browser Tab"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Check logo have "src" attribute: 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toolsqa.com/wp-content/uploads/2014/08/Toolsqa.jpg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Close previous open tab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Check that driver handles</a:t>
            </a:r>
            <a:br>
              <a:rPr lang="en-US" dirty="0" smtClean="0"/>
            </a:br>
            <a:r>
              <a:rPr lang="en-US" dirty="0" smtClean="0"/>
              <a:t>only one window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Pop-up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89612" y="4495800"/>
            <a:ext cx="5410200" cy="155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279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1441</Words>
  <Application>Microsoft Office PowerPoint</Application>
  <PresentationFormat>Custom</PresentationFormat>
  <Paragraphs>379</Paragraphs>
  <Slides>45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SoftUni 16x9</vt:lpstr>
      <vt:lpstr>WebDriver Advanced</vt:lpstr>
      <vt:lpstr>Table of Contents</vt:lpstr>
      <vt:lpstr>Have a Question?</vt:lpstr>
      <vt:lpstr>Pop-up</vt:lpstr>
      <vt:lpstr>Pop-up</vt:lpstr>
      <vt:lpstr>SwitchTo()</vt:lpstr>
      <vt:lpstr>SwitchTo() </vt:lpstr>
      <vt:lpstr>Alerts</vt:lpstr>
      <vt:lpstr>Problem: Pop-up</vt:lpstr>
      <vt:lpstr>Solution: Alerts</vt:lpstr>
      <vt:lpstr>Actions</vt:lpstr>
      <vt:lpstr>Keyboard and mouse Events </vt:lpstr>
      <vt:lpstr>Keyboard Events </vt:lpstr>
      <vt:lpstr>Mouse Events </vt:lpstr>
      <vt:lpstr>Mouse Events (2)  </vt:lpstr>
      <vt:lpstr>DragAndDrop()</vt:lpstr>
      <vt:lpstr>Problem: DragAndDrop</vt:lpstr>
      <vt:lpstr>Solution: DragAndDrop</vt:lpstr>
      <vt:lpstr>Problem: Resize</vt:lpstr>
      <vt:lpstr>Solution: Resize</vt:lpstr>
      <vt:lpstr>Project Configurations</vt:lpstr>
      <vt:lpstr>What is Project Configuration?</vt:lpstr>
      <vt:lpstr>App.config</vt:lpstr>
      <vt:lpstr>Problem: Project Configuration</vt:lpstr>
      <vt:lpstr>Solution: Project Configuration</vt:lpstr>
      <vt:lpstr>Solution: Project Configuration (2)</vt:lpstr>
      <vt:lpstr>Data Driven Tests</vt:lpstr>
      <vt:lpstr>What is Data Driven Testing? </vt:lpstr>
      <vt:lpstr>Data Formats</vt:lpstr>
      <vt:lpstr>OLE DB</vt:lpstr>
      <vt:lpstr>OLE DB Connection</vt:lpstr>
      <vt:lpstr>Excel File Rules</vt:lpstr>
      <vt:lpstr>Dapper</vt:lpstr>
      <vt:lpstr>Problem: Create Data Bind SoftUni Login</vt:lpstr>
      <vt:lpstr>Solution: Create Data Bind SoftUni Login</vt:lpstr>
      <vt:lpstr>Solution: Create Data Bind SoftUni Login</vt:lpstr>
      <vt:lpstr>Solution: Separate Page Elements Asserter</vt:lpstr>
      <vt:lpstr>Basic Logger</vt:lpstr>
      <vt:lpstr>TestContext Object</vt:lpstr>
      <vt:lpstr>Problem: Add Logger to SoftUni Test</vt:lpstr>
      <vt:lpstr>Solution: Add Logger to SoftUni Test</vt:lpstr>
      <vt:lpstr>Summary</vt:lpstr>
      <vt:lpstr>Selenium WebDriver Design Patterns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Automation WebDriver Advanced</dc:title>
  <dc:subject>Software Development Course</dc:subject>
  <dc:creator/>
  <cp:keywords>SoftUni, Software University, programming, software development, qa engineering, course, quality, qaautomation, Alerts, Actions, DataBind, Logger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2017-11-09T19:53:33Z</dcterms:modified>
  <cp:category>programming, computer programming, software development, quality assurance, QAAutomation, Selenium WebDriver, Alerts, Actions, DataBind, Logger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