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10" r:id="rId5"/>
    <p:sldId id="510" r:id="rId6"/>
    <p:sldId id="491" r:id="rId7"/>
    <p:sldId id="537" r:id="rId8"/>
    <p:sldId id="507" r:id="rId9"/>
    <p:sldId id="534" r:id="rId10"/>
    <p:sldId id="535" r:id="rId11"/>
    <p:sldId id="536" r:id="rId12"/>
    <p:sldId id="461" r:id="rId13"/>
    <p:sldId id="542" r:id="rId14"/>
    <p:sldId id="543" r:id="rId15"/>
    <p:sldId id="544" r:id="rId16"/>
    <p:sldId id="545" r:id="rId17"/>
    <p:sldId id="525" r:id="rId18"/>
    <p:sldId id="524" r:id="rId19"/>
    <p:sldId id="546" r:id="rId20"/>
    <p:sldId id="526" r:id="rId21"/>
    <p:sldId id="547" r:id="rId22"/>
    <p:sldId id="548" r:id="rId23"/>
    <p:sldId id="506" r:id="rId24"/>
    <p:sldId id="416" r:id="rId25"/>
    <p:sldId id="352" r:id="rId26"/>
    <p:sldId id="393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CFB0E319-3B19-4A38-B6AB-9533F556033F}">
          <p14:sldIdLst>
            <p14:sldId id="274"/>
            <p14:sldId id="276"/>
            <p14:sldId id="410"/>
          </p14:sldIdLst>
        </p14:section>
        <p14:section name="Continuous Integration" id="{9F3ACB28-330C-4E54-8468-E2F8B96C4DC9}">
          <p14:sldIdLst>
            <p14:sldId id="510"/>
            <p14:sldId id="491"/>
            <p14:sldId id="537"/>
            <p14:sldId id="507"/>
            <p14:sldId id="534"/>
            <p14:sldId id="535"/>
            <p14:sldId id="536"/>
          </p14:sldIdLst>
        </p14:section>
        <p14:section name="Version Control System" id="{2B660324-135F-4A2B-A58F-41EF5E048134}">
          <p14:sldIdLst>
            <p14:sldId id="461"/>
            <p14:sldId id="542"/>
            <p14:sldId id="543"/>
            <p14:sldId id="544"/>
            <p14:sldId id="545"/>
          </p14:sldIdLst>
        </p14:section>
        <p14:section name="TeamCity" id="{05A972DA-A7D9-4669-B6B9-D2E670B218DE}">
          <p14:sldIdLst>
            <p14:sldId id="525"/>
            <p14:sldId id="524"/>
            <p14:sldId id="546"/>
            <p14:sldId id="526"/>
            <p14:sldId id="547"/>
            <p14:sldId id="548"/>
          </p14:sldIdLst>
        </p14:section>
        <p14:section name="Conclusion" id="{95C23484-3EE9-488F-9A3A-833EF0DE4243}">
          <p14:sldIdLst>
            <p14:sldId id="506"/>
            <p14:sldId id="416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36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31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www.w3schools.com/xml/xpath_axes.as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858869"/>
            <a:ext cx="7910299" cy="105988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Continuous Integration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0613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CI, Install and Setup TeamCity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48025" y="3687537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03685" y="3526345"/>
            <a:ext cx="185711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Automation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27" t="9828" r="3415" b="5651"/>
          <a:stretch/>
        </p:blipFill>
        <p:spPr>
          <a:xfrm>
            <a:off x="6403109" y="2895952"/>
            <a:ext cx="611371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 server assigns a build label </a:t>
            </a:r>
            <a:r>
              <a:rPr lang="en-US" dirty="0"/>
              <a:t>to the version of the code it just </a:t>
            </a:r>
            <a:r>
              <a:rPr lang="en-US" dirty="0" smtClean="0"/>
              <a:t>built</a:t>
            </a:r>
            <a:endParaRPr lang="en-US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 server informs</a:t>
            </a:r>
            <a:r>
              <a:rPr lang="en-US" dirty="0"/>
              <a:t> the team of the successful </a:t>
            </a:r>
            <a:r>
              <a:rPr lang="en-US" dirty="0" smtClean="0"/>
              <a:t>build</a:t>
            </a:r>
            <a:endParaRPr lang="en-US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n-US" dirty="0"/>
              <a:t>If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build or tests fail</a:t>
            </a:r>
            <a:r>
              <a:rPr lang="en-US" dirty="0"/>
              <a:t>,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 server alerts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n-US" dirty="0"/>
              <a:t>The team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fixes the issue </a:t>
            </a:r>
            <a:r>
              <a:rPr lang="en-US" dirty="0"/>
              <a:t>at the earliest </a:t>
            </a:r>
            <a:r>
              <a:rPr lang="en-US" dirty="0" smtClean="0"/>
              <a:t>opportunity</a:t>
            </a:r>
            <a:endParaRPr lang="en-US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n-US" sz="3300" dirty="0" smtClean="0"/>
              <a:t>  Continue </a:t>
            </a:r>
            <a:r>
              <a:rPr lang="en-US" sz="3300" dirty="0"/>
              <a:t>to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continually integrate and test </a:t>
            </a:r>
            <a:r>
              <a:rPr lang="en-US" sz="3300" dirty="0"/>
              <a:t>throughout the </a:t>
            </a:r>
            <a:r>
              <a:rPr lang="en-US" sz="3300" dirty="0" smtClean="0"/>
              <a:t>project</a:t>
            </a:r>
            <a:endParaRPr lang="en-US" sz="3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Do It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273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5351600"/>
            <a:ext cx="8938472" cy="820600"/>
          </a:xfrm>
        </p:spPr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0101" y="590550"/>
            <a:ext cx="62293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6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Git</a:t>
            </a:r>
          </a:p>
          <a:p>
            <a:pPr lvl="1"/>
            <a:r>
              <a:rPr lang="en-US" dirty="0"/>
              <a:t>Distributed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source-control system</a:t>
            </a:r>
          </a:p>
          <a:p>
            <a:pPr lvl="1"/>
            <a:r>
              <a:rPr lang="en-US" dirty="0"/>
              <a:t>Work with local and remote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repositories</a:t>
            </a:r>
          </a:p>
          <a:p>
            <a:pPr lvl="1"/>
            <a:r>
              <a:rPr lang="en-US" noProof="1"/>
              <a:t>Git</a:t>
            </a:r>
            <a:r>
              <a:rPr lang="en-US" dirty="0"/>
              <a:t> Bash – command line interface for Git</a:t>
            </a:r>
          </a:p>
          <a:p>
            <a:pPr lvl="1"/>
            <a:r>
              <a:rPr lang="en-US" dirty="0"/>
              <a:t>Free, open-source</a:t>
            </a:r>
            <a:endParaRPr lang="bg-BG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/>
            <a:r>
              <a:rPr lang="en-US" dirty="0"/>
              <a:t>Free for open-source projects</a:t>
            </a:r>
          </a:p>
          <a:p>
            <a:pPr lvl="1"/>
            <a:r>
              <a:rPr lang="en-US" dirty="0"/>
              <a:t>Paid plans for private projects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6041" y="1600200"/>
            <a:ext cx="2332371" cy="2286000"/>
          </a:xfrm>
          <a:prstGeom prst="roundRect">
            <a:avLst>
              <a:gd name="adj" fmla="val 1619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9819" y="4648200"/>
            <a:ext cx="1864814" cy="18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455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How It Works?</a:t>
            </a:r>
          </a:p>
        </p:txBody>
      </p:sp>
      <p:pic>
        <p:nvPicPr>
          <p:cNvPr id="5122" name="Picture 2" descr="https://cleversonsacramento.files.wordpress.com/2011/06/git-commit-push-fetch-p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012" y="2373839"/>
            <a:ext cx="10372726" cy="3815642"/>
          </a:xfrm>
          <a:prstGeom prst="roundRect">
            <a:avLst>
              <a:gd name="adj" fmla="val 949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2332" y="1219200"/>
            <a:ext cx="27977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Local computer</a:t>
            </a:r>
            <a:br>
              <a:rPr lang="en-US" sz="32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(your laptop)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1286" y="1223871"/>
            <a:ext cx="3363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Remote repository</a:t>
            </a:r>
            <a:br>
              <a:rPr lang="en-US" sz="32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(e.g. GitHub.com)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7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Repository</a:t>
            </a:r>
            <a:r>
              <a:rPr lang="en-US" sz="3200" dirty="0"/>
              <a:t> (repo)</a:t>
            </a:r>
          </a:p>
          <a:p>
            <a:pPr lvl="1"/>
            <a:r>
              <a:rPr lang="en-US" sz="3000" dirty="0"/>
              <a:t>Keeps your project files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local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remote</a:t>
            </a:r>
            <a:r>
              <a:rPr lang="en-US" sz="3000" dirty="0"/>
              <a:t> repo)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Clone</a:t>
            </a:r>
            <a:r>
              <a:rPr lang="en-US" sz="3200" dirty="0"/>
              <a:t> a remote repository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Download</a:t>
            </a:r>
            <a:r>
              <a:rPr lang="en-US" dirty="0"/>
              <a:t> a working copy from GitHub to your computer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Commit</a:t>
            </a:r>
            <a:r>
              <a:rPr lang="en-US" sz="3200" dirty="0"/>
              <a:t> changes</a:t>
            </a:r>
          </a:p>
          <a:p>
            <a:pPr lvl="1"/>
            <a:r>
              <a:rPr lang="en-US" dirty="0"/>
              <a:t>Save your changed files to the local repository (not in GitHub!)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Sync</a:t>
            </a:r>
            <a:r>
              <a:rPr lang="en-US" dirty="0"/>
              <a:t> (synchronize changes)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Pull</a:t>
            </a:r>
            <a:r>
              <a:rPr lang="en-US" sz="3000" dirty="0"/>
              <a:t> from GitHub – download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fetch</a:t>
            </a:r>
            <a:r>
              <a:rPr lang="en-US" sz="3000" dirty="0"/>
              <a:t>) latest changes &amp;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merge</a:t>
            </a:r>
            <a:r>
              <a:rPr lang="en-US" sz="3000" dirty="0"/>
              <a:t> them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Push </a:t>
            </a:r>
            <a:r>
              <a:rPr lang="en-US" sz="3000" dirty="0"/>
              <a:t>to remote repository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upload</a:t>
            </a:r>
            <a:r>
              <a:rPr lang="en-US" sz="3000" dirty="0"/>
              <a:t> the changes to GitHub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 Terminology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117284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/>
              <a:t>a GitHub </a:t>
            </a:r>
            <a:r>
              <a:rPr lang="en-US" dirty="0"/>
              <a:t>account at </a:t>
            </a:r>
            <a:r>
              <a:rPr lang="en-US" dirty="0">
                <a:hlinkClick r:id="rId2"/>
              </a:rPr>
              <a:t>https://github.com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Create Your Own Profile at GitHub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112" y="1952950"/>
            <a:ext cx="5801772" cy="429545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01" y="2743200"/>
            <a:ext cx="7379324" cy="367856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9671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TeamCity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Install and First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27" t="9828" r="3415" b="5651"/>
          <a:stretch/>
        </p:blipFill>
        <p:spPr>
          <a:xfrm>
            <a:off x="3037553" y="838200"/>
            <a:ext cx="611371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552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TeamCity 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Java-based build management </a:t>
            </a:r>
            <a:r>
              <a:rPr lang="en-US" dirty="0"/>
              <a:t>and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continuous integration</a:t>
            </a:r>
            <a:r>
              <a:rPr lang="en-US" dirty="0"/>
              <a:t> server from </a:t>
            </a:r>
            <a:r>
              <a:rPr lang="en-US" dirty="0" smtClean="0"/>
              <a:t>Jet Brains</a:t>
            </a:r>
            <a:endParaRPr lang="en-US" dirty="0"/>
          </a:p>
          <a:p>
            <a:endParaRPr lang="en-US" sz="1600" dirty="0" smtClean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Freemium license </a:t>
            </a:r>
            <a:r>
              <a:rPr lang="en-US" dirty="0"/>
              <a:t>for up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 build configurations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free Build Agent</a:t>
            </a:r>
            <a:r>
              <a:rPr lang="en-US" dirty="0"/>
              <a:t> licenses is </a:t>
            </a:r>
            <a:r>
              <a:rPr lang="en-US" dirty="0" smtClean="0"/>
              <a:t>available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Source</a:t>
            </a:r>
            <a:r>
              <a:rPr lang="en-US" dirty="0"/>
              <a:t> projects can request a free license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TeamCity?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828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dirty="0" smtClean="0"/>
              <a:t>Integrated</a:t>
            </a:r>
            <a:r>
              <a:rPr lang="en-US" dirty="0"/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 coverage, inspections</a:t>
            </a:r>
            <a:r>
              <a:rPr lang="en-US" dirty="0"/>
              <a:t> and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duplicates search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Integration with IDEs</a:t>
            </a:r>
            <a:r>
              <a:rPr lang="en-US" dirty="0"/>
              <a:t>: Eclipse, IntelliJ IDEA, Visual Studio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Platforms supported</a:t>
            </a:r>
            <a:r>
              <a:rPr lang="en-US" dirty="0"/>
              <a:t>: Java, .NET and Ruby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TeamCity Features</a:t>
            </a:r>
          </a:p>
        </p:txBody>
      </p:sp>
    </p:spTree>
    <p:extLst>
      <p:ext uri="{BB962C8B-B14F-4D97-AF65-F5344CB8AC3E}">
        <p14:creationId xmlns:p14="http://schemas.microsoft.com/office/powerpoint/2010/main" xmlns="" val="285972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TeamCity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2412" y="1154341"/>
            <a:ext cx="9296400" cy="50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774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Continuous Integration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Version Control System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Seleno</a:t>
            </a: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TeamCity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TeamCity Install and First Build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2612" y="1185257"/>
            <a:ext cx="3945906" cy="50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Value of Continuous Integration</a:t>
            </a:r>
          </a:p>
          <a:p>
            <a:pPr fontAlgn="base"/>
            <a:r>
              <a:rPr lang="en-US" dirty="0"/>
              <a:t>Infrastructure</a:t>
            </a:r>
          </a:p>
          <a:p>
            <a:pPr lvl="1" fontAlgn="base"/>
            <a:r>
              <a:rPr lang="en-US" dirty="0"/>
              <a:t>TeamCity Server</a:t>
            </a:r>
          </a:p>
          <a:p>
            <a:pPr lvl="1" fontAlgn="base"/>
            <a:r>
              <a:rPr lang="en-US" dirty="0"/>
              <a:t>TeamCity Build Agent</a:t>
            </a:r>
          </a:p>
          <a:p>
            <a:pPr lvl="1" fontAlgn="base"/>
            <a:r>
              <a:rPr lang="en-US" dirty="0"/>
              <a:t>Version Control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TeamCity </a:t>
            </a:r>
            <a:r>
              <a:rPr lang="en-US" dirty="0" smtClean="0"/>
              <a:t>Set Up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86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Add a new Project</a:t>
            </a:r>
          </a:p>
          <a:p>
            <a:pPr lvl="1" fontAlgn="base"/>
            <a:r>
              <a:rPr lang="en-US" dirty="0"/>
              <a:t>Version Control Settings</a:t>
            </a:r>
          </a:p>
          <a:p>
            <a:pPr lvl="1" fontAlgn="base"/>
            <a:r>
              <a:rPr lang="en-US" dirty="0"/>
              <a:t>Build Steps</a:t>
            </a:r>
          </a:p>
          <a:p>
            <a:pPr lvl="1" fontAlgn="base"/>
            <a:r>
              <a:rPr lang="en-US" dirty="0"/>
              <a:t>Build Triggers</a:t>
            </a:r>
          </a:p>
          <a:p>
            <a:pPr lvl="1" fontAlgn="base"/>
            <a:r>
              <a:rPr lang="en-US" dirty="0"/>
              <a:t>Configure Notifications</a:t>
            </a:r>
          </a:p>
          <a:p>
            <a:pPr fontAlgn="base"/>
            <a:r>
              <a:rPr lang="en-US" dirty="0"/>
              <a:t>Run Job</a:t>
            </a:r>
          </a:p>
          <a:p>
            <a:pPr fontAlgn="base"/>
            <a:r>
              <a:rPr lang="en-US" dirty="0"/>
              <a:t>Conclusion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TeamCity Set Up </a:t>
            </a:r>
            <a:r>
              <a:rPr lang="en-US" dirty="0" smtClean="0"/>
              <a:t>Steps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383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Continuous Integration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Version Control System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Seleno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TeamCity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TeamCity Install and First Build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2412" y="990600"/>
            <a:ext cx="6060126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285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WebDriver Design Patterns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21"/>
              </a:rPr>
              <a:t>https://www.w3schools.com/xml/xpath_axes.asp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3222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708957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7637" y="40722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#QA-Automation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xmlns="" val="112280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5275400"/>
            <a:ext cx="8938472" cy="820600"/>
          </a:xfrm>
        </p:spPr>
        <p:txBody>
          <a:bodyPr/>
          <a:lstStyle/>
          <a:p>
            <a:r>
              <a:rPr lang="en-GB" dirty="0"/>
              <a:t>Continuous </a:t>
            </a:r>
            <a:r>
              <a:rPr lang="en-GB" dirty="0" smtClean="0"/>
              <a:t>Integration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5004" y="685800"/>
            <a:ext cx="5565738" cy="40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214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</a:t>
            </a:r>
            <a:r>
              <a:rPr lang="en-US" dirty="0"/>
              <a:t>produce software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cycles</a:t>
            </a:r>
          </a:p>
          <a:p>
            <a:r>
              <a:rPr lang="en-US" dirty="0" smtClean="0"/>
              <a:t>Software </a:t>
            </a:r>
            <a:r>
              <a:rPr lang="en-US" dirty="0"/>
              <a:t>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reliably released </a:t>
            </a:r>
            <a:r>
              <a:rPr lang="en-US" dirty="0"/>
              <a:t>at any </a:t>
            </a:r>
            <a:r>
              <a:rPr lang="en-US" dirty="0" smtClean="0"/>
              <a:t>time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Building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testing, and releasing </a:t>
            </a:r>
            <a:r>
              <a:rPr lang="en-US" dirty="0" smtClean="0"/>
              <a:t>software </a:t>
            </a:r>
            <a:r>
              <a:rPr lang="en-US" dirty="0"/>
              <a:t>faster and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frequently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Continuous Delivery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6412" y="3429000"/>
            <a:ext cx="3909115" cy="28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179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</a:t>
            </a:r>
            <a:r>
              <a:rPr lang="en-US" dirty="0" smtClean="0"/>
              <a:t>Integration?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2286000"/>
            <a:ext cx="9829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/>
              <a:t>Continuous integration (CI) is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software engineering practice </a:t>
            </a:r>
            <a:r>
              <a:rPr lang="en-US" sz="3600" dirty="0"/>
              <a:t>in which isolated changes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immediately tested and reported </a:t>
            </a:r>
            <a:r>
              <a:rPr lang="en-US" sz="3600" dirty="0"/>
              <a:t>on when they are added to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larger code base</a:t>
            </a:r>
            <a:endParaRPr lang="en-GB" sz="3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45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Maintain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code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repository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Automate the build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Make the build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self-testing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Everyone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commits</a:t>
            </a:r>
            <a:r>
              <a:rPr lang="en-US" dirty="0"/>
              <a:t> to the baseline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day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Every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commit</a:t>
            </a:r>
            <a:r>
              <a:rPr lang="en-US" dirty="0"/>
              <a:t> (to baseline)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9612" y="1151118"/>
            <a:ext cx="5449926" cy="24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440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Keep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build fast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clone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production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environment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Make it easy to get </a:t>
            </a:r>
            <a:r>
              <a:rPr lang="en-US" dirty="0" smtClean="0"/>
              <a:t>the </a:t>
            </a:r>
            <a:r>
              <a:rPr lang="en-US" dirty="0"/>
              <a:t>latest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deliverables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Everyone can see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latest build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Automate deployment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</a:t>
            </a:r>
            <a:r>
              <a:rPr lang="en-US" dirty="0" smtClean="0"/>
              <a:t>Practices (2)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9612" y="1151118"/>
            <a:ext cx="5449926" cy="24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223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Developers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out code </a:t>
            </a:r>
            <a:r>
              <a:rPr lang="en-US" dirty="0"/>
              <a:t>into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workspaces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When done</a:t>
            </a:r>
            <a:r>
              <a:rPr lang="en-US" dirty="0"/>
              <a:t>, commit the changes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repository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 server monitors the repository </a:t>
            </a:r>
            <a:r>
              <a:rPr lang="en-US" dirty="0"/>
              <a:t>and checks out changes when they </a:t>
            </a:r>
            <a:r>
              <a:rPr lang="en-US" dirty="0" smtClean="0"/>
              <a:t>occur</a:t>
            </a:r>
            <a:endParaRPr lang="en-US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300" dirty="0"/>
              <a:t>The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CI server builds the system </a:t>
            </a:r>
            <a:r>
              <a:rPr lang="en-US" sz="3300" dirty="0"/>
              <a:t>and runs unit and integration </a:t>
            </a:r>
            <a:r>
              <a:rPr lang="en-US" sz="3300" dirty="0" smtClean="0"/>
              <a:t>tests</a:t>
            </a:r>
            <a:endParaRPr lang="en-US" sz="33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 server releases</a:t>
            </a:r>
            <a:r>
              <a:rPr lang="en-US" dirty="0"/>
              <a:t> deployable artefacts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022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663</Words>
  <Application>Microsoft Office PowerPoint</Application>
  <PresentationFormat>Custom</PresentationFormat>
  <Paragraphs>153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 16x9</vt:lpstr>
      <vt:lpstr>Continuous Integration</vt:lpstr>
      <vt:lpstr>Table of Contents</vt:lpstr>
      <vt:lpstr>Have a Question?</vt:lpstr>
      <vt:lpstr>Continuous Integration</vt:lpstr>
      <vt:lpstr>Continuous Delivery</vt:lpstr>
      <vt:lpstr>What is Continuous Integration?</vt:lpstr>
      <vt:lpstr>Best Practices </vt:lpstr>
      <vt:lpstr>Best Practices (2) </vt:lpstr>
      <vt:lpstr>How to Do It</vt:lpstr>
      <vt:lpstr>How to Do It (2)</vt:lpstr>
      <vt:lpstr>Version Control Systems</vt:lpstr>
      <vt:lpstr>What is Git?</vt:lpstr>
      <vt:lpstr>Git: How It Works?</vt:lpstr>
      <vt:lpstr>Git and GitHub Terminology</vt:lpstr>
      <vt:lpstr>Exercise: Create Your Own Profile at GitHub</vt:lpstr>
      <vt:lpstr>TeamCity</vt:lpstr>
      <vt:lpstr>What is TeamCity?</vt:lpstr>
      <vt:lpstr>TeamCity Features</vt:lpstr>
      <vt:lpstr>TeamCity Diagram</vt:lpstr>
      <vt:lpstr>TeamCity Set Up Steps</vt:lpstr>
      <vt:lpstr>TeamCity Set Up Steps (2)</vt:lpstr>
      <vt:lpstr>Summary</vt:lpstr>
      <vt:lpstr>Selenium WebDriver Design Patterns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Continuous Integration</dc:title>
  <dc:subject>Software Development Course</dc:subject>
  <dc:creator/>
  <cp:keywords>SoftUni, Software University, programming, software development, qa engineering, course, quality, qaautomation, GitHub, Seleno, MVC Tests, Teamcity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2017-11-09T19:55:28Z</dcterms:modified>
  <cp:category>programming, computer programming, software development, quality assurance, QAAutomation, GitHub, Seleno, MVC Tests, Teamcity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