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276" r:id="rId4"/>
    <p:sldId id="410" r:id="rId5"/>
    <p:sldId id="510" r:id="rId6"/>
    <p:sldId id="491" r:id="rId7"/>
    <p:sldId id="493" r:id="rId8"/>
    <p:sldId id="507" r:id="rId9"/>
    <p:sldId id="508" r:id="rId10"/>
    <p:sldId id="494" r:id="rId11"/>
    <p:sldId id="492" r:id="rId12"/>
    <p:sldId id="461" r:id="rId13"/>
    <p:sldId id="511" r:id="rId14"/>
    <p:sldId id="512" r:id="rId15"/>
    <p:sldId id="514" r:id="rId16"/>
    <p:sldId id="513" r:id="rId17"/>
    <p:sldId id="515" r:id="rId18"/>
    <p:sldId id="516" r:id="rId19"/>
    <p:sldId id="426" r:id="rId20"/>
    <p:sldId id="517" r:id="rId21"/>
    <p:sldId id="518" r:id="rId22"/>
    <p:sldId id="525" r:id="rId23"/>
    <p:sldId id="524" r:id="rId24"/>
    <p:sldId id="526" r:id="rId25"/>
    <p:sldId id="527" r:id="rId26"/>
    <p:sldId id="528" r:id="rId27"/>
    <p:sldId id="529" r:id="rId28"/>
    <p:sldId id="462" r:id="rId29"/>
    <p:sldId id="444" r:id="rId30"/>
    <p:sldId id="519" r:id="rId31"/>
    <p:sldId id="520" r:id="rId32"/>
    <p:sldId id="521" r:id="rId33"/>
    <p:sldId id="522" r:id="rId34"/>
    <p:sldId id="523" r:id="rId35"/>
    <p:sldId id="466" r:id="rId36"/>
    <p:sldId id="498" r:id="rId37"/>
    <p:sldId id="468" r:id="rId38"/>
    <p:sldId id="499" r:id="rId39"/>
    <p:sldId id="530" r:id="rId40"/>
    <p:sldId id="531" r:id="rId41"/>
    <p:sldId id="532" r:id="rId42"/>
    <p:sldId id="533" r:id="rId43"/>
    <p:sldId id="506" r:id="rId44"/>
    <p:sldId id="416" r:id="rId45"/>
    <p:sldId id="35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CFB0E319-3B19-4A38-B6AB-9533F556033F}">
          <p14:sldIdLst>
            <p14:sldId id="274"/>
            <p14:sldId id="276"/>
            <p14:sldId id="410"/>
          </p14:sldIdLst>
        </p14:section>
        <p14:section name="Switch" id="{9F3ACB28-330C-4E54-8468-E2F8B96C4DC9}">
          <p14:sldIdLst>
            <p14:sldId id="510"/>
            <p14:sldId id="491"/>
            <p14:sldId id="493"/>
            <p14:sldId id="507"/>
            <p14:sldId id="508"/>
            <p14:sldId id="494"/>
            <p14:sldId id="492"/>
          </p14:sldIdLst>
        </p14:section>
        <p14:section name="Actions" id="{2B660324-135F-4A2B-A58F-41EF5E048134}">
          <p14:sldIdLst>
            <p14:sldId id="461"/>
            <p14:sldId id="511"/>
            <p14:sldId id="512"/>
            <p14:sldId id="514"/>
            <p14:sldId id="513"/>
            <p14:sldId id="515"/>
            <p14:sldId id="516"/>
            <p14:sldId id="426"/>
            <p14:sldId id="517"/>
            <p14:sldId id="518"/>
          </p14:sldIdLst>
        </p14:section>
        <p14:section name="Configuration" id="{05A972DA-A7D9-4669-B6B9-D2E670B218DE}">
          <p14:sldIdLst>
            <p14:sldId id="525"/>
            <p14:sldId id="524"/>
            <p14:sldId id="526"/>
            <p14:sldId id="527"/>
            <p14:sldId id="528"/>
            <p14:sldId id="529"/>
          </p14:sldIdLst>
        </p14:section>
        <p14:section name="Data Driven Tests" id="{0099168E-3EE7-4FAD-BFD8-5F7CEB16A7A8}">
          <p14:sldIdLst>
            <p14:sldId id="462"/>
            <p14:sldId id="444"/>
            <p14:sldId id="519"/>
            <p14:sldId id="520"/>
            <p14:sldId id="521"/>
            <p14:sldId id="522"/>
            <p14:sldId id="523"/>
            <p14:sldId id="466"/>
            <p14:sldId id="498"/>
            <p14:sldId id="468"/>
            <p14:sldId id="499"/>
          </p14:sldIdLst>
        </p14:section>
        <p14:section name="Бasic Logger" id="{4B6B1531-E670-4A88-90E6-F0BED79071A6}">
          <p14:sldIdLst>
            <p14:sldId id="530"/>
            <p14:sldId id="531"/>
            <p14:sldId id="532"/>
            <p14:sldId id="533"/>
          </p14:sldIdLst>
        </p14:section>
        <p14:section name="Conclusion" id="{95C23484-3EE9-488F-9A3A-833EF0DE4243}">
          <p14:sldIdLst>
            <p14:sldId id="506"/>
            <p14:sldId id="416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3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3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emoqa.com/droppab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moqa.com/droppab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icrosoft.com/en-us/download/details.aspx?id=2373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www.w3schools.com/xml/xpath_axes.as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qa.com/wp-content/uploads/2014/08/Toolsqa.jpg" TargetMode="External"/><Relationship Id="rId2" Type="http://schemas.openxmlformats.org/officeDocument/2006/relationships/hyperlink" Target="http://toolsqa.com/automation-practice-switch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858869"/>
            <a:ext cx="7910299" cy="1059884"/>
          </a:xfrm>
        </p:spPr>
        <p:txBody>
          <a:bodyPr>
            <a:normAutofit/>
          </a:bodyPr>
          <a:lstStyle/>
          <a:p>
            <a:r>
              <a:rPr lang="en-US" dirty="0" smtClean="0"/>
              <a:t>WebDriver Advanced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061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Alerts, Actions, Data Bind Tests</a:t>
            </a:r>
            <a:br>
              <a:rPr lang="en-US" dirty="0" smtClean="0"/>
            </a:br>
            <a:r>
              <a:rPr lang="en-US" dirty="0" smtClean="0"/>
              <a:t>Simple Logger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48025" y="36875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03685" y="3526345"/>
            <a:ext cx="185711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5319" y="3367907"/>
            <a:ext cx="2113917" cy="19130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6650" y="5033763"/>
            <a:ext cx="3065169" cy="12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9412" y="1386393"/>
            <a:ext cx="11430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driver = new ChromeDriver();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driver.Url =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"http://toolsqa.com/automation-practice-switch-windows/";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GB" sz="1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</a:t>
            </a:r>
            <a:r>
              <a:rPr lang="en-GB" sz="1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driver.FindElement(By.XPath(Add XPath));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newTabBtoon.Click();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newTabName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.WindowHandles.Last();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newTab = driver.SwitchTo()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.Window(newTabName);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Assert.AreEqual("QA Automation Tools Tutorial",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driver.Title</a:t>
            </a: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newTab.Close();</a:t>
            </a:r>
          </a:p>
          <a:p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Assert.IsTrue(driver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.WindowHandles.Count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1);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63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Keyboard and Mouse Events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6500" y="914400"/>
            <a:ext cx="3835824" cy="38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special keyboard and mouse events are done using the </a:t>
            </a:r>
            <a:r>
              <a:rPr lang="en-GB" dirty="0"/>
              <a:t>using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OpenQA.Selenium.Interactions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Actions Builder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and mouse Events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0039" y="33528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Actions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 =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Actions(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Perform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26322" y="4968965"/>
            <a:ext cx="3276600" cy="1213563"/>
          </a:xfrm>
          <a:prstGeom prst="wedgeRoundRectCallout">
            <a:avLst>
              <a:gd name="adj1" fmla="val -6327"/>
              <a:gd name="adj2" fmla="val -98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E</a:t>
            </a:r>
            <a:r>
              <a:rPr lang="en-GB" sz="2800" dirty="0" smtClean="0"/>
              <a:t>xecuting </a:t>
            </a:r>
            <a:r>
              <a:rPr lang="en-GB" sz="2800" dirty="0"/>
              <a:t>the </a:t>
            </a:r>
            <a:r>
              <a:rPr lang="en-GB" sz="2800" dirty="0" smtClean="0"/>
              <a:t>action </a:t>
            </a:r>
            <a:r>
              <a:rPr lang="en-GB" sz="2800" dirty="0"/>
              <a:t>object 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99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KeyDown() </a:t>
            </a:r>
            <a:r>
              <a:rPr lang="en-US" dirty="0" smtClean="0"/>
              <a:t>is press key and hold it pressed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/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KeyUp() </a:t>
            </a:r>
            <a:r>
              <a:rPr lang="en-US" dirty="0" smtClean="0"/>
              <a:t>is used to release a key you already hold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SendKeys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sends </a:t>
            </a:r>
            <a:r>
              <a:rPr lang="en-US" dirty="0"/>
              <a:t>a series of keystrokes onto the element. 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Events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33776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builder.KeyUp(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1" y="4876800"/>
            <a:ext cx="8153401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.SendKeys(element, "hello");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88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 left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/>
              <a:t>.</a:t>
            </a:r>
          </a:p>
          <a:p>
            <a:endParaRPr lang="en-US" sz="4000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Click right button</a:t>
            </a:r>
            <a:r>
              <a:rPr lang="en-US" dirty="0" smtClean="0"/>
              <a:t> at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click </a:t>
            </a:r>
            <a:r>
              <a:rPr lang="en-US" dirty="0"/>
              <a:t>left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 Events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6824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66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50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Moves</a:t>
            </a:r>
            <a:r>
              <a:rPr lang="en-US" dirty="0"/>
              <a:t> the mouse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middle of the element</a:t>
            </a:r>
            <a:r>
              <a:rPr lang="en-US" dirty="0" smtClean="0"/>
              <a:t>.</a:t>
            </a:r>
          </a:p>
          <a:p>
            <a:endParaRPr lang="en-US" sz="4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</a:t>
            </a:r>
            <a:r>
              <a:rPr lang="en-US" dirty="0"/>
              <a:t> (without releasing)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 smtClean="0"/>
              <a:t>.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Releases</a:t>
            </a:r>
            <a:r>
              <a:rPr lang="en-US" dirty="0"/>
              <a:t> the </a:t>
            </a:r>
            <a:r>
              <a:rPr lang="en-US" dirty="0" smtClean="0"/>
              <a:t>pressed </a:t>
            </a:r>
            <a:r>
              <a:rPr lang="en-US" dirty="0"/>
              <a:t>left mouse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 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 </a:t>
            </a:r>
            <a:r>
              <a:rPr lang="en-US" dirty="0"/>
              <a:t>Events (2)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050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MoveToElement(field);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353529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ClickAndHold()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Release()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37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moves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target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then releases the </a:t>
            </a:r>
            <a:r>
              <a:rPr lang="en-US" dirty="0" smtClean="0"/>
              <a:t>mouse</a:t>
            </a:r>
          </a:p>
          <a:p>
            <a:endParaRPr lang="en-US" sz="1800" dirty="0"/>
          </a:p>
          <a:p>
            <a:endParaRPr lang="en-US" sz="1050" dirty="0" smtClean="0"/>
          </a:p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moves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offset</a:t>
            </a:r>
            <a:r>
              <a:rPr lang="en-US" dirty="0"/>
              <a:t>, then releases the mouse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 smtClean="0"/>
              <a:t> offset is moving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 on X </a:t>
            </a:r>
            <a:r>
              <a:rPr lang="en-US" dirty="0" smtClean="0"/>
              <a:t>and moving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top on 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DragAndDrop()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24384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Builder.DragAndDrop(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targetElem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612" y="4419600"/>
            <a:ext cx="10058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Builder.DragAndDropToOffset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sourseElem, OffsetX, OffsetY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36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http://demoqa.com/droppable</a:t>
            </a:r>
            <a:r>
              <a:rPr lang="en-GB" noProof="1" smtClean="0">
                <a:hlinkClick r:id="rId2"/>
              </a:rPr>
              <a:t>/</a:t>
            </a:r>
            <a:endParaRPr lang="en-GB" noProof="1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 smtClean="0"/>
              <a:t>Drag element to the its target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DragAndDrop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8812" y="3048000"/>
            <a:ext cx="4195006" cy="25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918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DragAndDrop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611" y="1208323"/>
            <a:ext cx="11041801" cy="4940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IWebDriver driver = new ChromeDriver();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driver.Url = "http://demoqa.com/droppable/";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n-US" sz="2800" dirty="0" smtClean="0">
                <a:solidFill>
                  <a:schemeClr val="tx2"/>
                </a:solidFill>
              </a:rPr>
              <a:t> =  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driver.FindElement(By.XPath("//*[@id=\"draggableview\"]/p"));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/>
                </a:solidFill>
              </a:rPr>
              <a:t>var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target</a:t>
            </a:r>
            <a:r>
              <a:rPr lang="en-US" sz="2700" dirty="0" smtClean="0">
                <a:solidFill>
                  <a:schemeClr val="tx2"/>
                </a:solidFill>
              </a:rPr>
              <a:t> = driver.FindElement(By.Id("</a:t>
            </a:r>
            <a:r>
              <a:rPr lang="en-US" sz="2700" dirty="0" err="1" smtClean="0">
                <a:solidFill>
                  <a:schemeClr val="tx2"/>
                </a:solidFill>
              </a:rPr>
              <a:t>droppableview</a:t>
            </a:r>
            <a:r>
              <a:rPr lang="en-US" sz="2700" dirty="0" smtClean="0">
                <a:solidFill>
                  <a:schemeClr val="tx2"/>
                </a:solidFill>
              </a:rPr>
              <a:t>"));</a:t>
            </a:r>
            <a:endParaRPr lang="bg-BG" sz="27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string classBefore = target.GetAttribute("class");</a:t>
            </a:r>
            <a:endParaRPr lang="en-US" sz="27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Actions builder = new Actions(driver);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builder.DragAndDrop(source, target).Perform();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string classAfter = target.GetAttribute("class");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Assert.AreNotEqual(classBefore, classAfter);</a:t>
            </a:r>
          </a:p>
        </p:txBody>
      </p:sp>
    </p:spTree>
    <p:extLst>
      <p:ext uri="{BB962C8B-B14F-4D97-AF65-F5344CB8AC3E}">
        <p14:creationId xmlns:p14="http://schemas.microsoft.com/office/powerpoint/2010/main" xmlns="" val="289290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http://demoqa.com/resizable/</a:t>
            </a:r>
            <a:endParaRPr lang="en-GB" noProof="1" smtClean="0"/>
          </a:p>
          <a:p>
            <a:r>
              <a:rPr lang="en-GB" noProof="1" smtClean="0"/>
              <a:t>Resize item in box so:</a:t>
            </a:r>
          </a:p>
          <a:p>
            <a:pPr lvl="1"/>
            <a:r>
              <a:rPr lang="en-GB" noProof="1" smtClean="0"/>
              <a:t>Width to be 100px bigger</a:t>
            </a:r>
          </a:p>
          <a:p>
            <a:pPr lvl="1"/>
            <a:r>
              <a:rPr lang="en-GB" noProof="1" smtClean="0"/>
              <a:t>Height to </a:t>
            </a:r>
            <a:r>
              <a:rPr lang="en-GB" noProof="1"/>
              <a:t>be 100px bigger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Resize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8812" y="4487925"/>
            <a:ext cx="1400370" cy="142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7812" y="4088319"/>
            <a:ext cx="2183599" cy="22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63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Keyboard and Mouse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Data Driven Testing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Excel Object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Basic Logger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4812" y="2971800"/>
            <a:ext cx="2619471" cy="33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Resize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611" y="1208323"/>
            <a:ext cx="11041801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IWebDriver driver = new ChromeDriver();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driver.Url = "http://demoqa.com/resizable/";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div = //TODO: Find div</a:t>
            </a:r>
            <a:r>
              <a:rPr lang="bg-BG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and get it size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arrow = //TODO: Find arrow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Actions builder = new Actions(driver);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var action = builder.MoveToElement(arrow)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.ClickAndHold().MoveByOffset(100, 100).Release();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action.Perform();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Assert.AreEqual(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width + 100, div.Size.Width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Assert.AreEqual(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height + 100, div.Size.Height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93514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Project Configurations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err="1" smtClean="0"/>
              <a:t>Enviroment</a:t>
            </a:r>
            <a:r>
              <a:rPr lang="en-US" dirty="0" smtClean="0"/>
              <a:t>, Database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9412" y="81915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552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always use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Urls, DB Connection String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Folder paths</a:t>
            </a:r>
            <a:r>
              <a:rPr lang="en-US" dirty="0"/>
              <a:t> in any automation </a:t>
            </a:r>
            <a:r>
              <a:rPr lang="en-US" dirty="0" smtClean="0"/>
              <a:t>project (any project)</a:t>
            </a:r>
          </a:p>
          <a:p>
            <a:endParaRPr lang="en-US" sz="1600" dirty="0" smtClean="0"/>
          </a:p>
          <a:p>
            <a:r>
              <a:rPr lang="en-US" dirty="0" smtClean="0"/>
              <a:t>You want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en-US" dirty="0" smtClean="0"/>
              <a:t> it on one place,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in every test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environment change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When you prepare a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source </a:t>
            </a:r>
          </a:p>
          <a:p>
            <a:pPr lvl="1"/>
            <a:r>
              <a:rPr lang="en-US" dirty="0" smtClean="0"/>
              <a:t>When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paths change</a:t>
            </a:r>
          </a:p>
          <a:p>
            <a:pPr lvl="1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Configuration?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28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config files inherit settings from global configuration files, e.g. the </a:t>
            </a:r>
            <a:r>
              <a:rPr lang="en-US" dirty="0" smtClean="0"/>
              <a:t>machine.config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App.config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826" y="2428908"/>
            <a:ext cx="1136358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&lt;?xml version="1.0"?&gt;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&lt;configuration&gt;</a:t>
            </a:r>
          </a:p>
          <a:p>
            <a:r>
              <a:rPr lang="en-US" sz="2800" dirty="0" smtClean="0"/>
              <a:t>  &lt;connectionStrings&gt;   </a:t>
            </a:r>
          </a:p>
          <a:p>
            <a:r>
              <a:rPr lang="en-US" sz="2800" dirty="0" smtClean="0"/>
              <a:t>     &lt;add name="MyKey" </a:t>
            </a:r>
          </a:p>
          <a:p>
            <a:r>
              <a:rPr lang="en-US" sz="2800" dirty="0" smtClean="0"/>
              <a:t>          connectionString="Data Source=localhost;</a:t>
            </a:r>
          </a:p>
          <a:p>
            <a:r>
              <a:rPr lang="en-US" sz="2800" dirty="0" smtClean="0"/>
              <a:t>			         Initial Catalog=ABC;"</a:t>
            </a:r>
          </a:p>
          <a:p>
            <a:r>
              <a:rPr lang="en-US" sz="2800" dirty="0" smtClean="0"/>
              <a:t>          providerName="System.Data.SqlClient"/&gt;</a:t>
            </a:r>
          </a:p>
          <a:p>
            <a:r>
              <a:rPr lang="en-US" sz="2800" dirty="0" smtClean="0"/>
              <a:t>    &lt;/connectionStrings&gt;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&lt;/configuration&gt;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74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/>
              <a:t>Add </a:t>
            </a:r>
            <a:r>
              <a:rPr lang="bg-BG" noProof="1" smtClean="0">
                <a:latin typeface="Consolas" panose="020B0609020204030204" pitchFamily="49" charset="0"/>
              </a:rPr>
              <a:t>А</a:t>
            </a:r>
            <a:r>
              <a:rPr lang="en-GB" noProof="1" smtClean="0">
                <a:latin typeface="Consolas" panose="020B0609020204030204" pitchFamily="49" charset="0"/>
              </a:rPr>
              <a:t>pp.config</a:t>
            </a:r>
            <a:endParaRPr lang="en-GB" noProof="1" smtClean="0"/>
          </a:p>
          <a:p>
            <a:r>
              <a:rPr lang="en-GB" noProof="1" smtClean="0"/>
              <a:t>Add </a:t>
            </a:r>
            <a:r>
              <a:rPr lang="bg-BG" noProof="1" smtClean="0">
                <a:latin typeface="Consolas" panose="020B0609020204030204" pitchFamily="49" charset="0"/>
              </a:rPr>
              <a:t>Е</a:t>
            </a:r>
            <a:r>
              <a:rPr lang="en-GB" noProof="1" smtClean="0">
                <a:latin typeface="Consolas" panose="020B0609020204030204" pitchFamily="49" charset="0"/>
              </a:rPr>
              <a:t>nvironment.config</a:t>
            </a:r>
            <a:endParaRPr lang="bg-BG" noProof="1" smtClean="0">
              <a:latin typeface="Consolas" panose="020B0609020204030204" pitchFamily="49" charset="0"/>
            </a:endParaRPr>
          </a:p>
          <a:p>
            <a:r>
              <a:rPr lang="en-US" noProof="1" smtClean="0"/>
              <a:t>Add </a:t>
            </a:r>
            <a:r>
              <a:rPr lang="en-US" noProof="1" smtClean="0">
                <a:latin typeface="Consolas" panose="020B0609020204030204" pitchFamily="49" charset="0"/>
              </a:rPr>
              <a:t>Paths.config</a:t>
            </a:r>
            <a:endParaRPr lang="en-GB" noProof="1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Project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0012" y="2819400"/>
            <a:ext cx="5876057" cy="35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24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1"/>
              <a:t>Е</a:t>
            </a:r>
            <a:r>
              <a:rPr lang="en-GB" noProof="1" smtClean="0"/>
              <a:t>nvironment.confi</a:t>
            </a:r>
            <a:r>
              <a:rPr lang="en-US" noProof="1" smtClean="0"/>
              <a:t>g</a:t>
            </a:r>
            <a:endParaRPr lang="en-GB" noProof="1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Project Configuration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49508" y="2410795"/>
            <a:ext cx="10889809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&lt;</a:t>
            </a:r>
            <a:r>
              <a:rPr lang="en-GB" sz="2800" dirty="0"/>
              <a:t>add key="URL" value="http://www.store.demoqa.com"/&gt;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&lt;</a:t>
            </a:r>
            <a:r>
              <a:rPr lang="en-GB" sz="2800" dirty="0"/>
              <a:t>add key="</a:t>
            </a:r>
            <a:r>
              <a:rPr lang="en-GB" sz="2800" dirty="0" err="1"/>
              <a:t>TestDataSheetPath</a:t>
            </a:r>
            <a:r>
              <a:rPr lang="en-GB" sz="2800" dirty="0"/>
              <a:t>" value</a:t>
            </a:r>
            <a:r>
              <a:rPr lang="en-GB" sz="2800" dirty="0" smtClean="0"/>
              <a:t>="</a:t>
            </a:r>
            <a:r>
              <a:rPr lang="en-GB" sz="2800" dirty="0" err="1" smtClean="0"/>
              <a:t>YourPath</a:t>
            </a:r>
            <a:r>
              <a:rPr lang="en-GB" sz="2800" dirty="0" smtClean="0"/>
              <a:t>"/&gt;</a:t>
            </a:r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 smtClean="0"/>
              <a:t> &lt;</a:t>
            </a:r>
            <a:r>
              <a:rPr lang="en-GB" sz="2800" dirty="0"/>
              <a:t>add key="Logs" value</a:t>
            </a:r>
            <a:r>
              <a:rPr lang="en-GB" sz="2800" dirty="0" smtClean="0"/>
              <a:t>="</a:t>
            </a:r>
            <a:r>
              <a:rPr lang="en-GB" sz="2800" dirty="0" err="1" smtClean="0"/>
              <a:t>YourPath</a:t>
            </a:r>
            <a:r>
              <a:rPr lang="en-GB" sz="2800" dirty="0" smtClean="0"/>
              <a:t>"/&gt;</a:t>
            </a:r>
            <a:endParaRPr lang="en-GB" sz="2800" dirty="0"/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7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App.config</a:t>
            </a:r>
            <a:endParaRPr lang="en-GB" noProof="1" smtClean="0"/>
          </a:p>
          <a:p>
            <a:pPr marL="0" indent="0">
              <a:buNone/>
            </a:pP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Project Configuration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9724" y="2735021"/>
            <a:ext cx="11506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&lt;?xml version="1.0" encoding="utf-8" ?&gt;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&lt;configuration&gt;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 </a:t>
            </a:r>
            <a:r>
              <a:rPr lang="en-GB" sz="2800" dirty="0" smtClean="0"/>
              <a:t>      </a:t>
            </a:r>
            <a:r>
              <a:rPr lang="en-GB" sz="2800" dirty="0" err="1" smtClean="0"/>
              <a:t>configSource</a:t>
            </a:r>
            <a:r>
              <a:rPr lang="en-GB" sz="2800" dirty="0"/>
              <a:t>="Configurations\</a:t>
            </a:r>
            <a:r>
              <a:rPr lang="en-GB" sz="2800" dirty="0" err="1"/>
              <a:t>Environment.config</a:t>
            </a:r>
            <a:r>
              <a:rPr lang="en-GB" sz="2800" dirty="0"/>
              <a:t>"</a:t>
            </a:r>
            <a:r>
              <a:rPr lang="en-GB" sz="900" dirty="0"/>
              <a:t>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&lt;/configuration&gt;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53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Data Driven 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Data Bind by Excel Files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7942" y="1066800"/>
            <a:ext cx="6193667" cy="33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755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Data-driven testing </a:t>
            </a:r>
            <a:r>
              <a:rPr lang="en-US" dirty="0"/>
              <a:t>is the creation of test scripts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 together with their related data</a:t>
            </a:r>
            <a:r>
              <a:rPr lang="en-US" dirty="0"/>
              <a:t> sets in a </a:t>
            </a:r>
            <a:r>
              <a:rPr lang="en-US" dirty="0" smtClean="0"/>
              <a:t>framework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Table </a:t>
            </a:r>
            <a:r>
              <a:rPr lang="en-US" dirty="0"/>
              <a:t>of conditions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directly as test </a:t>
            </a:r>
            <a:r>
              <a:rPr lang="en-US" dirty="0"/>
              <a:t>inputs and verifiable outputs</a:t>
            </a:r>
            <a:endParaRPr lang="en-US" noProof="1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environment settings </a:t>
            </a:r>
            <a:r>
              <a:rPr lang="en-US" dirty="0"/>
              <a:t>and control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hard-coded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What is Data Driven Testing? 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78151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 smtClean="0"/>
              <a:t>Data pools</a:t>
            </a:r>
            <a:endParaRPr lang="en-GB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Excel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ADO objects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CSV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ODBC sources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Data Formats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6212" y="2133600"/>
            <a:ext cx="5095987" cy="28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42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122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</a:t>
            </a:r>
            <a:r>
              <a:rPr lang="en-US" dirty="0"/>
              <a:t> is a COM-based application programming </a:t>
            </a:r>
            <a:r>
              <a:rPr lang="en-US" dirty="0" smtClean="0"/>
              <a:t>interface (API)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accessing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/>
              <a:t>is part of 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Microsoft 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 Components</a:t>
            </a:r>
            <a:r>
              <a:rPr lang="en-US" dirty="0" smtClean="0"/>
              <a:t> (</a:t>
            </a:r>
            <a:r>
              <a:rPr lang="en-US" dirty="0"/>
              <a:t>MDAC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/>
              <a:t>is conceptually divided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consumers and providers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 DB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0812" y="38862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265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 smtClean="0"/>
              <a:t>Connection</a:t>
            </a:r>
            <a:r>
              <a:rPr lang="en-US" dirty="0"/>
              <a:t> instance takes Connection String as argument and pass the value to the Constructor </a:t>
            </a:r>
            <a:r>
              <a:rPr lang="en-US" dirty="0" smtClean="0"/>
              <a:t>statement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 DB Connection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694636"/>
            <a:ext cx="113538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connection</a:t>
            </a:r>
            <a:r>
              <a:rPr lang="en-US" sz="3200" dirty="0"/>
              <a:t> = </a:t>
            </a:r>
            <a:r>
              <a:rPr lang="en-US" sz="3200" dirty="0" err="1" smtClean="0"/>
              <a:t>string.Format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(@"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Provider=Microsoft.ACE.OLEDB.12.0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            Data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Source = {0}; 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            Extended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Properties=Excel 12.0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;"</a:t>
            </a:r>
            <a:r>
              <a:rPr lang="en-US" sz="3200" dirty="0" smtClean="0"/>
              <a:t>,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</a:t>
            </a:r>
            <a:r>
              <a:rPr lang="en-US" sz="3200" dirty="0" err="1" smtClean="0"/>
              <a:t>fileName</a:t>
            </a:r>
            <a:r>
              <a:rPr lang="en-US" sz="3200" dirty="0" smtClean="0"/>
              <a:t>);</a:t>
            </a:r>
          </a:p>
          <a:p>
            <a:r>
              <a:rPr lang="en-US" sz="3200" dirty="0" err="1"/>
              <a:t>var</a:t>
            </a:r>
            <a:r>
              <a:rPr lang="en-US" sz="3200" dirty="0"/>
              <a:t> connection = new </a:t>
            </a:r>
            <a:r>
              <a:rPr lang="en-US" sz="3200" dirty="0" err="1" smtClean="0"/>
              <a:t>OleDbConnection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connection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822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Sheet name have to be unique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row will be our properties names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row will be our key (test name)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need to download </a:t>
            </a:r>
            <a:br>
              <a:rPr lang="en-US" dirty="0" smtClean="0"/>
            </a:br>
            <a:r>
              <a:rPr lang="en-US" dirty="0">
                <a:hlinkClick r:id="rId2"/>
              </a:rPr>
              <a:t>2007 Office System Driver: </a:t>
            </a:r>
            <a:r>
              <a:rPr lang="bg-BG" dirty="0" smtClean="0">
                <a:hlinkClick r:id="rId2"/>
              </a:rPr>
              <a:t/>
            </a:r>
            <a:br>
              <a:rPr lang="bg-BG" dirty="0" smtClean="0">
                <a:hlinkClick r:id="rId2"/>
              </a:rPr>
            </a:br>
            <a:r>
              <a:rPr lang="en-US" dirty="0" smtClean="0">
                <a:hlinkClick r:id="rId2"/>
              </a:rPr>
              <a:t>Data </a:t>
            </a:r>
            <a:r>
              <a:rPr lang="en-US" dirty="0">
                <a:hlinkClick r:id="rId2"/>
              </a:rPr>
              <a:t>Connectivity </a:t>
            </a:r>
            <a:r>
              <a:rPr lang="en-US" dirty="0" smtClean="0">
                <a:hlinkClick r:id="rId2"/>
              </a:rPr>
              <a:t>Components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File Rules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212" y="3810000"/>
            <a:ext cx="4419600" cy="24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75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5273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Dapper</a:t>
            </a:r>
            <a:r>
              <a:rPr lang="en-US" dirty="0"/>
              <a:t> is a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mapper</a:t>
            </a:r>
            <a:r>
              <a:rPr lang="en-US" dirty="0"/>
              <a:t> for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</a:t>
            </a:r>
          </a:p>
          <a:p>
            <a:r>
              <a:rPr lang="en-US" dirty="0" smtClean="0"/>
              <a:t>Get it like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7612" y="3276600"/>
            <a:ext cx="9216729" cy="9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29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est for login in </a:t>
            </a:r>
            <a:r>
              <a:rPr lang="en-US" dirty="0" err="1" smtClean="0"/>
              <a:t>Softuni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one positive test case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one negative test case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  <a:r>
              <a:rPr lang="bg-BG" dirty="0" smtClean="0"/>
              <a:t> </a:t>
            </a:r>
            <a:r>
              <a:rPr lang="en-GB" dirty="0"/>
              <a:t>Create Data </a:t>
            </a:r>
            <a:r>
              <a:rPr lang="en-US" dirty="0" smtClean="0"/>
              <a:t>Bind SoftUni 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452" y="3962400"/>
            <a:ext cx="5931921" cy="19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55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GB" dirty="0"/>
              <a:t>Create Data </a:t>
            </a:r>
            <a:r>
              <a:rPr lang="en-US" dirty="0"/>
              <a:t>Bind SoftUni Login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624" y="991129"/>
            <a:ext cx="1158239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ExcelDataAccess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string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TestDataFileConnection()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ConfigurationManager.AppSettings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["TestDataSheetPath"];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 = string.Format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@"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Provider=Microsoft.ACE.OLEDB.12.0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Data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 {0}; </a:t>
            </a:r>
            <a:endParaRPr lang="en-GB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Extended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Properties=Excel 12.0;", fileName);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 on next slide!!!</a:t>
            </a:r>
            <a:endParaRPr lang="en-GB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63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GB" dirty="0"/>
              <a:t>Create Data </a:t>
            </a:r>
            <a:r>
              <a:rPr lang="en-US" dirty="0"/>
              <a:t>Bind SoftUni Login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3212" y="990600"/>
            <a:ext cx="1158239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UserData GetTestData(string keyName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connection = new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OleDbConnection(TestDataFileConnection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connection.Open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 = string.Format("select * from [DataSet$]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where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key='{0}'", keyName);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connection.Query&lt;UserData&gt;(query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 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connection.Close();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41" y="1151121"/>
            <a:ext cx="11804822" cy="557035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Separate Page </a:t>
            </a:r>
            <a:r>
              <a:rPr lang="en-US" dirty="0" smtClean="0"/>
              <a:t>Elements Asserter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97718" y="1665744"/>
            <a:ext cx="105933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99307" y="5009218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userData =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ExcelDataAccess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.GetTestData(testName);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6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Basic Logger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Log txt Files and Take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5612" y="76676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447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NUnit </a:t>
            </a:r>
            <a:r>
              <a:rPr lang="en-US" dirty="0"/>
              <a:t>test runs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execution context</a:t>
            </a:r>
            <a:r>
              <a:rPr lang="en-US" dirty="0"/>
              <a:t>, which includes information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environment</a:t>
            </a:r>
            <a:r>
              <a:rPr lang="en-US" dirty="0"/>
              <a:t> as well as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itself</a:t>
            </a:r>
          </a:p>
          <a:p>
            <a:r>
              <a:rPr lang="en-GB" dirty="0"/>
              <a:t>CurrentContext</a:t>
            </a:r>
          </a:p>
          <a:p>
            <a:pPr lvl="1"/>
            <a:r>
              <a:rPr lang="en-US" dirty="0"/>
              <a:t>Gets the context of the currently executing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This context is created separately for each test before it begins </a:t>
            </a:r>
            <a:r>
              <a:rPr lang="en-US" dirty="0" smtClean="0"/>
              <a:t>execution</a:t>
            </a:r>
            <a:endParaRPr lang="bg-BG" dirty="0" smtClean="0"/>
          </a:p>
          <a:p>
            <a:r>
              <a:rPr lang="en-GB" dirty="0"/>
              <a:t>Out</a:t>
            </a:r>
          </a:p>
          <a:p>
            <a:pPr lvl="1"/>
            <a:r>
              <a:rPr lang="en-US" dirty="0"/>
              <a:t>Gets a TextWriter used for sending output to the current test result.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TestContext Object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2924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Pop-up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Handle Pop-ups and Alerts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873" y="923618"/>
            <a:ext cx="3810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14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Logger for your test cases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Log all test in single txt file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For every failed test do screen shot with test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  <a:r>
              <a:rPr lang="bg-BG" dirty="0" smtClean="0"/>
              <a:t> </a:t>
            </a:r>
            <a:r>
              <a:rPr lang="en-US" dirty="0" smtClean="0"/>
              <a:t>Add Logger to SoftUni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452" y="3962400"/>
            <a:ext cx="5931921" cy="19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277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Add Logger to SoftUni Test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624" y="991129"/>
            <a:ext cx="11582399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(TestContext.CurrentContext.Result.Outcome.Status == </a:t>
            </a:r>
            <a:endParaRPr lang="bg-BG" sz="26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       </a:t>
            </a:r>
            <a:r>
              <a:rPr lang="en-GB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TestStatus.Failed)</a:t>
            </a:r>
            <a:endParaRPr lang="bg-BG" sz="26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ConfigurationManager.AppSettings["Logs"] + 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TestContext.CurrentContext.Test.Name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File.WriteAllText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(path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TestContext.CurrentContext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.Test.FullName +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sb.ToString());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screenshot = ((ITakesScreenshot)driver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GetScreenshot();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screenshot.SaveAsFile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(path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TestContext.CurrentContext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Test.Name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jpg", 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ScreenshotImageFormat.Jpeg);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674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Keyboard and Mouse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Data Driven Testing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Excel Object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Logger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590800"/>
            <a:ext cx="4783890" cy="35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8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WebDriver Design Patterns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1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3222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dirty="0" smtClean="0"/>
              <a:t>display area,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suddenly appears </a:t>
            </a:r>
            <a:r>
              <a:rPr lang="en-US" dirty="0" smtClean="0"/>
              <a:t>in </a:t>
            </a:r>
            <a:r>
              <a:rPr lang="en-US" dirty="0"/>
              <a:t>the foreground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interface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/>
              <a:t>Alerts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/>
              <a:t>Windows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 smtClean="0"/>
              <a:t>Tabs</a:t>
            </a:r>
            <a:endParaRPr lang="en-US" dirty="0"/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 smtClean="0"/>
              <a:t>Frames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1012" y="3429000"/>
            <a:ext cx="5074107" cy="17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7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Methods available under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WebDriver API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Switch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Switches </a:t>
            </a:r>
            <a:r>
              <a:rPr lang="en-US" dirty="0"/>
              <a:t>focus to element that has focus at the </a:t>
            </a:r>
            <a:r>
              <a:rPr lang="en-US" dirty="0" smtClean="0"/>
              <a:t>moment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currently active dialog </a:t>
            </a:r>
            <a:r>
              <a:rPr lang="en-US" dirty="0" smtClean="0"/>
              <a:t>box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window with specified name</a:t>
            </a:r>
          </a:p>
          <a:p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SwitchTo()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8577" y="25394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driver.SwitchTo()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.ActiveElement();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8577" y="39872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08577" y="5515735"/>
            <a:ext cx="1017167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.Window(string windowName);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23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frame by given index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parent frame of currently selected frame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first frame on the page or main document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SwitchTo()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0012" y="1933471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.Frame(int index);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0012" y="3625806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ParentFrame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70012" y="5334000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DefaultContent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40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Alerts can be Instantiate</a:t>
            </a:r>
          </a:p>
          <a:p>
            <a:endParaRPr lang="en-US" dirty="0"/>
          </a:p>
          <a:p>
            <a:r>
              <a:rPr lang="en-US" dirty="0" smtClean="0"/>
              <a:t>Alert methods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Alert message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Alerts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2224" y="1828800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IAlert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 = driver.SwitchTo().Alert();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92224" y="3200400"/>
            <a:ext cx="9601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.Accept();</a:t>
            </a:r>
          </a:p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.Dismiss();</a:t>
            </a:r>
          </a:p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.SendKeys("Any string");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92224" y="5663625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Assert.AreEqual("Expected",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alert.Text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74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</a:t>
            </a:r>
            <a:r>
              <a:rPr lang="en-GB" noProof="1" smtClean="0">
                <a:hlinkClick r:id="rId2"/>
              </a:rPr>
              <a:t>toolsqa.com/automation-practice-switch-windows/</a:t>
            </a:r>
            <a:endParaRPr lang="en-GB" noProof="1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 smtClean="0"/>
              <a:t>Click button "New Browser Tab"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logo have "src" attribute: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toolsqa.com/wp-content/uploads/2014/08/Toolsqa.jpg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Close previous open tab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that driver handles</a:t>
            </a:r>
            <a:br>
              <a:rPr lang="en-US" dirty="0" smtClean="0"/>
            </a:br>
            <a:r>
              <a:rPr lang="en-US" dirty="0" smtClean="0"/>
              <a:t>only one window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Pop-up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9612" y="4495800"/>
            <a:ext cx="5410200" cy="15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79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1441</Words>
  <Application>Microsoft Office PowerPoint</Application>
  <PresentationFormat>Custom</PresentationFormat>
  <Paragraphs>379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 16x9</vt:lpstr>
      <vt:lpstr>WebDriver Advanced</vt:lpstr>
      <vt:lpstr>Table of Contents</vt:lpstr>
      <vt:lpstr>Have a Question?</vt:lpstr>
      <vt:lpstr>Pop-up</vt:lpstr>
      <vt:lpstr>Pop-up</vt:lpstr>
      <vt:lpstr>SwitchTo()</vt:lpstr>
      <vt:lpstr>SwitchTo() </vt:lpstr>
      <vt:lpstr>Alerts</vt:lpstr>
      <vt:lpstr>Problem: Pop-up</vt:lpstr>
      <vt:lpstr>Solution: Alerts</vt:lpstr>
      <vt:lpstr>Actions</vt:lpstr>
      <vt:lpstr>Keyboard and mouse Events </vt:lpstr>
      <vt:lpstr>Keyboard Events </vt:lpstr>
      <vt:lpstr>Mouse Events </vt:lpstr>
      <vt:lpstr>Mouse Events (2)  </vt:lpstr>
      <vt:lpstr>DragAndDrop()</vt:lpstr>
      <vt:lpstr>Problem: DragAndDrop</vt:lpstr>
      <vt:lpstr>Solution: DragAndDrop</vt:lpstr>
      <vt:lpstr>Problem: Resize</vt:lpstr>
      <vt:lpstr>Solution: Resize</vt:lpstr>
      <vt:lpstr>Project Configurations</vt:lpstr>
      <vt:lpstr>What is Project Configuration?</vt:lpstr>
      <vt:lpstr>App.config</vt:lpstr>
      <vt:lpstr>Problem: Project Configuration</vt:lpstr>
      <vt:lpstr>Solution: Project Configuration</vt:lpstr>
      <vt:lpstr>Solution: Project Configuration (2)</vt:lpstr>
      <vt:lpstr>Data Driven Tests</vt:lpstr>
      <vt:lpstr>What is Data Driven Testing? </vt:lpstr>
      <vt:lpstr>Data Formats</vt:lpstr>
      <vt:lpstr>OLE DB</vt:lpstr>
      <vt:lpstr>OLE DB Connection</vt:lpstr>
      <vt:lpstr>Excel File Rules</vt:lpstr>
      <vt:lpstr>Dapper</vt:lpstr>
      <vt:lpstr>Problem: Create Data Bind SoftUni Login</vt:lpstr>
      <vt:lpstr>Solution: Create Data Bind SoftUni Login</vt:lpstr>
      <vt:lpstr>Solution: Create Data Bind SoftUni Login</vt:lpstr>
      <vt:lpstr>Solution: Separate Page Elements Asserter</vt:lpstr>
      <vt:lpstr>Basic Logger</vt:lpstr>
      <vt:lpstr>TestContext Object</vt:lpstr>
      <vt:lpstr>Problem: Add Logger to SoftUni Test</vt:lpstr>
      <vt:lpstr>Solution: Add Logger to SoftUni Test</vt:lpstr>
      <vt:lpstr>Summary</vt:lpstr>
      <vt:lpstr>Selenium WebDriver Design Patterns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WebDriver Advanced</dc:title>
  <dc:subject>Software Development Course</dc:subject>
  <dc:creator/>
  <cp:keywords>SoftUni, Software University, programming, software development, qa engineering, course, quality, qaautomation, Alerts, Actions, DataBind, Logger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2017-11-09T19:56:14Z</dcterms:modified>
  <cp:category>programming, computer programming, software development, quality assurance, QAAutomation, Selenium WebDriver, Alerts, Actions, DataBind, Logger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