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410" r:id="rId5"/>
    <p:sldId id="510" r:id="rId6"/>
    <p:sldId id="491" r:id="rId7"/>
    <p:sldId id="493" r:id="rId8"/>
    <p:sldId id="494" r:id="rId9"/>
    <p:sldId id="538" r:id="rId10"/>
    <p:sldId id="534" r:id="rId11"/>
    <p:sldId id="535" r:id="rId12"/>
    <p:sldId id="552" r:id="rId13"/>
    <p:sldId id="536" r:id="rId14"/>
    <p:sldId id="539" r:id="rId15"/>
    <p:sldId id="558" r:id="rId16"/>
    <p:sldId id="559" r:id="rId17"/>
    <p:sldId id="560" r:id="rId18"/>
    <p:sldId id="561" r:id="rId19"/>
    <p:sldId id="562" r:id="rId20"/>
    <p:sldId id="525" r:id="rId21"/>
    <p:sldId id="524" r:id="rId22"/>
    <p:sldId id="540" r:id="rId23"/>
    <p:sldId id="541" r:id="rId24"/>
    <p:sldId id="542" r:id="rId25"/>
    <p:sldId id="543" r:id="rId26"/>
    <p:sldId id="462" r:id="rId27"/>
    <p:sldId id="444" r:id="rId28"/>
    <p:sldId id="519" r:id="rId29"/>
    <p:sldId id="555" r:id="rId30"/>
    <p:sldId id="520" r:id="rId31"/>
    <p:sldId id="553" r:id="rId32"/>
    <p:sldId id="554" r:id="rId33"/>
    <p:sldId id="522" r:id="rId34"/>
    <p:sldId id="556" r:id="rId35"/>
    <p:sldId id="557" r:id="rId36"/>
    <p:sldId id="544" r:id="rId37"/>
    <p:sldId id="548" r:id="rId38"/>
    <p:sldId id="549" r:id="rId39"/>
    <p:sldId id="550" r:id="rId40"/>
    <p:sldId id="506" r:id="rId41"/>
    <p:sldId id="563" r:id="rId42"/>
    <p:sldId id="352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Web Services" id="{9F3ACB28-330C-4E54-8468-E2F8B96C4DC9}">
          <p14:sldIdLst>
            <p14:sldId id="510"/>
            <p14:sldId id="491"/>
            <p14:sldId id="493"/>
            <p14:sldId id="494"/>
            <p14:sldId id="538"/>
            <p14:sldId id="534"/>
            <p14:sldId id="535"/>
            <p14:sldId id="552"/>
            <p14:sldId id="536"/>
            <p14:sldId id="539"/>
          </p14:sldIdLst>
        </p14:section>
        <p14:section name="Data Formats" id="{0086EE0D-C4F0-4A97-AB00-22397E46C75C}">
          <p14:sldIdLst>
            <p14:sldId id="558"/>
            <p14:sldId id="559"/>
            <p14:sldId id="560"/>
            <p14:sldId id="561"/>
            <p14:sldId id="562"/>
          </p14:sldIdLst>
        </p14:section>
        <p14:section name="SOAP" id="{05A972DA-A7D9-4669-B6B9-D2E670B218DE}">
          <p14:sldIdLst>
            <p14:sldId id="525"/>
            <p14:sldId id="524"/>
            <p14:sldId id="540"/>
            <p14:sldId id="541"/>
            <p14:sldId id="542"/>
            <p14:sldId id="543"/>
          </p14:sldIdLst>
        </p14:section>
        <p14:section name="RESTful" id="{E8AEE2D4-3EF5-44AD-97AD-00ED1002D084}">
          <p14:sldIdLst>
            <p14:sldId id="462"/>
            <p14:sldId id="444"/>
            <p14:sldId id="519"/>
            <p14:sldId id="555"/>
            <p14:sldId id="520"/>
            <p14:sldId id="553"/>
            <p14:sldId id="554"/>
            <p14:sldId id="522"/>
            <p14:sldId id="556"/>
            <p14:sldId id="557"/>
          </p14:sldIdLst>
        </p14:section>
        <p14:section name="SoapUI" id="{753DE66E-D0DE-4B8F-8AA1-B39938A8BE27}">
          <p14:sldIdLst>
            <p14:sldId id="544"/>
            <p14:sldId id="548"/>
            <p14:sldId id="549"/>
            <p14:sldId id="550"/>
          </p14:sldIdLst>
        </p14:section>
        <p14:section name="Conclusion" id="{95C23484-3EE9-488F-9A3A-833EF0DE4243}">
          <p14:sldIdLst>
            <p14:sldId id="506"/>
            <p14:sldId id="563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99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gif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softwaregroup.com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4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netpeak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Web Services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Web Services Types,</a:t>
            </a:r>
            <a:br>
              <a:rPr lang="en-US" dirty="0" smtClean="0"/>
            </a:br>
            <a:r>
              <a:rPr lang="en-US" dirty="0" err="1" smtClean="0"/>
              <a:t>SoapUI</a:t>
            </a:r>
            <a:endParaRPr lang="en-US" dirty="0" smtClean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1611" y="4267200"/>
            <a:ext cx="3758500" cy="1404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/>
              <a:t>– </a:t>
            </a:r>
            <a:r>
              <a:rPr lang="en-US" dirty="0"/>
              <a:t>Simple Object Access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Envelope for soap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request/response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Web Service Description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 for SOAP web service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UDDI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Universal Description, Discovery and </a:t>
            </a:r>
            <a:r>
              <a:rPr lang="en-US" dirty="0" smtClean="0"/>
              <a:t>Integration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Repository/yellow pages of web services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Representational </a:t>
            </a:r>
            <a:r>
              <a:rPr lang="en-US" dirty="0"/>
              <a:t>State </a:t>
            </a:r>
            <a:r>
              <a:rPr lang="en-US" dirty="0" smtClean="0"/>
              <a:t>Transfer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 style of communication to the services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– Hypertext Transfer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 protocol and used for transport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 Terminologies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15019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vs REST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17612" y="2275432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751268" y="2261901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970212" y="2455452"/>
            <a:ext cx="1368152" cy="7920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64919" y="2417681"/>
            <a:ext cx="1977730" cy="840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</a:p>
          <a:p>
            <a:pPr algn="ctr"/>
            <a:r>
              <a:rPr lang="en-US" dirty="0" smtClean="0"/>
              <a:t>Standard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443312" y="2449022"/>
            <a:ext cx="1165700" cy="77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Data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18012" y="249733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IN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99716" y="25146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I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8727257" y="254140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&lt;=&gt;</a:t>
            </a:r>
            <a:endParaRPr lang="en-IN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7613" y="1397134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SOAP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1217612" y="4781510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751268" y="4781510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2970212" y="4961530"/>
            <a:ext cx="1368152" cy="7920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7677" y="4876800"/>
            <a:ext cx="347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 &lt;=&gt;      </a:t>
            </a:r>
          </a:p>
          <a:p>
            <a:pPr algn="ctr"/>
            <a:r>
              <a:rPr lang="en-US" dirty="0"/>
              <a:t>Sending data as its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7612" y="391741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91499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Types of Web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2012" y="1447800"/>
            <a:ext cx="7824371" cy="45782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xmlns="" val="126853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MingLiU" pitchFamily="49" charset="-120"/>
                <a:cs typeface="Aharoni" pitchFamily="2" charset="-79"/>
              </a:rPr>
              <a:t>Response</a:t>
            </a:r>
            <a:r>
              <a:rPr lang="en-US" sz="3600" dirty="0">
                <a:ea typeface="MingLiU" pitchFamily="49" charset="-120"/>
                <a:cs typeface="Aharoni" pitchFamily="2" charset="-79"/>
              </a:rPr>
              <a:t> </a:t>
            </a:r>
            <a:r>
              <a:rPr lang="en-US" sz="3600" dirty="0" smtClean="0">
                <a:ea typeface="MingLiU" pitchFamily="49" charset="-120"/>
                <a:cs typeface="Aharoni" pitchFamily="2" charset="-79"/>
              </a:rPr>
              <a:t>Correctness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Client part that uses this service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HTTP statuses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Authorization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Response timeout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Load testing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Security testing</a:t>
            </a:r>
          </a:p>
          <a:p>
            <a:pPr>
              <a:lnSpc>
                <a:spcPct val="115000"/>
              </a:lnSpc>
            </a:pPr>
            <a:r>
              <a:rPr lang="en-US" dirty="0">
                <a:ea typeface="MingLiU" pitchFamily="49" charset="-120"/>
                <a:cs typeface="Aharoni" pitchFamily="2" charset="-79"/>
              </a:rPr>
              <a:t>Negative cases</a:t>
            </a:r>
            <a:endParaRPr lang="en-GB" dirty="0">
              <a:ea typeface="MingLiU" pitchFamily="49" charset="-120"/>
              <a:cs typeface="Aharoni" pitchFamily="2" charset="-79"/>
            </a:endParaRPr>
          </a:p>
          <a:p>
            <a:endParaRPr lang="en-GB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Test?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4612" y="1523827"/>
            <a:ext cx="90487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647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/>
              <a:t>Representational State </a:t>
            </a:r>
            <a:r>
              <a:rPr lang="en-US" dirty="0" smtClean="0"/>
              <a:t>Transfer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92039" y="1143000"/>
            <a:ext cx="8404746" cy="3295913"/>
            <a:chOff x="233592" y="1054098"/>
            <a:chExt cx="8404746" cy="3295913"/>
          </a:xfrm>
        </p:grpSpPr>
        <p:pic>
          <p:nvPicPr>
            <p:cNvPr id="8" name="Picture 2" descr="http://themocracy.com/wp-content/uploads/2010/02/json-128x120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399"/>
              <a:ext cx="1219200" cy="1143001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mitya.co.uk/inc/php/getDBPic.php?id=1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363902">
              <a:off x="2209800" y="3167254"/>
              <a:ext cx="1295400" cy="1182757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goessner.net/img/xml_json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27312">
              <a:off x="5638800" y="3086298"/>
              <a:ext cx="1475538" cy="1209676"/>
            </a:xfrm>
            <a:prstGeom prst="roundRect">
              <a:avLst>
                <a:gd name="adj" fmla="val 17586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www.unorth.k12.in.us/podcasts/technology/media/RSS_Icon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377748">
              <a:off x="7472592" y="2520192"/>
              <a:ext cx="1165746" cy="1732723"/>
            </a:xfrm>
            <a:prstGeom prst="roundRect">
              <a:avLst>
                <a:gd name="adj" fmla="val 21515"/>
              </a:avLst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http://2.bp.blogspot.com/_QV9RKqorUnA/SgrmO97WlqI/AAAAAAAAAHk/HOTxj28vCy4/s320/doc_xml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06926">
              <a:off x="233592" y="2553345"/>
              <a:ext cx="1747608" cy="1747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://www.theredelephant.org/html/images/rss_xml_atom_feeds_news_ico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44675">
              <a:off x="2011979" y="1054098"/>
              <a:ext cx="1638300" cy="1638301"/>
            </a:xfrm>
            <a:prstGeom prst="roundRect">
              <a:avLst>
                <a:gd name="adj" fmla="val 9684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t2.gstatic.com/images?q=tbn:ANd9GcShadj_5yg4hbTbADlULlHD_Fg6WVORCDnaLBrjw-0J_nyZ4A6x&amp;t=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083765">
              <a:off x="5501221" y="1069583"/>
              <a:ext cx="2057400" cy="1371601"/>
            </a:xfrm>
            <a:prstGeom prst="roundRect">
              <a:avLst>
                <a:gd name="adj" fmla="val 4595"/>
              </a:avLst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://www.bloggingtips.com/wp-content/uploads/2008/11/rss_by_hopka.pn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21224319">
              <a:off x="3902384" y="1349667"/>
              <a:ext cx="1357026" cy="101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5395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markup-language</a:t>
            </a:r>
            <a:r>
              <a:rPr lang="en-US" dirty="0"/>
              <a:t> for encoding documents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machine-readable form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Text-based format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tags, attributes and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Provide data and meta-data </a:t>
            </a:r>
            <a:r>
              <a:rPr lang="en-US" dirty="0"/>
              <a:t>in the same time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106" y="4023277"/>
            <a:ext cx="1074261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 5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&lt;/title&gt;&lt;author&gt;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Bay Ivan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&lt;/author&gt;&lt;/book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WPF 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Microsoft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WCF 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&lt;/title&gt;&lt;author&gt;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Kaka Mara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99997">
            <a:off x="8993568" y="1662633"/>
            <a:ext cx="1545686" cy="191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xmlns="" val="157673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representing simple data </a:t>
            </a:r>
            <a:r>
              <a:rPr lang="en-US" dirty="0"/>
              <a:t>structures and associative arrays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Lightweight text-based </a:t>
            </a:r>
            <a:r>
              <a:rPr lang="en-US" dirty="0"/>
              <a:t>open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Derived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 language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JSON (JavaScript Object Notation)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106" y="3886200"/>
            <a:ext cx="1074261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firstName": "Bay",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lastName": "Ivan",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age": 79 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208" r="3125"/>
          <a:stretch/>
        </p:blipFill>
        <p:spPr bwMode="auto">
          <a:xfrm>
            <a:off x="8609012" y="4132861"/>
            <a:ext cx="1919512" cy="1963139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12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Family </a:t>
            </a:r>
            <a:r>
              <a:rPr lang="en-US" dirty="0"/>
              <a:t>of Web 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XML</a:t>
            </a:r>
            <a:r>
              <a:rPr lang="en-US" dirty="0"/>
              <a:t>, with standardized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XSD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RSS documents (feeds) </a:t>
            </a:r>
            <a:r>
              <a:rPr lang="en-US" dirty="0"/>
              <a:t>are list of items</a:t>
            </a:r>
          </a:p>
          <a:p>
            <a:pPr lvl="1"/>
            <a:r>
              <a:rPr lang="en-US" dirty="0"/>
              <a:t>Each containing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title, author, publish date, summarized text,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(Really Simple Syndication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2012" y="4343400"/>
            <a:ext cx="2559656" cy="19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203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929374"/>
            <a:ext cx="108204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&lt;?xml version="1.0" encoding="utf-8" ?&gt;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rss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version="2.0"&gt;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&lt;channel&gt;</a:t>
            </a:r>
          </a:p>
          <a:p>
            <a:r>
              <a:rPr lang="en-US" sz="2800" b="1" dirty="0"/>
              <a:t>  &lt;title&gt;W3Schools Home Page&lt;/title&gt;</a:t>
            </a:r>
          </a:p>
          <a:p>
            <a:r>
              <a:rPr lang="en-US" sz="2800" b="1" dirty="0"/>
              <a:t>  &lt;link&gt;http://www.w3schools.com&lt;/link&gt;</a:t>
            </a:r>
          </a:p>
          <a:p>
            <a:r>
              <a:rPr lang="en-US" sz="2800" b="1" dirty="0"/>
              <a:t>  &lt;description&gt;Free web building tutorials&lt;/description&gt;</a:t>
            </a:r>
          </a:p>
          <a:p>
            <a:r>
              <a:rPr lang="en-US" sz="2800" b="1" dirty="0"/>
              <a:t>  &lt;item&gt;</a:t>
            </a:r>
          </a:p>
          <a:p>
            <a:r>
              <a:rPr lang="en-US" sz="2800" b="1" dirty="0"/>
              <a:t>    &lt;title&gt;RSS Tutorial&lt;/title&gt;</a:t>
            </a:r>
          </a:p>
          <a:p>
            <a:r>
              <a:rPr lang="en-US" sz="2800" b="1" dirty="0"/>
              <a:t>    &lt;link&gt;http://www.w3schools.com/rss&lt;/link&gt;</a:t>
            </a:r>
          </a:p>
          <a:p>
            <a:r>
              <a:rPr lang="en-US" sz="2800" b="1" dirty="0"/>
              <a:t>    &lt;description&gt;New RSS tutorial on W3Schools&lt;/description&gt;</a:t>
            </a:r>
          </a:p>
          <a:p>
            <a:r>
              <a:rPr lang="en-US" sz="2800" b="1" dirty="0"/>
              <a:t>  &lt;/item&gt;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channel&gt;</a:t>
            </a:r>
          </a:p>
          <a:p>
            <a:r>
              <a:rPr lang="en-US" sz="2800" b="1" dirty="0"/>
              <a:t>&lt;/</a:t>
            </a:r>
            <a:r>
              <a:rPr lang="en-US" sz="2800" b="1" dirty="0" err="1"/>
              <a:t>rss</a:t>
            </a:r>
            <a:r>
              <a:rPr lang="en-US" sz="2800" b="1" dirty="0"/>
              <a:t>&gt;</a:t>
            </a:r>
          </a:p>
        </p:txBody>
      </p:sp>
      <p:pic>
        <p:nvPicPr>
          <p:cNvPr id="9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584476" y="1135881"/>
            <a:ext cx="2559656" cy="19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35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Simple Object Access Protocol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1169" y="838200"/>
            <a:ext cx="5326486" cy="3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52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Web Services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Terminologies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Data Formats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SOAP Services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RESTful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SoapUI</a:t>
            </a:r>
            <a:endParaRPr lang="en-US" dirty="0"/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Basic SOAP Project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Basic REST Project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Communication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protocol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 between applications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 smtClean="0"/>
              <a:t> </a:t>
            </a:r>
            <a:r>
              <a:rPr lang="en-US" dirty="0"/>
              <a:t>for sending messages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communicate via Internet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 independent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Language independent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Based on XML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Simple and extensible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Allows you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around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firewalls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0812" y="3960247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2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sz="3000" dirty="0"/>
              <a:t> stands for Web Services Description Language 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04747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Serves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services </a:t>
            </a:r>
            <a:r>
              <a:rPr lang="en-US" dirty="0"/>
              <a:t>and how to access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sz="3000" dirty="0" smtClean="0"/>
              <a:t> </a:t>
            </a:r>
            <a:r>
              <a:rPr lang="en-US" sz="3000" dirty="0"/>
              <a:t>is written in XML 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WSDL </a:t>
            </a:r>
            <a:r>
              <a:rPr lang="en-US" sz="3000" dirty="0"/>
              <a:t>is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XML document 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sz="3000" dirty="0"/>
              <a:t> is used 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describe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and locate</a:t>
            </a:r>
            <a:r>
              <a:rPr lang="en-US" sz="3000" dirty="0" smtClean="0"/>
              <a:t> web </a:t>
            </a:r>
            <a:r>
              <a:rPr lang="en-US" sz="3000" dirty="0"/>
              <a:t>services </a:t>
            </a:r>
            <a:r>
              <a:rPr lang="en-US" sz="3000" dirty="0" smtClean="0"/>
              <a:t>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sz="3000" dirty="0"/>
              <a:t> is </a:t>
            </a:r>
            <a:r>
              <a:rPr lang="en-US" sz="3000" dirty="0" smtClean="0"/>
              <a:t>a </a:t>
            </a:r>
            <a:r>
              <a:rPr lang="en-US" sz="3000" dirty="0"/>
              <a:t>W3C standard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WSDL?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8612" y="2355850"/>
            <a:ext cx="5715000" cy="396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5388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Since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n-US" dirty="0"/>
              <a:t> are composed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loosely coupled </a:t>
            </a:r>
            <a:r>
              <a:rPr lang="en-US" dirty="0"/>
              <a:t>distributed over networks,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must test the 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End to end</a:t>
            </a:r>
          </a:p>
          <a:p>
            <a:pPr lvl="1"/>
            <a:r>
              <a:rPr lang="en-US" dirty="0"/>
              <a:t>Service to service</a:t>
            </a:r>
          </a:p>
          <a:p>
            <a:pPr lvl="1"/>
            <a:r>
              <a:rPr lang="en-US" dirty="0"/>
              <a:t>Interface by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Challenges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8812" y="3200400"/>
            <a:ext cx="2522979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952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service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interface</a:t>
            </a:r>
          </a:p>
          <a:p>
            <a:r>
              <a:rPr lang="en-US" dirty="0"/>
              <a:t>We can’t interact with it without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tool</a:t>
            </a:r>
          </a:p>
          <a:p>
            <a:pPr lvl="1"/>
            <a:r>
              <a:rPr lang="en-US" dirty="0"/>
              <a:t>That tool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allow composing XML requests </a:t>
            </a:r>
            <a:r>
              <a:rPr lang="en-US" dirty="0"/>
              <a:t>via its own user interface</a:t>
            </a:r>
          </a:p>
          <a:p>
            <a:pPr lvl="1"/>
            <a:r>
              <a:rPr lang="en-US" dirty="0"/>
              <a:t>Commonly such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interfaces are text editors </a:t>
            </a:r>
          </a:p>
          <a:p>
            <a:pPr lvl="2"/>
            <a:r>
              <a:rPr lang="en-US" dirty="0"/>
              <a:t>Used for writing your XML requests and controls for posting requests to the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Test a Web Service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69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What if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service contains too many methods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With too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input and output parameters</a:t>
            </a:r>
          </a:p>
          <a:p>
            <a:r>
              <a:rPr lang="en-US" dirty="0"/>
              <a:t>Web Service testing can be automated</a:t>
            </a:r>
          </a:p>
          <a:p>
            <a:pPr lvl="1"/>
            <a:r>
              <a:rPr lang="en-US" dirty="0"/>
              <a:t>Automate validation of your web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service’s response against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Automate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 of validation results </a:t>
            </a:r>
            <a:r>
              <a:rPr lang="en-US" dirty="0"/>
              <a:t>into a file </a:t>
            </a:r>
          </a:p>
          <a:p>
            <a:pPr lvl="2"/>
            <a:r>
              <a:rPr lang="en-US" dirty="0"/>
              <a:t>Could be just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file of HTML</a:t>
            </a:r>
            <a:r>
              <a:rPr lang="en-US" dirty="0"/>
              <a:t> depending on your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 Automation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4078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/>
              <a:t>Representational State </a:t>
            </a:r>
            <a:r>
              <a:rPr lang="en-US" dirty="0" smtClean="0"/>
              <a:t>Transfer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163"/>
          <a:stretch/>
        </p:blipFill>
        <p:spPr>
          <a:xfrm>
            <a:off x="2589212" y="1143000"/>
            <a:ext cx="6705600" cy="3114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22755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 and functionality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 </a:t>
            </a:r>
          </a:p>
          <a:p>
            <a:pPr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Every resource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</a:t>
            </a:r>
          </a:p>
          <a:p>
            <a:pPr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All resources share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uniform interface</a:t>
            </a:r>
          </a:p>
          <a:p>
            <a:pPr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This natively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5412" y="4038600"/>
            <a:ext cx="6650750" cy="22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REST Definition</a:t>
            </a:r>
            <a:endParaRPr lang="en-US" noProof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438400"/>
            <a:ext cx="10210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Representational state transfer (REST) is a style of software architecture for distributed hypermedia systems such as the World Wide Web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xmlns="" val="22004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Uniform Resource Identifier </a:t>
            </a:r>
            <a:r>
              <a:rPr lang="en-US" dirty="0"/>
              <a:t>in a RESTful web services is a hyperlink to a resource</a:t>
            </a:r>
          </a:p>
          <a:p>
            <a:pPr lvl="1"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It is only means for clients and servers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exchange representations of resources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URI?</a:t>
            </a:r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5412" y="3048320"/>
            <a:ext cx="60965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005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The architecture </a:t>
            </a:r>
            <a:r>
              <a:rPr lang="en-US" dirty="0" smtClean="0"/>
              <a:t>consist:</a:t>
            </a:r>
          </a:p>
          <a:p>
            <a:pPr lvl="1">
              <a:spcBef>
                <a:spcPts val="1200"/>
              </a:spcBef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servers </a:t>
            </a:r>
          </a:p>
          <a:p>
            <a:pPr lvl="1">
              <a:spcBef>
                <a:spcPts val="1200"/>
              </a:spcBef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equests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responses</a:t>
            </a:r>
          </a:p>
          <a:p>
            <a:pPr lvl="0">
              <a:spcBef>
                <a:spcPts val="1200"/>
              </a:spcBef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Requests and responses are build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transfer of representations of resources</a:t>
            </a:r>
          </a:p>
          <a:p>
            <a:pPr lvl="0">
              <a:spcBef>
                <a:spcPts val="1200"/>
              </a:spcBef>
              <a:buClr>
                <a:schemeClr val="tx2">
                  <a:lumMod val="50000"/>
                </a:schemeClr>
              </a:buClr>
              <a:tabLst>
                <a:tab pos="282575" algn="l"/>
              </a:tabLst>
            </a:pPr>
            <a:r>
              <a:rPr lang="en-US" dirty="0"/>
              <a:t>Clients contain representations, servers the resources (concepts) themselves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REST Concepts</a:t>
            </a:r>
          </a:p>
        </p:txBody>
      </p:sp>
      <p:pic>
        <p:nvPicPr>
          <p:cNvPr id="6" name="Picture 2" descr="http://4.bp.blogspot.com/-AG9PUSpz2Ss/UV1o7jnPRlI/AAAAAAAAA90/1qI9M2lZqnE/s1600/RestfuArchite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371600"/>
            <a:ext cx="5670855" cy="1643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265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RESTful </a:t>
            </a:r>
            <a:r>
              <a:rPr lang="en-US" dirty="0"/>
              <a:t>system should </a:t>
            </a:r>
            <a:r>
              <a:rPr lang="en-US" dirty="0" smtClean="0"/>
              <a:t>be: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Client-server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Clients are separated from servers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a uniform </a:t>
            </a:r>
            <a:r>
              <a:rPr lang="en-US" dirty="0" smtClean="0"/>
              <a:t>interface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Stateless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There should be no need for the service to keep users' session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Each request should be independent of others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REST </a:t>
            </a:r>
            <a:r>
              <a:rPr lang="en-US" noProof="1" smtClean="0"/>
              <a:t>Constrains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008812" y="1371600"/>
            <a:ext cx="42672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35289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Cacheable</a:t>
            </a:r>
          </a:p>
          <a:p>
            <a:pPr lvl="1"/>
            <a:r>
              <a:rPr lang="en-US" dirty="0"/>
              <a:t>Clients are able to cache responses</a:t>
            </a:r>
          </a:p>
          <a:p>
            <a:pPr lvl="1"/>
            <a:r>
              <a:rPr lang="en-US" dirty="0"/>
              <a:t>Responses must, implicitly or explicitly, define themselves as cacheable or </a:t>
            </a:r>
            <a:r>
              <a:rPr lang="en-US" dirty="0" smtClean="0"/>
              <a:t>not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Uniformly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accessible</a:t>
            </a:r>
          </a:p>
          <a:p>
            <a:pPr lvl="1"/>
            <a:r>
              <a:rPr lang="en-US" dirty="0"/>
              <a:t>Each resource must have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unique </a:t>
            </a:r>
            <a:r>
              <a:rPr lang="en-US" dirty="0"/>
              <a:t>address and a valid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 </a:t>
            </a:r>
            <a:r>
              <a:rPr lang="en-US" dirty="0"/>
              <a:t>of access</a:t>
            </a:r>
          </a:p>
          <a:p>
            <a:pPr marL="377887" lvl="1" indent="0">
              <a:buNone/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REST </a:t>
            </a:r>
            <a:r>
              <a:rPr lang="en-US" noProof="1" smtClean="0"/>
              <a:t>Constrains (2)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780212" y="3352800"/>
            <a:ext cx="42672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24674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"everything" </a:t>
            </a:r>
            <a:r>
              <a:rPr lang="en-US" dirty="0"/>
              <a:t>the service can provide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 and functions </a:t>
            </a:r>
            <a:r>
              <a:rPr lang="en-US" dirty="0"/>
              <a:t>of a remote application are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considered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r>
              <a:rPr lang="en-US" dirty="0" smtClean="0"/>
              <a:t>Anything </a:t>
            </a:r>
            <a:r>
              <a:rPr lang="en-US" dirty="0"/>
              <a:t>that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 and transferred </a:t>
            </a:r>
            <a:r>
              <a:rPr lang="en-US" dirty="0"/>
              <a:t>between clients and servers</a:t>
            </a:r>
          </a:p>
          <a:p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have a unique address </a:t>
            </a:r>
            <a:r>
              <a:rPr lang="en-US" dirty="0"/>
              <a:t>over the Web</a:t>
            </a:r>
          </a:p>
          <a:p>
            <a:pPr lvl="1"/>
            <a:r>
              <a:rPr lang="en-US" dirty="0"/>
              <a:t>Under HTTP these are URIs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Resources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303975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representations of resources </a:t>
            </a:r>
            <a:r>
              <a:rPr lang="en-US" dirty="0"/>
              <a:t>is 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 back and forth </a:t>
            </a:r>
            <a:r>
              <a:rPr lang="en-US" dirty="0"/>
              <a:t>clients and servers</a:t>
            </a:r>
          </a:p>
          <a:p>
            <a:pPr lvl="1"/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 send or receive resources</a:t>
            </a:r>
            <a:r>
              <a:rPr lang="en-US" dirty="0"/>
              <a:t>, only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representations</a:t>
            </a:r>
          </a:p>
          <a:p>
            <a:r>
              <a:rPr lang="en-US" dirty="0"/>
              <a:t>The format of the representations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content-type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2219" y="4191000"/>
            <a:ext cx="3404387" cy="1974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5574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4612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Actions </a:t>
            </a:r>
            <a:r>
              <a:rPr lang="en-US" dirty="0"/>
              <a:t>are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request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– retrieve a resource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– create a resource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– update a resource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– delete a resource</a:t>
            </a:r>
          </a:p>
          <a:p>
            <a:r>
              <a:rPr lang="en-US" dirty="0"/>
              <a:t>They make up the uniform interface used for client/server data transfers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Hypertext Transfer Protocol (HTTP)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2612" y="1905000"/>
            <a:ext cx="3581400" cy="198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26670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Java-based </a:t>
            </a:r>
            <a:r>
              <a:rPr lang="en-US" dirty="0"/>
              <a:t>cross-platform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 testing </a:t>
            </a:r>
            <a:r>
              <a:rPr lang="en-US" dirty="0"/>
              <a:t>solution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Has two editions: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Free and open-source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Paid version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SoapUI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</a:t>
            </a:r>
          </a:p>
          <a:p>
            <a:pPr lvl="2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GB" dirty="0">
                <a:hlinkClick r:id="rId2"/>
              </a:rPr>
              <a:t>http://www.soapui.org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SoapUI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2" descr="https://encrypted-tbn1.gstatic.com/images?q=tbn:ANd9GcS2LGFR7XjasrdM2eHdrYEDmDjCpCa02evEDqCvOpIDmIiTWP8Th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8930" y="3607644"/>
            <a:ext cx="1183895" cy="1277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blog.smartbear.com/wp-content/uploads/2013/08/soapUI-rest-tes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945924"/>
            <a:ext cx="897718" cy="118947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094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SoapUI</a:t>
            </a:r>
            <a:r>
              <a:rPr lang="en-US" dirty="0"/>
              <a:t> provides various options for testing web services:</a:t>
            </a:r>
          </a:p>
          <a:p>
            <a:pPr lvl="1"/>
            <a:r>
              <a:rPr lang="en-US" dirty="0"/>
              <a:t>Functional testing</a:t>
            </a:r>
          </a:p>
          <a:p>
            <a:pPr lvl="1"/>
            <a:r>
              <a:rPr lang="en-US" dirty="0"/>
              <a:t>Load testing</a:t>
            </a:r>
          </a:p>
          <a:p>
            <a:pPr lvl="1"/>
            <a:r>
              <a:rPr lang="en-US" dirty="0"/>
              <a:t>Service Simulation (Mocking)</a:t>
            </a:r>
          </a:p>
          <a:p>
            <a:pPr lvl="1"/>
            <a:r>
              <a:rPr lang="en-US" dirty="0"/>
              <a:t>Security testing</a:t>
            </a:r>
          </a:p>
          <a:p>
            <a:pPr lvl="1"/>
            <a:r>
              <a:rPr lang="en-US" dirty="0"/>
              <a:t>REST testing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SoapUI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612" y="2057400"/>
            <a:ext cx="5219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227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5218199" cy="557035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Schema Compliance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Simple Contains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Simple Not Contains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SOAP Fault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Not SOAP Fault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SOAP Response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Response </a:t>
            </a:r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SoapUI</a:t>
            </a:r>
            <a:r>
              <a:rPr lang="en-US" dirty="0" smtClean="0"/>
              <a:t> Assertions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380898" y="1151120"/>
            <a:ext cx="627611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XPath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XQuery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Script Assertion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WS-Security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WS-Addressing Response Assertion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WS-Addressing Request 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25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</a:t>
            </a:r>
            <a:r>
              <a:rPr lang="en-US" dirty="0" err="1" smtClean="0"/>
              <a:t>SoapUI</a:t>
            </a:r>
            <a:r>
              <a:rPr lang="en-US" dirty="0" smtClean="0"/>
              <a:t> </a:t>
            </a:r>
            <a:r>
              <a:rPr lang="en-US" dirty="0"/>
              <a:t>calls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Load Testing</a:t>
            </a:r>
            <a:r>
              <a:rPr lang="en-US" dirty="0"/>
              <a:t>" is actually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 Testing</a:t>
            </a:r>
            <a:r>
              <a:rPr lang="en-US" dirty="0"/>
              <a:t>"</a:t>
            </a:r>
          </a:p>
          <a:p>
            <a:r>
              <a:rPr lang="en-US" dirty="0" err="1"/>
              <a:t>SoapUI</a:t>
            </a:r>
            <a:r>
              <a:rPr lang="en-US" dirty="0"/>
              <a:t> offers an example of a Performance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categorization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Baseline Testing</a:t>
            </a:r>
          </a:p>
          <a:p>
            <a:pPr lvl="1"/>
            <a:r>
              <a:rPr lang="en-US" dirty="0"/>
              <a:t>Load Testing</a:t>
            </a:r>
          </a:p>
          <a:p>
            <a:pPr lvl="1"/>
            <a:r>
              <a:rPr lang="en-US" dirty="0"/>
              <a:t>Stress Testing</a:t>
            </a:r>
          </a:p>
          <a:p>
            <a:pPr lvl="1"/>
            <a:r>
              <a:rPr lang="en-US" dirty="0"/>
              <a:t>Soak Testing</a:t>
            </a:r>
          </a:p>
          <a:p>
            <a:pPr lvl="1"/>
            <a:r>
              <a:rPr lang="en-US" dirty="0"/>
              <a:t>Scalability Testing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SoapUI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5012" y="3352800"/>
            <a:ext cx="28950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952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Web Services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/>
              <a:t>Terminologies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Data Formats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SOAP Services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RESTful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dirty="0" err="1"/>
              <a:t>SoapUI</a:t>
            </a:r>
            <a:endParaRPr lang="en-US" dirty="0"/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Basic SOAP Project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Basic REST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295400"/>
            <a:ext cx="636826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Handle Pop-ups and Alerts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476" y="133768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14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Service Testing Basic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5" name="Picture 14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6731" y="1329588"/>
            <a:ext cx="1752137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095" y="1329587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7612" y="5334000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1570" y="4200752"/>
            <a:ext cx="4073042" cy="849556"/>
          </a:xfrm>
          <a:prstGeom prst="roundRect">
            <a:avLst>
              <a:gd name="adj" fmla="val 4304"/>
            </a:avLst>
          </a:prstGeom>
        </p:spPr>
      </p:pic>
      <p:pic>
        <p:nvPicPr>
          <p:cNvPr id="25" name="Picture 24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94212" y="5539790"/>
            <a:ext cx="7010400" cy="643766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2630" y="1329586"/>
            <a:ext cx="1808031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5" name="Picture 4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24" y="1329587"/>
            <a:ext cx="3260188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25" y="2591480"/>
            <a:ext cx="3260188" cy="11513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56363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n-US" dirty="0"/>
              <a:t> are available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 </a:t>
            </a:r>
            <a:r>
              <a:rPr lang="en-US" dirty="0"/>
              <a:t>between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system over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 Life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/>
              <a:t>Facebook, Google, Twitter, e-commerce sites, and irctc.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Service?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0812" y="4191000"/>
            <a:ext cx="4142857" cy="1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2667000"/>
            <a:ext cx="10210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Software system designed to support interoperable machine-machine interaction over the network 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b="1" dirty="0" smtClean="0"/>
              <a:t>(</a:t>
            </a:r>
            <a:r>
              <a:rPr lang="en-US" b="1" i="1" dirty="0"/>
              <a:t>w3c definition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72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Use case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37029" y="685800"/>
            <a:ext cx="9114766" cy="5991768"/>
            <a:chOff x="1763316" y="685800"/>
            <a:chExt cx="9114766" cy="5991768"/>
          </a:xfrm>
        </p:grpSpPr>
        <p:sp>
          <p:nvSpPr>
            <p:cNvPr id="6" name="Rectangle 5"/>
            <p:cNvSpPr/>
            <p:nvPr/>
          </p:nvSpPr>
          <p:spPr>
            <a:xfrm>
              <a:off x="1763316" y="2195736"/>
              <a:ext cx="3600400" cy="20714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3316" y="1599238"/>
              <a:ext cx="3600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 Server-1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3316" y="2281535"/>
              <a:ext cx="358592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IRCTC- Ticket Service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b="1" dirty="0" smtClean="0"/>
                <a:t>BookTicket()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CancelTicket()</a:t>
              </a:r>
              <a:endParaRPr lang="en-IN" b="1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589212" y="5203304"/>
              <a:ext cx="1872208" cy="79208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IN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23111" y="4267200"/>
              <a:ext cx="1" cy="936104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277683" y="2195736"/>
              <a:ext cx="3600399" cy="1158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Dealer site1  (</a:t>
              </a:r>
              <a:r>
                <a:rPr lang="en-US" i="1" dirty="0" smtClean="0"/>
                <a:t>makemytrip.com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Struts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77682" y="1599237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 Server-2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77684" y="4385972"/>
              <a:ext cx="3600398" cy="1213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Dealer site2 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i="1" dirty="0" smtClean="0"/>
                <a:t>cleartrip.com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.NET/RUBY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7682" y="3805535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 Server-3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0800000" flipH="1" flipV="1">
              <a:off x="5905529" y="685800"/>
              <a:ext cx="842090" cy="599176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wordArtVert" wrap="none" rtlCol="0">
              <a:spAutoFit/>
            </a:bodyPr>
            <a:lstStyle/>
            <a:p>
              <a:r>
                <a:rPr lang="en-US" sz="3600" b="1" dirty="0" smtClean="0"/>
                <a:t>Interface</a:t>
              </a:r>
              <a:endParaRPr lang="en-IN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3279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Services Work?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0212" y="1168538"/>
            <a:ext cx="6076950" cy="456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08902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independent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and response </a:t>
            </a:r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language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natural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 for interface and request/response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7000" y="2819400"/>
            <a:ext cx="5214825" cy="3208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3694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1382</Words>
  <Application>Microsoft Office PowerPoint</Application>
  <PresentationFormat>Custom</PresentationFormat>
  <Paragraphs>323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SoftUni 16x9</vt:lpstr>
      <vt:lpstr>Web Services Basic</vt:lpstr>
      <vt:lpstr>Table of Contents</vt:lpstr>
      <vt:lpstr>Have a Question?</vt:lpstr>
      <vt:lpstr>Web Services</vt:lpstr>
      <vt:lpstr>What is Web Service?</vt:lpstr>
      <vt:lpstr>Web Service Definition</vt:lpstr>
      <vt:lpstr>Simple Use case</vt:lpstr>
      <vt:lpstr>How do Web Services Work?</vt:lpstr>
      <vt:lpstr>Criteria for interface and request/response</vt:lpstr>
      <vt:lpstr>Web Service Terminologies</vt:lpstr>
      <vt:lpstr>SOAP vs REST</vt:lpstr>
      <vt:lpstr>Different Types of Web Services</vt:lpstr>
      <vt:lpstr>What to Test?</vt:lpstr>
      <vt:lpstr>RESTful</vt:lpstr>
      <vt:lpstr>XML</vt:lpstr>
      <vt:lpstr>JSON (JavaScript Object Notation)</vt:lpstr>
      <vt:lpstr>RSS (Really Simple Syndication)</vt:lpstr>
      <vt:lpstr>RSS Example</vt:lpstr>
      <vt:lpstr>SOAP</vt:lpstr>
      <vt:lpstr>What is SOAP?</vt:lpstr>
      <vt:lpstr>What is WSDL?</vt:lpstr>
      <vt:lpstr>Web Service Testing Challenges</vt:lpstr>
      <vt:lpstr>How to Test a Web Service?</vt:lpstr>
      <vt:lpstr>Web Service Test Automation</vt:lpstr>
      <vt:lpstr>RESTful</vt:lpstr>
      <vt:lpstr>What is REST?</vt:lpstr>
      <vt:lpstr>REST Definition</vt:lpstr>
      <vt:lpstr>What is URI?</vt:lpstr>
      <vt:lpstr>REST Concepts</vt:lpstr>
      <vt:lpstr>REST Constrains</vt:lpstr>
      <vt:lpstr>REST Constrains (2)</vt:lpstr>
      <vt:lpstr>REST Resources</vt:lpstr>
      <vt:lpstr>Representations</vt:lpstr>
      <vt:lpstr>Hypertext Transfer Protocol (HTTP)</vt:lpstr>
      <vt:lpstr>What is SoapUI?</vt:lpstr>
      <vt:lpstr>SoapUI Features</vt:lpstr>
      <vt:lpstr>SoapUI Assertions</vt:lpstr>
      <vt:lpstr>SoapUI Features</vt:lpstr>
      <vt:lpstr>Summary</vt:lpstr>
      <vt:lpstr>Service Testing Basic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WebDriver Advanced</dc:title>
  <dc:subject>Software Development Course</dc:subject>
  <dc:creator/>
  <cp:keywords>SoftUni, Software University, programming, software development, qa engineering, course, quality, qaautomation, Alerts, Actions, DataBind, Logger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2017-11-09T19:56:58Z</dcterms:modified>
  <cp:category>programming, computer programming, software development, quality assurance, QAAutomation, Selenium WebDriver, Alerts, Actions, DataBind, Logger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