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1"/>
  </p:notesMasterIdLst>
  <p:handoutMasterIdLst>
    <p:handoutMasterId r:id="rId42"/>
  </p:handoutMasterIdLst>
  <p:sldIdLst>
    <p:sldId id="274" r:id="rId3"/>
    <p:sldId id="276" r:id="rId4"/>
    <p:sldId id="410" r:id="rId5"/>
    <p:sldId id="510" r:id="rId6"/>
    <p:sldId id="491" r:id="rId7"/>
    <p:sldId id="493" r:id="rId8"/>
    <p:sldId id="564" r:id="rId9"/>
    <p:sldId id="565" r:id="rId10"/>
    <p:sldId id="566" r:id="rId11"/>
    <p:sldId id="567" r:id="rId12"/>
    <p:sldId id="568" r:id="rId13"/>
    <p:sldId id="569" r:id="rId14"/>
    <p:sldId id="570" r:id="rId15"/>
    <p:sldId id="572" r:id="rId16"/>
    <p:sldId id="571" r:id="rId17"/>
    <p:sldId id="573" r:id="rId18"/>
    <p:sldId id="558" r:id="rId19"/>
    <p:sldId id="559" r:id="rId20"/>
    <p:sldId id="560" r:id="rId21"/>
    <p:sldId id="561" r:id="rId22"/>
    <p:sldId id="562" r:id="rId23"/>
    <p:sldId id="544" r:id="rId24"/>
    <p:sldId id="579" r:id="rId25"/>
    <p:sldId id="574" r:id="rId26"/>
    <p:sldId id="575" r:id="rId27"/>
    <p:sldId id="576" r:id="rId28"/>
    <p:sldId id="577" r:id="rId29"/>
    <p:sldId id="578" r:id="rId30"/>
    <p:sldId id="580" r:id="rId31"/>
    <p:sldId id="581" r:id="rId32"/>
    <p:sldId id="582" r:id="rId33"/>
    <p:sldId id="583" r:id="rId34"/>
    <p:sldId id="584" r:id="rId35"/>
    <p:sldId id="585" r:id="rId36"/>
    <p:sldId id="506" r:id="rId37"/>
    <p:sldId id="563" r:id="rId38"/>
    <p:sldId id="352" r:id="rId39"/>
    <p:sldId id="393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CFB0E319-3B19-4A38-B6AB-9533F556033F}">
          <p14:sldIdLst>
            <p14:sldId id="274"/>
            <p14:sldId id="276"/>
            <p14:sldId id="410"/>
          </p14:sldIdLst>
        </p14:section>
        <p14:section name="Groovy Script" id="{9F3ACB28-330C-4E54-8468-E2F8B96C4DC9}">
          <p14:sldIdLst>
            <p14:sldId id="510"/>
            <p14:sldId id="491"/>
            <p14:sldId id="493"/>
            <p14:sldId id="564"/>
            <p14:sldId id="565"/>
            <p14:sldId id="566"/>
            <p14:sldId id="567"/>
            <p14:sldId id="568"/>
            <p14:sldId id="569"/>
            <p14:sldId id="570"/>
            <p14:sldId id="572"/>
            <p14:sldId id="571"/>
            <p14:sldId id="573"/>
            <p14:sldId id="558"/>
            <p14:sldId id="559"/>
            <p14:sldId id="560"/>
            <p14:sldId id="561"/>
            <p14:sldId id="562"/>
          </p14:sldIdLst>
        </p14:section>
        <p14:section name="SoapUI" id="{E5870BE4-4436-4A22-BDF5-A2AE9635DFB1}">
          <p14:sldIdLst>
            <p14:sldId id="544"/>
            <p14:sldId id="579"/>
            <p14:sldId id="574"/>
            <p14:sldId id="575"/>
            <p14:sldId id="576"/>
            <p14:sldId id="577"/>
            <p14:sldId id="578"/>
            <p14:sldId id="580"/>
            <p14:sldId id="581"/>
          </p14:sldIdLst>
        </p14:section>
        <p14:section name="DataDrivenTesting" id="{B60173B9-E1F4-4C66-8056-4484A69AB55B}">
          <p14:sldIdLst>
            <p14:sldId id="582"/>
            <p14:sldId id="583"/>
            <p14:sldId id="584"/>
            <p14:sldId id="585"/>
          </p14:sldIdLst>
        </p14:section>
        <p14:section name="Conclusion" id="{95C23484-3EE9-488F-9A3A-833EF0DE4243}">
          <p14:sldIdLst>
            <p14:sldId id="506"/>
            <p14:sldId id="563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73" d="100"/>
          <a:sy n="73" d="100"/>
        </p:scale>
        <p:origin x="-396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8366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995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8412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8799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gif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://www.softwaregroup.com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30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netpeak.net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://www.telenor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858869"/>
            <a:ext cx="7910299" cy="1059884"/>
          </a:xfrm>
        </p:spPr>
        <p:txBody>
          <a:bodyPr>
            <a:normAutofit/>
          </a:bodyPr>
          <a:lstStyle/>
          <a:p>
            <a:r>
              <a:rPr lang="en-US" dirty="0" smtClean="0"/>
              <a:t>Web Services Advanced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06130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Web Services Types,</a:t>
            </a:r>
            <a:br>
              <a:rPr lang="en-US" dirty="0" smtClean="0"/>
            </a:br>
            <a:r>
              <a:rPr lang="en-US" dirty="0" err="1" smtClean="0"/>
              <a:t>SoapUI</a:t>
            </a:r>
            <a:endParaRPr lang="en-US" dirty="0" smtClean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3948025" y="3687537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303685" y="3526345"/>
            <a:ext cx="1857110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QA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Automation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1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31611" y="4267200"/>
            <a:ext cx="3758500" cy="14041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21537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/>
              <a:t>This statement allows multiple conditional branches with different 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Switch </a:t>
            </a:r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9412" y="2205146"/>
            <a:ext cx="115062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def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country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'Bulgaria'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switch(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country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case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"Japan":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log.info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('Country matched with 1st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case'); break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case "Bulgaria":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log.info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('Country matched with 2st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case'); break;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default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log.info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('None of the matches available');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298007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 smtClean="0"/>
              <a:t>For loop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9412" y="1676400"/>
            <a:ext cx="11506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 ( int i=1; i&lt;=10; i++ )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log.info('Loop iterated' +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+ 'times');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7418" y="3962400"/>
            <a:ext cx="115062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a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while (a &lt; 10)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log.info('Loop iterated' +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+ 'times');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4037012" y="5556440"/>
            <a:ext cx="3505200" cy="691960"/>
          </a:xfrm>
          <a:prstGeom prst="wedgeRoundRectCallout">
            <a:avLst>
              <a:gd name="adj1" fmla="val -116943"/>
              <a:gd name="adj2" fmla="val -322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Equals to a = a + 1;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2535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 smtClean="0"/>
              <a:t>For loop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9412" y="1676400"/>
            <a:ext cx="11506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 ( int i=1; i&lt;=10; i++ )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log.info('Loop iterated' +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+ 'times');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7418" y="3962400"/>
            <a:ext cx="115062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a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while (a &lt; 10)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log.info('Loop iterated' +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+ 'times');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4037012" y="5556440"/>
            <a:ext cx="3505200" cy="691960"/>
          </a:xfrm>
          <a:prstGeom prst="wedgeRoundRectCallout">
            <a:avLst>
              <a:gd name="adj1" fmla="val -116943"/>
              <a:gd name="adj2" fmla="val -322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Equals to a = a + 1;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2985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/>
              <a:t>While declaring arrays we must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specify the initial size </a:t>
            </a:r>
            <a:r>
              <a:rPr lang="en-US" dirty="0"/>
              <a:t>otherwise it will throw a compile error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9724" y="2509762"/>
            <a:ext cx="115062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ArrayObj = new Object [5];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ArrayObj[0]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'Testcase1';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ArrayObj[1]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=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'Testcase2';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ArrayObj[2]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=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'Testcase3';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ArrayObj[3]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'Testcase4';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ArrayObj[4]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=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'Testcase5';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5860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 smtClean="0"/>
              <a:t>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dirty="0"/>
              <a:t> is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instance of a class</a:t>
            </a:r>
            <a:r>
              <a:rPr lang="en-US" dirty="0"/>
              <a:t> which consists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properties and methods</a:t>
            </a:r>
            <a:r>
              <a:rPr lang="en-US" dirty="0"/>
              <a:t> also it is represented as blue print of the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4160" y="2514600"/>
            <a:ext cx="11844422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&lt;class name&gt;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[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access modifiers:]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&lt;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properties declaration&gt;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&lt;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methods&gt;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057416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8815" y="1447800"/>
            <a:ext cx="1184442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def countryName =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"Bulgaria";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def cityName =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"Sofia";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void CreateProperties(String countryName, String cityName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com.eviware.soapui.SoapUI.globalProperties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               .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addProperty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CountryName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com.eviware.soapui.SoapUI.globalProperties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              .addProperty("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CityName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CreateAndPassProperties(countryName, cityName)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log.info("Testcase execution is completed successfully.")</a:t>
            </a:r>
          </a:p>
        </p:txBody>
      </p:sp>
    </p:spTree>
    <p:extLst>
      <p:ext uri="{BB962C8B-B14F-4D97-AF65-F5344CB8AC3E}">
        <p14:creationId xmlns:p14="http://schemas.microsoft.com/office/powerpoint/2010/main" xmlns="" val="3070307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Runtime exception</a:t>
            </a:r>
          </a:p>
          <a:p>
            <a:r>
              <a:rPr lang="en-US" dirty="0"/>
              <a:t>Compile time exception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 applicable to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SoapUI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as it does not have an explicit compiler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Exceptions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3143036"/>
            <a:ext cx="10858597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ry {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code to be executed&gt;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 catch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&lt;exception name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 {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exception handler&gt;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 finally {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default statements&gt;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581346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 smtClean="0"/>
              <a:t>RESTful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692873"/>
          </a:xfrm>
        </p:spPr>
        <p:txBody>
          <a:bodyPr/>
          <a:lstStyle/>
          <a:p>
            <a:r>
              <a:rPr lang="en-US" dirty="0"/>
              <a:t>Representational State </a:t>
            </a:r>
            <a:r>
              <a:rPr lang="en-US" dirty="0" smtClean="0"/>
              <a:t>Transfer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892039" y="1143000"/>
            <a:ext cx="8404746" cy="3295913"/>
            <a:chOff x="233592" y="1054098"/>
            <a:chExt cx="8404746" cy="3295913"/>
          </a:xfrm>
        </p:grpSpPr>
        <p:pic>
          <p:nvPicPr>
            <p:cNvPr id="8" name="Picture 2" descr="http://themocracy.com/wp-content/uploads/2010/02/json-128x120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2819399"/>
              <a:ext cx="1219200" cy="1143001"/>
            </a:xfrm>
            <a:prstGeom prst="roundRect">
              <a:avLst>
                <a:gd name="adj" fmla="val 17586"/>
              </a:avLst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ttp://www.mitya.co.uk/inc/php/getDBPic.php?id=14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 rot="21363902">
              <a:off x="2209800" y="3167254"/>
              <a:ext cx="1295400" cy="1182757"/>
            </a:xfrm>
            <a:prstGeom prst="roundRect">
              <a:avLst>
                <a:gd name="adj" fmla="val 17586"/>
              </a:avLst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http://goessner.net/img/xml_json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 rot="227312">
              <a:off x="5638800" y="3086298"/>
              <a:ext cx="1475538" cy="1209676"/>
            </a:xfrm>
            <a:prstGeom prst="roundRect">
              <a:avLst>
                <a:gd name="adj" fmla="val 17586"/>
              </a:avLst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http://www.unorth.k12.in.us/podcasts/technology/media/RSS_Icon.jpg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 rot="21377748">
              <a:off x="7472592" y="2520192"/>
              <a:ext cx="1165746" cy="1732723"/>
            </a:xfrm>
            <a:prstGeom prst="roundRect">
              <a:avLst>
                <a:gd name="adj" fmla="val 21515"/>
              </a:avLst>
            </a:prstGeom>
            <a:noFill/>
            <a:effectLst>
              <a:softEdge rad="635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0" descr="http://2.bp.blogspot.com/_QV9RKqorUnA/SgrmO97WlqI/AAAAAAAAAHk/HOTxj28vCy4/s320/doc_xml_ic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 rot="206926">
              <a:off x="233592" y="2553345"/>
              <a:ext cx="1747608" cy="1747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http://www.theredelephant.org/html/images/rss_xml_atom_feeds_news_icon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 rot="244675">
              <a:off x="2011979" y="1054098"/>
              <a:ext cx="1638300" cy="1638301"/>
            </a:xfrm>
            <a:prstGeom prst="roundRect">
              <a:avLst>
                <a:gd name="adj" fmla="val 9684"/>
              </a:avLst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4" descr="http://t2.gstatic.com/images?q=tbn:ANd9GcShadj_5yg4hbTbADlULlHD_Fg6WVORCDnaLBrjw-0J_nyZ4A6x&amp;t=1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 rot="21083765">
              <a:off x="5501221" y="1069583"/>
              <a:ext cx="2057400" cy="1371601"/>
            </a:xfrm>
            <a:prstGeom prst="roundRect">
              <a:avLst>
                <a:gd name="adj" fmla="val 4595"/>
              </a:avLst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8" descr="http://www.bloggingtips.com/wp-content/uploads/2008/11/rss_by_hopka.png"/>
            <p:cNvPicPr>
              <a:picLocks noChangeAspect="1" noChangeArrowheads="1"/>
            </p:cNvPicPr>
            <p:nvPr/>
          </p:nvPicPr>
          <p:blipFill>
            <a:blip r:embed="rId9" cstate="screen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 rot="21224319">
              <a:off x="3902384" y="1349667"/>
              <a:ext cx="1357026" cy="1017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053955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XML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markup-language</a:t>
            </a:r>
            <a:r>
              <a:rPr lang="en-US" dirty="0"/>
              <a:t> for encoding documents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machine-readable form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Text-based format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Consists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tags, attributes and content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Provide data and meta-data </a:t>
            </a:r>
            <a:r>
              <a:rPr lang="en-US" dirty="0"/>
              <a:t>in the same time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3106" y="4023277"/>
            <a:ext cx="10742612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&lt;library&gt;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&lt;book&gt;&lt;title&gt;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HTML 5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&lt;/title&gt;&lt;author&gt;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Bay Ivan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&lt;/author&gt;&lt;/book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&lt;book&gt;&lt;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WPF 4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title&gt;&lt;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Microsoft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author&gt;&lt;/book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&lt;book&gt;&lt;title&gt;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WCF 4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&lt;/title&gt;&lt;author&gt;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Kaka Mara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&lt;/author&gt;&lt;/book&gt;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&lt;/library&gt;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21299997">
            <a:off x="8993568" y="1662633"/>
            <a:ext cx="1545686" cy="1914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woPt" dir="t"/>
          </a:scene3d>
        </p:spPr>
      </p:pic>
    </p:spTree>
    <p:extLst>
      <p:ext uri="{BB962C8B-B14F-4D97-AF65-F5344CB8AC3E}">
        <p14:creationId xmlns:p14="http://schemas.microsoft.com/office/powerpoint/2010/main" xmlns="" val="1576730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Standard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 representing simple data </a:t>
            </a:r>
            <a:r>
              <a:rPr lang="en-US" dirty="0"/>
              <a:t>structures and associative arrays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Lightweight text-based </a:t>
            </a:r>
            <a:r>
              <a:rPr lang="en-US" dirty="0"/>
              <a:t>open standard</a:t>
            </a:r>
          </a:p>
          <a:p>
            <a:pPr>
              <a:lnSpc>
                <a:spcPct val="100000"/>
              </a:lnSpc>
            </a:pPr>
            <a:r>
              <a:rPr lang="en-US" dirty="0"/>
              <a:t>Derived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JavaScript language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JSON (JavaScript Object Notation)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3106" y="3886200"/>
            <a:ext cx="1074261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firstName": "Bay", </a:t>
            </a: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lastName": "Ivan", </a:t>
            </a: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age": 79 </a:t>
            </a: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6" name="Picture 2" descr="http://themocracy.com/wp-content/uploads/2010/02/json-128x120.gif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5208" r="3125"/>
          <a:stretch/>
        </p:blipFill>
        <p:spPr bwMode="auto">
          <a:xfrm>
            <a:off x="8609012" y="4132861"/>
            <a:ext cx="1919512" cy="1963139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21231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 smtClean="0"/>
              <a:t>Groovy Script 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 err="1" smtClean="0"/>
              <a:t>SoapUI</a:t>
            </a:r>
            <a:r>
              <a:rPr lang="en-US" dirty="0" smtClean="0"/>
              <a:t> Groovy Steps 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Test Runner and Context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Get and Set properties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 Data Driven Testing 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 Load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75412" y="595731"/>
            <a:ext cx="4403106" cy="567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 smtClean="0"/>
              <a:t>Family </a:t>
            </a:r>
            <a:r>
              <a:rPr lang="en-US" dirty="0"/>
              <a:t>of Web feed formats </a:t>
            </a:r>
            <a:r>
              <a:rPr lang="en-US" dirty="0" smtClean="0"/>
              <a:t>for publishing </a:t>
            </a:r>
            <a:r>
              <a:rPr lang="en-US" dirty="0"/>
              <a:t>frequently updated </a:t>
            </a:r>
            <a:r>
              <a:rPr lang="en-US" dirty="0" smtClean="0"/>
              <a:t>works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Based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 XML</a:t>
            </a:r>
            <a:r>
              <a:rPr lang="en-US" dirty="0"/>
              <a:t>, with standardized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XSD schema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RSS documents (feeds) </a:t>
            </a:r>
            <a:r>
              <a:rPr lang="en-US" dirty="0"/>
              <a:t>are list of items</a:t>
            </a:r>
          </a:p>
          <a:p>
            <a:pPr lvl="1"/>
            <a:r>
              <a:rPr lang="en-US" dirty="0"/>
              <a:t>Each containing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title, author, publish date, summarized text,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metadata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RSS (Really Simple Syndication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2" descr="http://www.bloggingtips.com/wp-content/uploads/2008/11/rss_by_hopka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942012" y="4343400"/>
            <a:ext cx="2559656" cy="191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52035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RSS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929374"/>
            <a:ext cx="10820400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/>
              <a:t>&lt;?xml version="1.0" encoding="utf-8" ?&gt;</a:t>
            </a:r>
          </a:p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rss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version="2.0"&gt;</a:t>
            </a:r>
          </a:p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&lt;channel&gt;</a:t>
            </a:r>
          </a:p>
          <a:p>
            <a:r>
              <a:rPr lang="en-US" sz="2800" b="1" dirty="0"/>
              <a:t>  &lt;title&gt;W3Schools Home Page&lt;/title&gt;</a:t>
            </a:r>
          </a:p>
          <a:p>
            <a:r>
              <a:rPr lang="en-US" sz="2800" b="1" dirty="0"/>
              <a:t>  &lt;link&gt;http://www.w3schools.com&lt;/link&gt;</a:t>
            </a:r>
          </a:p>
          <a:p>
            <a:r>
              <a:rPr lang="en-US" sz="2800" b="1" dirty="0"/>
              <a:t>  &lt;description&gt;Free web building tutorials&lt;/description&gt;</a:t>
            </a:r>
          </a:p>
          <a:p>
            <a:r>
              <a:rPr lang="en-US" sz="2800" b="1" dirty="0"/>
              <a:t>  &lt;item&gt;</a:t>
            </a:r>
          </a:p>
          <a:p>
            <a:r>
              <a:rPr lang="en-US" sz="2800" b="1" dirty="0"/>
              <a:t>    &lt;title&gt;RSS Tutorial&lt;/title&gt;</a:t>
            </a:r>
          </a:p>
          <a:p>
            <a:r>
              <a:rPr lang="en-US" sz="2800" b="1" dirty="0"/>
              <a:t>    &lt;link&gt;http://www.w3schools.com/rss&lt;/link&gt;</a:t>
            </a:r>
          </a:p>
          <a:p>
            <a:r>
              <a:rPr lang="en-US" sz="2800" b="1" dirty="0"/>
              <a:t>    &lt;description&gt;New RSS tutorial on W3Schools&lt;/description&gt;</a:t>
            </a:r>
          </a:p>
          <a:p>
            <a:r>
              <a:rPr lang="en-US" sz="2800" b="1" dirty="0"/>
              <a:t>  &lt;/item&gt;</a:t>
            </a:r>
          </a:p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&lt;/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channel&gt;</a:t>
            </a:r>
          </a:p>
          <a:p>
            <a:r>
              <a:rPr lang="en-US" sz="2800" b="1" dirty="0"/>
              <a:t>&lt;/</a:t>
            </a:r>
            <a:r>
              <a:rPr lang="en-US" sz="2800" b="1" dirty="0" err="1"/>
              <a:t>rss</a:t>
            </a:r>
            <a:r>
              <a:rPr lang="en-US" sz="2800" b="1" dirty="0"/>
              <a:t>&gt;</a:t>
            </a:r>
          </a:p>
        </p:txBody>
      </p:sp>
      <p:pic>
        <p:nvPicPr>
          <p:cNvPr id="9" name="Picture 2" descr="http://www.bloggingtips.com/wp-content/uploads/2008/11/rss_by_hopka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584476" y="1135881"/>
            <a:ext cx="2559656" cy="191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1356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In regard to </a:t>
            </a:r>
            <a:r>
              <a:rPr lang="en-US" dirty="0" smtClean="0"/>
              <a:t>functional testing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properties are used to parameterize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execution </a:t>
            </a:r>
            <a:r>
              <a:rPr lang="en-US" dirty="0"/>
              <a:t>and functionality of your </a:t>
            </a:r>
            <a:r>
              <a:rPr lang="en-US" dirty="0" smtClean="0"/>
              <a:t>tests</a:t>
            </a:r>
            <a:endParaRPr lang="en-GB" dirty="0"/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dirty="0" smtClean="0"/>
              <a:t>Properties types: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Project 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TestSuite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TestCase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SoapUI</a:t>
            </a:r>
            <a:r>
              <a:rPr lang="en-US" dirty="0" smtClean="0"/>
              <a:t> Properties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42012" y="3810000"/>
            <a:ext cx="4155883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0941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ntry-point</a:t>
            </a:r>
            <a:r>
              <a:rPr lang="en-US" dirty="0" smtClean="0"/>
              <a:t> </a:t>
            </a:r>
            <a:r>
              <a:rPr lang="en-US" dirty="0"/>
              <a:t>to the </a:t>
            </a:r>
            <a:r>
              <a:rPr lang="en-US" dirty="0" err="1"/>
              <a:t>SoapUI</a:t>
            </a:r>
            <a:r>
              <a:rPr lang="en-US" dirty="0"/>
              <a:t> API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accessing project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items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bort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ongoing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TestCase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when an error </a:t>
            </a:r>
            <a:r>
              <a:rPr lang="en-US" dirty="0" smtClean="0"/>
              <a:t>occurs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T</a:t>
            </a:r>
            <a:r>
              <a:rPr lang="en-US" dirty="0" smtClean="0"/>
              <a:t>ransfer </a:t>
            </a:r>
            <a:r>
              <a:rPr lang="en-US" dirty="0"/>
              <a:t>execution to another step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testRunner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5924" y="2438400"/>
            <a:ext cx="11353800" cy="6041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testRunner.fail(...)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4336" y="4038600"/>
            <a:ext cx="11353800" cy="11458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testRunner.gotoStepByName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(...) testRunning.runTestStepByName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 ... )</a:t>
            </a:r>
          </a:p>
        </p:txBody>
      </p:sp>
    </p:spTree>
    <p:extLst>
      <p:ext uri="{BB962C8B-B14F-4D97-AF65-F5344CB8AC3E}">
        <p14:creationId xmlns:p14="http://schemas.microsoft.com/office/powerpoint/2010/main" xmlns="" val="2912948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 smtClean="0"/>
              <a:t>Test case property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Test suite property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</a:t>
            </a:r>
            <a:r>
              <a:rPr lang="en-US" dirty="0" smtClean="0"/>
              <a:t>Property via Groovy Script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5924" y="1752599"/>
            <a:ext cx="113538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def getTestCasePropertyValue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testRunner.testCase.getPropertyValue("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LocalPropertyName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7023" y="3895939"/>
            <a:ext cx="113538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def getTestSuitePropertyValue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testRunner.testCase.testSuite.getPropertyValue ("LocalPropertyName")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8904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 smtClean="0"/>
              <a:t>Project property</a:t>
            </a:r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3000"/>
              </a:spcBef>
            </a:pPr>
            <a:r>
              <a:rPr lang="en-US" dirty="0" smtClean="0"/>
              <a:t>Global property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Accessing Property via Groovy Script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5924" y="1838539"/>
            <a:ext cx="113538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def getProjectPropertyValue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testRunner.testCase.testSuite.project.getPropertyValue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("LocalPropertyName")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7023" y="4200521"/>
            <a:ext cx="11353800" cy="14634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def getGlobalPropertyValue </a:t>
            </a:r>
            <a:r>
              <a:rPr lang="en-US" sz="27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endParaRPr lang="en-US" sz="27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com.eviware.soapui.SoapUI.globalProperties.getPropertyValue ("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GlobalPropertyName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1679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 smtClean="0"/>
              <a:t>Set properties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testRunner</a:t>
            </a:r>
            <a:r>
              <a:rPr lang="en-US" dirty="0"/>
              <a:t> is common object which might be test suites, test cases or project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Setting Property via Groovy Script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5924" y="1887986"/>
            <a:ext cx="11579310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testRunner.testCase.testSuite.project.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setPropertyValue</a:t>
            </a:r>
            <a:r>
              <a:rPr lang="en-US" sz="27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 "LocalPropertyName",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someValue</a:t>
            </a:r>
            <a:r>
              <a:rPr lang="en-US" sz="27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 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com.eviware.soapui.SoapUI.globalProperties.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setPropertyValue</a:t>
            </a:r>
            <a:r>
              <a:rPr lang="en-US" sz="27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 "GlobalPropertyName",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someValue</a:t>
            </a:r>
            <a:r>
              <a:rPr lang="en-US" sz="27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  <a:endParaRPr lang="en-US" sz="27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0308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 smtClean="0"/>
              <a:t>Set properties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testRunner</a:t>
            </a:r>
            <a:r>
              <a:rPr lang="en-US" dirty="0"/>
              <a:t> is common object which might be test suites, test cases or project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Setting Property via Groovy Script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5924" y="1887986"/>
            <a:ext cx="11579310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testRunner.testCase.testSuite.project.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setPropertyValue</a:t>
            </a:r>
            <a:r>
              <a:rPr lang="en-US" sz="27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 "LocalPropertyName",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someValue</a:t>
            </a:r>
            <a:r>
              <a:rPr lang="en-US" sz="27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 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com.eviware.soapui.SoapUI.globalProperties.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setPropertyValue</a:t>
            </a:r>
            <a:r>
              <a:rPr lang="en-US" sz="27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 "GlobalPropertyName",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someValue</a:t>
            </a:r>
            <a:r>
              <a:rPr lang="en-US" sz="27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  <a:endParaRPr lang="en-US" sz="27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6032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 smtClean="0"/>
              <a:t>Set properties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Setting Property via Groovy Script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5924" y="1887986"/>
            <a:ext cx="11579310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testRunner.testCase.testSuite.project.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setPropertyValue</a:t>
            </a:r>
            <a:r>
              <a:rPr lang="en-US" sz="27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 "LocalPropertyName",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someValue</a:t>
            </a:r>
            <a:r>
              <a:rPr lang="en-US" sz="27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 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com.eviware.soapui.SoapUI.globalProperties.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setPropertyValue</a:t>
            </a:r>
            <a:r>
              <a:rPr lang="en-US" sz="27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 "GlobalPropertyName",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someValue</a:t>
            </a:r>
            <a:r>
              <a:rPr lang="en-US" sz="27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  <a:endParaRPr lang="en-US" sz="27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0571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/>
              <a:t>S</a:t>
            </a:r>
            <a:r>
              <a:rPr lang="en-US" dirty="0" smtClean="0"/>
              <a:t>tore </a:t>
            </a:r>
            <a:r>
              <a:rPr lang="en-US" dirty="0"/>
              <a:t>values that can be used in subsequent </a:t>
            </a:r>
            <a:r>
              <a:rPr lang="en-US" dirty="0" smtClean="0"/>
              <a:t>test </a:t>
            </a:r>
            <a:r>
              <a:rPr lang="en-US" dirty="0"/>
              <a:t>s</a:t>
            </a:r>
            <a:r>
              <a:rPr lang="en-US" dirty="0" smtClean="0"/>
              <a:t>teps </a:t>
            </a:r>
            <a:r>
              <a:rPr lang="en-US" dirty="0"/>
              <a:t>or related scripts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context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0434" y="2390420"/>
            <a:ext cx="11734800" cy="28977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def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response</a:t>
            </a:r>
            <a:r>
              <a:rPr lang="en-US" sz="27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=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context.expand(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${ServiceRequest#Response}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testRunner.testCase.setPropertyValue("Response",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response</a:t>
            </a:r>
            <a:r>
              <a:rPr lang="en-US" sz="27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)</a:t>
            </a:r>
          </a:p>
          <a:p>
            <a:pPr eaLnBrk="0" hangingPunct="0">
              <a:lnSpc>
                <a:spcPct val="11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def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getLocalPropValue</a:t>
            </a:r>
            <a:r>
              <a:rPr lang="en-US" sz="27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= testRunner.testCase.getPropertyValue("Response")</a:t>
            </a:r>
          </a:p>
          <a:p>
            <a:pPr eaLnBrk="0" hangingPunct="0">
              <a:lnSpc>
                <a:spcPct val="11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log.info(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getLocalPropValue</a:t>
            </a:r>
            <a:r>
              <a:rPr lang="en-US" sz="27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179004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#QA-Automation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xmlns="" val="1122801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Response Data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1913" y="1714445"/>
            <a:ext cx="11734800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def response = context.expand(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'${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ServiceRequest_Currency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Converter_1#Response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}'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def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parsedResponse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 XmlSlurper().parseText(response)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convertedValue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parsedResponse.Body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.ConversionRateResponse.ConversionRateResult.text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log.info(convertedValue)</a:t>
            </a:r>
          </a:p>
        </p:txBody>
      </p:sp>
    </p:spTree>
    <p:extLst>
      <p:ext uri="{BB962C8B-B14F-4D97-AF65-F5344CB8AC3E}">
        <p14:creationId xmlns:p14="http://schemas.microsoft.com/office/powerpoint/2010/main" xmlns="" val="533125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Reading test data through the test scripts for and iterating execution multiple times is known as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driven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testing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Data can be passed by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Excel Files</a:t>
            </a:r>
          </a:p>
          <a:p>
            <a:pPr lvl="1"/>
            <a:r>
              <a:rPr lang="en-US" dirty="0"/>
              <a:t>CSV Files</a:t>
            </a:r>
          </a:p>
          <a:p>
            <a:pPr lvl="1"/>
            <a:r>
              <a:rPr lang="en-US" dirty="0"/>
              <a:t>ODBC Sources</a:t>
            </a:r>
          </a:p>
          <a:p>
            <a:pPr lvl="1"/>
            <a:r>
              <a:rPr lang="en-US" dirty="0"/>
              <a:t>SQL / ADO Objects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Driven Testing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51612" y="3124200"/>
            <a:ext cx="3733800" cy="248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2360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dirty="0" smtClean="0"/>
              <a:t>Add Data Source step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Create data loop when </a:t>
            </a:r>
            <a:br>
              <a:rPr lang="en-US" dirty="0" smtClean="0"/>
            </a:br>
            <a:r>
              <a:rPr lang="en-US" dirty="0" err="1" smtClean="0"/>
              <a:t>SoapUI</a:t>
            </a:r>
            <a:r>
              <a:rPr lang="en-US" dirty="0" smtClean="0"/>
              <a:t> ask for it</a:t>
            </a:r>
          </a:p>
          <a:p>
            <a:pPr>
              <a:spcBef>
                <a:spcPts val="1800"/>
              </a:spcBef>
            </a:pPr>
            <a:endParaRPr lang="en-US" dirty="0"/>
          </a:p>
          <a:p>
            <a:pPr>
              <a:spcBef>
                <a:spcPts val="1800"/>
              </a:spcBef>
            </a:pP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Select request, for which </a:t>
            </a:r>
            <a:br>
              <a:rPr lang="en-US" dirty="0" smtClean="0"/>
            </a:br>
            <a:r>
              <a:rPr lang="en-US" dirty="0" smtClean="0"/>
              <a:t>you want to </a:t>
            </a:r>
            <a:r>
              <a:rPr lang="en-US" dirty="0" err="1" smtClean="0"/>
              <a:t>crea</a:t>
            </a:r>
            <a:r>
              <a:rPr lang="en-US" dirty="0" smtClean="0"/>
              <a:t> DDT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19843" y="1131508"/>
            <a:ext cx="6011114" cy="27245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65812" y="5105400"/>
            <a:ext cx="4982270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60356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dirty="0" smtClean="0"/>
              <a:t>Select this Data Source step</a:t>
            </a:r>
          </a:p>
          <a:p>
            <a:pPr>
              <a:spcBef>
                <a:spcPts val="1800"/>
              </a:spcBef>
            </a:pPr>
            <a:r>
              <a:rPr lang="en-US" dirty="0"/>
              <a:t>S</a:t>
            </a:r>
            <a:r>
              <a:rPr lang="en-US" dirty="0" smtClean="0"/>
              <a:t>elect Data Source - Excel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Prepare </a:t>
            </a:r>
            <a:r>
              <a:rPr lang="en-US" dirty="0" err="1" smtClean="0"/>
              <a:t>xlsx</a:t>
            </a:r>
            <a:r>
              <a:rPr lang="en-US" dirty="0" smtClean="0"/>
              <a:t> file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61212" y="973667"/>
            <a:ext cx="3096057" cy="26959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2812" y="3741910"/>
            <a:ext cx="3733800" cy="248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22442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dirty="0" smtClean="0"/>
              <a:t>Select this Data Source step</a:t>
            </a:r>
          </a:p>
          <a:p>
            <a:pPr>
              <a:spcBef>
                <a:spcPts val="1800"/>
              </a:spcBef>
            </a:pPr>
            <a:r>
              <a:rPr lang="en-US" dirty="0"/>
              <a:t>S</a:t>
            </a:r>
            <a:r>
              <a:rPr lang="en-US" dirty="0" smtClean="0"/>
              <a:t>elect Data Source - Excel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Prepare </a:t>
            </a:r>
            <a:r>
              <a:rPr lang="en-US" dirty="0" err="1" smtClean="0"/>
              <a:t>xlsx</a:t>
            </a:r>
            <a:r>
              <a:rPr lang="en-US" dirty="0" smtClean="0"/>
              <a:t> file and add it to step</a:t>
            </a:r>
          </a:p>
          <a:p>
            <a:pPr>
              <a:spcBef>
                <a:spcPts val="1800"/>
              </a:spcBef>
            </a:pPr>
            <a:endParaRPr lang="en-US" dirty="0"/>
          </a:p>
          <a:p>
            <a:pPr>
              <a:spcBef>
                <a:spcPts val="1800"/>
              </a:spcBef>
            </a:pP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You need to specify sheet and start cell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61212" y="973667"/>
            <a:ext cx="3096057" cy="26959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7612" y="3429000"/>
            <a:ext cx="2371618" cy="157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9022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Groovy Script 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 err="1"/>
              <a:t>SoapUI</a:t>
            </a:r>
            <a:r>
              <a:rPr lang="en-US" dirty="0"/>
              <a:t> Groovy Steps </a:t>
            </a:r>
          </a:p>
          <a:p>
            <a:pPr lvl="1">
              <a:lnSpc>
                <a:spcPts val="4000"/>
              </a:lnSpc>
            </a:pPr>
            <a:r>
              <a:rPr lang="en-US" dirty="0"/>
              <a:t>Test Runner and Context</a:t>
            </a:r>
          </a:p>
          <a:p>
            <a:pPr lvl="1">
              <a:lnSpc>
                <a:spcPts val="4000"/>
              </a:lnSpc>
            </a:pPr>
            <a:r>
              <a:rPr lang="en-US" dirty="0"/>
              <a:t>Get and Set properties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 Data Driven Testing 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 Load Tests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79180" y="2209800"/>
            <a:ext cx="51357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12859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Service Testing Advanced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5" name="Picture 14">
            <a:hlinkClick r:id="rId4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96731" y="1329588"/>
            <a:ext cx="1752137" cy="804012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6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9095" y="1329587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8"/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17612" y="5334000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0"/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31570" y="4200752"/>
            <a:ext cx="4073042" cy="849556"/>
          </a:xfrm>
          <a:prstGeom prst="roundRect">
            <a:avLst>
              <a:gd name="adj" fmla="val 4304"/>
            </a:avLst>
          </a:prstGeom>
        </p:spPr>
      </p:pic>
      <p:pic>
        <p:nvPicPr>
          <p:cNvPr id="25" name="Picture 24">
            <a:hlinkClick r:id="rId12"/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494212" y="5539790"/>
            <a:ext cx="7010400" cy="643766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14"/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792630" y="1329586"/>
            <a:ext cx="1808031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5" name="Picture 4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244424" y="1329587"/>
            <a:ext cx="3260188" cy="804012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244425" y="2591480"/>
            <a:ext cx="3260188" cy="115139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xmlns="" val="1563637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708957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507637" y="40722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264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1241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98637" y="4934368"/>
            <a:ext cx="8938472" cy="820600"/>
          </a:xfrm>
        </p:spPr>
        <p:txBody>
          <a:bodyPr/>
          <a:lstStyle/>
          <a:p>
            <a:r>
              <a:rPr lang="en-US" dirty="0" smtClean="0"/>
              <a:t>Groovy Script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 smtClean="0"/>
              <a:t>Basic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96776" y="914400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02144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Apache Groovy</a:t>
            </a:r>
            <a:r>
              <a:rPr lang="en-US" dirty="0"/>
              <a:t> is </a:t>
            </a:r>
            <a:r>
              <a:rPr lang="en-US" dirty="0" smtClean="0"/>
              <a:t>an</a:t>
            </a:r>
            <a:r>
              <a:rPr lang="en-US" dirty="0"/>
              <a:t> programming language for the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 platform</a:t>
            </a:r>
          </a:p>
          <a:p>
            <a:r>
              <a:rPr lang="en-US" dirty="0" smtClean="0"/>
              <a:t>It </a:t>
            </a:r>
            <a:r>
              <a:rPr lang="en-US" dirty="0"/>
              <a:t>can be used as a scripting language for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Platform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Groovy Script?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3812" y="3124200"/>
            <a:ext cx="4267200" cy="266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99412" y="2743200"/>
            <a:ext cx="1870363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91790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 for both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static and dynamic typing</a:t>
            </a:r>
            <a:r>
              <a:rPr lang="en-US" dirty="0"/>
              <a:t>.</a:t>
            </a:r>
          </a:p>
          <a:p>
            <a:r>
              <a:rPr lang="en-US" dirty="0"/>
              <a:t>Support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operator overloading</a:t>
            </a:r>
            <a:r>
              <a:rPr lang="en-US" dirty="0"/>
              <a:t>.</a:t>
            </a:r>
          </a:p>
          <a:p>
            <a:r>
              <a:rPr lang="en-US" dirty="0"/>
              <a:t>Native syntax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lists and associative arrays</a:t>
            </a:r>
            <a:r>
              <a:rPr lang="en-US" dirty="0"/>
              <a:t>.</a:t>
            </a:r>
          </a:p>
          <a:p>
            <a:r>
              <a:rPr lang="en-US" dirty="0"/>
              <a:t>Native support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regular expressions</a:t>
            </a:r>
            <a:r>
              <a:rPr lang="en-US" dirty="0"/>
              <a:t>.</a:t>
            </a:r>
          </a:p>
          <a:p>
            <a:r>
              <a:rPr lang="en-US" dirty="0"/>
              <a:t>Native support for various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markup languages such as XML and HTML</a:t>
            </a:r>
            <a:r>
              <a:rPr lang="en-US" dirty="0"/>
              <a:t>.</a:t>
            </a:r>
          </a:p>
          <a:p>
            <a:r>
              <a:rPr lang="en-US" dirty="0" smtClean="0"/>
              <a:t>You </a:t>
            </a:r>
            <a:r>
              <a:rPr lang="en-US" dirty="0"/>
              <a:t>can use existing Java libraries.</a:t>
            </a:r>
          </a:p>
          <a:p>
            <a:r>
              <a:rPr lang="en-US" dirty="0"/>
              <a:t>Groovy extends the </a:t>
            </a:r>
            <a:r>
              <a:rPr lang="en-US" dirty="0" err="1"/>
              <a:t>java.lang.Object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Features of Groovy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7232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+</a:t>
            </a:r>
            <a:r>
              <a:rPr lang="en-US" b="1" dirty="0"/>
              <a:t> </a:t>
            </a:r>
            <a:r>
              <a:rPr lang="en-US" dirty="0"/>
              <a:t>   Addition operator / String </a:t>
            </a:r>
            <a:r>
              <a:rPr lang="en-US" dirty="0" smtClean="0"/>
              <a:t>concatenation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–</a:t>
            </a:r>
            <a:r>
              <a:rPr lang="en-US" dirty="0"/>
              <a:t>    Subtraction </a:t>
            </a:r>
            <a:r>
              <a:rPr lang="en-US" dirty="0" smtClean="0"/>
              <a:t>operator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b="1" dirty="0"/>
              <a:t> </a:t>
            </a:r>
            <a:r>
              <a:rPr lang="en-US" dirty="0"/>
              <a:t>   Multiplication </a:t>
            </a:r>
            <a:r>
              <a:rPr lang="en-US" dirty="0" smtClean="0"/>
              <a:t>operator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b="1" dirty="0"/>
              <a:t> </a:t>
            </a:r>
            <a:r>
              <a:rPr lang="en-US" dirty="0"/>
              <a:t>   Division </a:t>
            </a:r>
            <a:r>
              <a:rPr lang="en-US" dirty="0" smtClean="0"/>
              <a:t>operator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%</a:t>
            </a:r>
            <a:r>
              <a:rPr lang="en-US" dirty="0"/>
              <a:t>   Remainder operator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Arithmetic Operations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1518" y="4572000"/>
            <a:ext cx="10742612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 = 100;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 = 200;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 = a + b;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log.info('Result :'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c);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6780212" y="4419600"/>
            <a:ext cx="4191000" cy="1066800"/>
          </a:xfrm>
          <a:prstGeom prst="wedgeRoundRectCallout">
            <a:avLst>
              <a:gd name="adj1" fmla="val -130075"/>
              <a:gd name="adj2" fmla="val 856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Print method 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2592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/>
              <a:t>These statements result in true or false based on the logical conditions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1518" y="2438400"/>
            <a:ext cx="10742612" cy="38542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a=100;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b=200;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if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 &gt; b) 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log.info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('B is greater than A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else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log.info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('A is greater or both are equal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');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041439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/>
              <a:t>It has two operands such as question mark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(TRUE)</a:t>
            </a:r>
            <a:r>
              <a:rPr lang="en-US" dirty="0"/>
              <a:t> and colon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FALSE)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Ternary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1518" y="2438400"/>
            <a:ext cx="10844894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def A = 100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def B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(A &gt; 100) ?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'PASS'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'FAIL'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log.info(B)</a:t>
            </a:r>
          </a:p>
        </p:txBody>
      </p:sp>
    </p:spTree>
    <p:extLst>
      <p:ext uri="{BB962C8B-B14F-4D97-AF65-F5344CB8AC3E}">
        <p14:creationId xmlns:p14="http://schemas.microsoft.com/office/powerpoint/2010/main" xmlns="" val="3171654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1415</Words>
  <Application>Microsoft Office PowerPoint</Application>
  <PresentationFormat>Custom</PresentationFormat>
  <Paragraphs>338</Paragraphs>
  <Slides>38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SoftUni 16x9</vt:lpstr>
      <vt:lpstr>Web Services Advanced</vt:lpstr>
      <vt:lpstr>Table of Contents</vt:lpstr>
      <vt:lpstr>Have a Question?</vt:lpstr>
      <vt:lpstr>Groovy Script</vt:lpstr>
      <vt:lpstr>What is Groovy Script?</vt:lpstr>
      <vt:lpstr>Features of Groovy</vt:lpstr>
      <vt:lpstr>Arithmetic Operations</vt:lpstr>
      <vt:lpstr>Conditional Statements</vt:lpstr>
      <vt:lpstr>Ternary Operator</vt:lpstr>
      <vt:lpstr>Switch Case</vt:lpstr>
      <vt:lpstr>Loops</vt:lpstr>
      <vt:lpstr>Loops</vt:lpstr>
      <vt:lpstr>Arrays</vt:lpstr>
      <vt:lpstr>Classes and Objects</vt:lpstr>
      <vt:lpstr>Methods</vt:lpstr>
      <vt:lpstr>Exceptions</vt:lpstr>
      <vt:lpstr>RESTful</vt:lpstr>
      <vt:lpstr>XML</vt:lpstr>
      <vt:lpstr>JSON (JavaScript Object Notation)</vt:lpstr>
      <vt:lpstr>RSS (Really Simple Syndication)</vt:lpstr>
      <vt:lpstr>RSS Example</vt:lpstr>
      <vt:lpstr>SoapUI Properties</vt:lpstr>
      <vt:lpstr>testRunner Object</vt:lpstr>
      <vt:lpstr>Accessing Property via Groovy Script</vt:lpstr>
      <vt:lpstr>Accessing Property via Groovy Script (2)</vt:lpstr>
      <vt:lpstr>Setting Property via Groovy Script</vt:lpstr>
      <vt:lpstr>Setting Property via Groovy Script</vt:lpstr>
      <vt:lpstr>Setting Property via Groovy Script</vt:lpstr>
      <vt:lpstr>context Object</vt:lpstr>
      <vt:lpstr>Get Response Data</vt:lpstr>
      <vt:lpstr>Data Driven Testing</vt:lpstr>
      <vt:lpstr>Example</vt:lpstr>
      <vt:lpstr>Example</vt:lpstr>
      <vt:lpstr>Example</vt:lpstr>
      <vt:lpstr>Summary</vt:lpstr>
      <vt:lpstr>Service Testing Advanced</vt:lpstr>
      <vt:lpstr>License</vt:lpstr>
      <vt:lpstr>Free Trainings @ Software University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Automation WebDriver Advanced</dc:title>
  <dc:subject>Software Development Course</dc:subject>
  <dc:creator/>
  <cp:keywords>SoftUni, Software University, programming, software development, qa engineering, course, quality, qaautomation, Alerts, Actions, DataBind, Logger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2017-11-09T19:57:56Z</dcterms:modified>
  <cp:category>programming, computer programming, software development, quality assurance, QAAutomation, Selenium WebDriver, Alerts, Actions, DataBind, Logger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