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gif" ContentType="image/gif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0"/>
  </p:notesMasterIdLst>
  <p:handoutMasterIdLst>
    <p:handoutMasterId r:id="rId31"/>
  </p:handoutMasterIdLst>
  <p:sldIdLst>
    <p:sldId id="434" r:id="rId3"/>
    <p:sldId id="276" r:id="rId4"/>
    <p:sldId id="435" r:id="rId5"/>
    <p:sldId id="406" r:id="rId6"/>
    <p:sldId id="407" r:id="rId7"/>
    <p:sldId id="426" r:id="rId8"/>
    <p:sldId id="408" r:id="rId9"/>
    <p:sldId id="411" r:id="rId10"/>
    <p:sldId id="412" r:id="rId11"/>
    <p:sldId id="413" r:id="rId12"/>
    <p:sldId id="440" r:id="rId13"/>
    <p:sldId id="441" r:id="rId14"/>
    <p:sldId id="442" r:id="rId15"/>
    <p:sldId id="414" r:id="rId16"/>
    <p:sldId id="415" r:id="rId17"/>
    <p:sldId id="443" r:id="rId18"/>
    <p:sldId id="417" r:id="rId19"/>
    <p:sldId id="438" r:id="rId20"/>
    <p:sldId id="418" r:id="rId21"/>
    <p:sldId id="437" r:id="rId22"/>
    <p:sldId id="433" r:id="rId23"/>
    <p:sldId id="424" r:id="rId24"/>
    <p:sldId id="423" r:id="rId25"/>
    <p:sldId id="349" r:id="rId26"/>
    <p:sldId id="444" r:id="rId27"/>
    <p:sldId id="425" r:id="rId28"/>
    <p:sldId id="405" r:id="rId2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" id="{709A2BE3-2D0E-4BDF-9E7B-B5B14B6C6981}">
          <p14:sldIdLst>
            <p14:sldId id="434"/>
            <p14:sldId id="276"/>
            <p14:sldId id="435"/>
          </p14:sldIdLst>
        </p14:section>
        <p14:section name="Handling Events" id="{20975B44-ACA0-49CA-9508-84A292CBD0AC}">
          <p14:sldIdLst>
            <p14:sldId id="406"/>
            <p14:sldId id="407"/>
            <p14:sldId id="426"/>
            <p14:sldId id="408"/>
          </p14:sldIdLst>
        </p14:section>
        <p14:section name="Forms" id="{F3ECA9CA-0E55-4C12-A2D8-1C1A02929C60}">
          <p14:sldIdLst>
            <p14:sldId id="411"/>
            <p14:sldId id="412"/>
            <p14:sldId id="413"/>
            <p14:sldId id="440"/>
            <p14:sldId id="441"/>
            <p14:sldId id="442"/>
          </p14:sldIdLst>
        </p14:section>
        <p14:section name="State vs Props" id="{6F86D445-9ABF-485A-8D04-4C1D22380E62}">
          <p14:sldIdLst>
            <p14:sldId id="414"/>
            <p14:sldId id="415"/>
            <p14:sldId id="443"/>
            <p14:sldId id="417"/>
            <p14:sldId id="438"/>
          </p14:sldIdLst>
        </p14:section>
        <p14:section name="Component Composition" id="{0CF46669-7F08-4E72-9B98-86DD8CF63948}">
          <p14:sldIdLst>
            <p14:sldId id="418"/>
            <p14:sldId id="437"/>
            <p14:sldId id="433"/>
            <p14:sldId id="424"/>
            <p14:sldId id="423"/>
          </p14:sldIdLst>
        </p14:section>
        <p14:section name="Conclusion" id="{10E03AB1-9AA8-4E86-9A64-D741901E50A2}">
          <p14:sldIdLst>
            <p14:sldId id="349"/>
            <p14:sldId id="444"/>
            <p14:sldId id="425"/>
            <p14:sldId id="40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12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xmlns="" val="1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8" autoAdjust="0"/>
    <p:restoredTop sz="94533" autoAdjust="0"/>
  </p:normalViewPr>
  <p:slideViewPr>
    <p:cSldViewPr>
      <p:cViewPr varScale="1">
        <p:scale>
          <a:sx n="73" d="100"/>
          <a:sy n="73" d="100"/>
        </p:scale>
        <p:origin x="-402" y="-102"/>
      </p:cViewPr>
      <p:guideLst>
        <p:guide orient="horz" pos="2112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6/30/2018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xmlns="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30521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6206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68488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1630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xmlns="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6/30/2018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xmlns="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xmlns="" val="528037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3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prop-type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uperhosting.bg/" TargetMode="External"/><Relationship Id="rId13" Type="http://schemas.openxmlformats.org/officeDocument/2006/relationships/image" Target="../media/image25.png"/><Relationship Id="rId18" Type="http://schemas.openxmlformats.org/officeDocument/2006/relationships/image" Target="../media/image28.png"/><Relationship Id="rId26" Type="http://schemas.openxmlformats.org/officeDocument/2006/relationships/image" Target="../media/image32.png"/><Relationship Id="rId3" Type="http://schemas.openxmlformats.org/officeDocument/2006/relationships/hyperlink" Target="https://softuni.bg/courses/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image" Target="../media/image22.png"/><Relationship Id="rId12" Type="http://schemas.openxmlformats.org/officeDocument/2006/relationships/hyperlink" Target="http://xs-software.com/" TargetMode="External"/><Relationship Id="rId17" Type="http://schemas.openxmlformats.org/officeDocument/2006/relationships/image" Target="../media/image27.png"/><Relationship Id="rId25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aeternity.com/" TargetMode="External"/><Relationship Id="rId20" Type="http://schemas.openxmlformats.org/officeDocument/2006/relationships/image" Target="../media/image29.jpe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softwaregroup-bg.com/" TargetMode="External"/><Relationship Id="rId11" Type="http://schemas.openxmlformats.org/officeDocument/2006/relationships/image" Target="../media/image24.png"/><Relationship Id="rId24" Type="http://schemas.openxmlformats.org/officeDocument/2006/relationships/image" Target="../media/image31.png"/><Relationship Id="rId5" Type="http://schemas.openxmlformats.org/officeDocument/2006/relationships/image" Target="../media/image21.png"/><Relationship Id="rId15" Type="http://schemas.openxmlformats.org/officeDocument/2006/relationships/image" Target="../media/image26.png"/><Relationship Id="rId23" Type="http://schemas.openxmlformats.org/officeDocument/2006/relationships/hyperlink" Target="https://www.sbtech.com/" TargetMode="External"/><Relationship Id="rId10" Type="http://schemas.openxmlformats.org/officeDocument/2006/relationships/hyperlink" Target="https://netpeak.net/" TargetMode="External"/><Relationship Id="rId19" Type="http://schemas.openxmlformats.org/officeDocument/2006/relationships/hyperlink" Target="https://www.liebherr.com/en/deu/start/start-page.html" TargetMode="External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23.png"/><Relationship Id="rId14" Type="http://schemas.openxmlformats.org/officeDocument/2006/relationships/hyperlink" Target="http://www.indeavr.com/" TargetMode="External"/><Relationship Id="rId22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4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docs/event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/>
          <a:lstStyle/>
          <a:p>
            <a:r>
              <a:rPr lang="en-US" dirty="0"/>
              <a:t>Events and Forms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Handling User Interaction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335319" y="3806198"/>
            <a:ext cx="1057404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Events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Forms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pic>
        <p:nvPicPr>
          <p:cNvPr id="21" name="Picture 4" descr="Резултат с изображение за react png"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59211" r="-59211"/>
          <a:stretch/>
        </p:blipFill>
        <p:spPr bwMode="auto">
          <a:xfrm>
            <a:off x="7770812" y="3844848"/>
            <a:ext cx="3209814" cy="1469554"/>
          </a:xfrm>
          <a:prstGeom prst="rect">
            <a:avLst/>
          </a:prstGeom>
          <a:solidFill>
            <a:schemeClr val="tx1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  <a:extLst/>
        </p:spPr>
      </p:pic>
      <p:pic>
        <p:nvPicPr>
          <p:cNvPr id="26" name="Picture 2" descr="Резултат с изображение за on click png">
            <a:extLst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07997" y="4489640"/>
            <a:ext cx="1682560" cy="168256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3">
                <a:lumMod val="60000"/>
                <a:lumOff val="40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9949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>
            <a:extLst/>
          </p:cNvPr>
          <p:cNvSpPr>
            <a:spLocks noChangeArrowheads="1"/>
          </p:cNvSpPr>
          <p:nvPr/>
        </p:nvSpPr>
        <p:spPr bwMode="auto">
          <a:xfrm>
            <a:off x="328150" y="1114037"/>
            <a:ext cx="7924800" cy="54391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class NameForm extends React.Component {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constructor(props) {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super(props);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this.state = {value: ''};</a:t>
            </a:r>
          </a:p>
          <a:p>
            <a:pPr>
              <a:spcBef>
                <a:spcPts val="1200"/>
              </a:spcBef>
            </a:pPr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this.handleChange = this.</a:t>
            </a:r>
            <a:r>
              <a:rPr lang="bg-BG" sz="19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handleChange</a:t>
            </a:r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.bind(this);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this.handleSubmit = this.</a:t>
            </a:r>
            <a:r>
              <a:rPr lang="bg-BG" sz="19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handleSubmit</a:t>
            </a:r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.bind(this);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}</a:t>
            </a:r>
          </a:p>
          <a:p>
            <a:pPr>
              <a:spcBef>
                <a:spcPts val="1200"/>
              </a:spcBef>
            </a:pPr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bg-BG" sz="19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handleChange</a:t>
            </a:r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(event) {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this.setState({value: </a:t>
            </a:r>
            <a:r>
              <a:rPr lang="bg-BG" sz="19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event.target.value</a:t>
            </a:r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});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}</a:t>
            </a:r>
          </a:p>
          <a:p>
            <a:pPr>
              <a:spcBef>
                <a:spcPts val="1200"/>
              </a:spcBef>
            </a:pPr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bg-BG" sz="19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handleSubmit</a:t>
            </a:r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(event) {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alert('A name was submitted: ' + </a:t>
            </a:r>
            <a:r>
              <a:rPr lang="bg-BG" sz="19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this.state.value</a:t>
            </a:r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event.preventDefault();</a:t>
            </a:r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</a:p>
          <a:p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n-US" sz="19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bg-BG" sz="19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 </a:t>
            </a:r>
            <a:r>
              <a:rPr lang="en-US" sz="19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Continues …</a:t>
            </a:r>
            <a:endParaRPr lang="bg-BG" sz="1900" b="1" i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bg-BG" sz="19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Component Declaration</a:t>
            </a:r>
            <a:endParaRPr lang="bg-BG" dirty="0"/>
          </a:p>
        </p:txBody>
      </p:sp>
      <p:grpSp>
        <p:nvGrpSpPr>
          <p:cNvPr id="3" name="Group 2"/>
          <p:cNvGrpSpPr/>
          <p:nvPr/>
        </p:nvGrpSpPr>
        <p:grpSpPr>
          <a:xfrm>
            <a:off x="7999412" y="1944278"/>
            <a:ext cx="3635078" cy="3854102"/>
            <a:chOff x="7919671" y="1698150"/>
            <a:chExt cx="4099361" cy="434635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656946C8-6D46-471D-8C0E-E57F090B5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041456" y="4694657"/>
              <a:ext cx="3855792" cy="134985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5C20EB83-B1AA-451A-B78C-CD1A3BF6C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028784" y="1698150"/>
              <a:ext cx="3855792" cy="134985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C5F6F812-8569-4177-A106-B9F85006F7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919671" y="3886200"/>
              <a:ext cx="4099361" cy="119134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759B5DEA-3D91-4E0C-8E86-058A7B4A66E3}"/>
                </a:ext>
              </a:extLst>
            </p:cNvPr>
            <p:cNvSpPr txBox="1"/>
            <p:nvPr/>
          </p:nvSpPr>
          <p:spPr>
            <a:xfrm>
              <a:off x="9066212" y="5211392"/>
              <a:ext cx="14336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Pesho</a:t>
              </a:r>
              <a:endParaRPr lang="bg-BG" sz="2800" dirty="0">
                <a:solidFill>
                  <a:schemeClr val="bg1"/>
                </a:solidFill>
              </a:endParaRPr>
            </a:p>
          </p:txBody>
        </p:sp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xmlns="" id="{B77F6FF8-5D28-4B96-B795-052B7C273730}"/>
                </a:ext>
              </a:extLst>
            </p:cNvPr>
            <p:cNvSpPr/>
            <p:nvPr/>
          </p:nvSpPr>
          <p:spPr>
            <a:xfrm>
              <a:off x="9704148" y="3200400"/>
              <a:ext cx="505064" cy="5106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4384296" y="1546997"/>
            <a:ext cx="3538916" cy="677820"/>
          </a:xfrm>
          <a:prstGeom prst="wedgeRoundRectCallout">
            <a:avLst>
              <a:gd name="adj1" fmla="val -31036"/>
              <a:gd name="adj2" fmla="val 8458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Bind</a:t>
            </a:r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event handlers</a:t>
            </a:r>
          </a:p>
        </p:txBody>
      </p:sp>
    </p:spTree>
    <p:extLst>
      <p:ext uri="{BB962C8B-B14F-4D97-AF65-F5344CB8AC3E}">
        <p14:creationId xmlns:p14="http://schemas.microsoft.com/office/powerpoint/2010/main" xmlns="" val="112825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Component Rendering</a:t>
            </a:r>
            <a:endParaRPr lang="bg-BG" dirty="0"/>
          </a:p>
        </p:txBody>
      </p:sp>
      <p:sp>
        <p:nvSpPr>
          <p:cNvPr id="9" name="Rectangle 3">
            <a:extLst/>
          </p:cNvPr>
          <p:cNvSpPr>
            <a:spLocks noChangeArrowheads="1"/>
          </p:cNvSpPr>
          <p:nvPr/>
        </p:nvSpPr>
        <p:spPr bwMode="auto">
          <a:xfrm>
            <a:off x="328150" y="1423302"/>
            <a:ext cx="11504613" cy="49774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class NameForm extends React.Component {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bg-BG" sz="19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 </a:t>
            </a:r>
            <a:r>
              <a:rPr lang="en-US" sz="19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Continued …</a:t>
            </a:r>
          </a:p>
          <a:p>
            <a:pPr>
              <a:spcBef>
                <a:spcPts val="1200"/>
              </a:spcBef>
            </a:pPr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render() {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return (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&lt;form </a:t>
            </a:r>
            <a:r>
              <a:rPr lang="bg-BG" sz="19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onSubmit</a:t>
            </a:r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={</a:t>
            </a:r>
            <a:r>
              <a:rPr lang="bg-BG" sz="19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this.handleSubmit</a:t>
            </a:r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}&gt;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&lt;label&gt;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Name: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&lt;input type="text"</a:t>
            </a:r>
            <a:endParaRPr lang="en-US" sz="19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       </a:t>
            </a:r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value={</a:t>
            </a:r>
            <a:r>
              <a:rPr lang="bg-BG" sz="19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this.state.value</a:t>
            </a:r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n-US" sz="19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       </a:t>
            </a:r>
            <a:r>
              <a:rPr lang="bg-BG" sz="19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onChange</a:t>
            </a:r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={</a:t>
            </a:r>
            <a:r>
              <a:rPr lang="bg-BG" sz="19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this.handleChange</a:t>
            </a:r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/&gt;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&lt;/label&gt;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&lt;input type="submit" value="Submit" /&gt;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&lt;/form&gt;</a:t>
            </a:r>
            <a:endParaRPr lang="en-US" sz="19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</a:p>
          <a:p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999412" y="1944278"/>
            <a:ext cx="3635078" cy="3854102"/>
            <a:chOff x="7919671" y="1698150"/>
            <a:chExt cx="4099361" cy="4346357"/>
          </a:xfrm>
        </p:grpSpPr>
        <p:pic>
          <p:nvPicPr>
            <p:cNvPr id="22" name="Picture 21">
              <a:extLst/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041456" y="4694657"/>
              <a:ext cx="3855792" cy="1349850"/>
            </a:xfrm>
            <a:prstGeom prst="rect">
              <a:avLst/>
            </a:prstGeom>
          </p:spPr>
        </p:pic>
        <p:pic>
          <p:nvPicPr>
            <p:cNvPr id="23" name="Picture 22">
              <a:extLst/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028784" y="1698150"/>
              <a:ext cx="3855792" cy="1349850"/>
            </a:xfrm>
            <a:prstGeom prst="rect">
              <a:avLst/>
            </a:prstGeom>
          </p:spPr>
        </p:pic>
        <p:pic>
          <p:nvPicPr>
            <p:cNvPr id="24" name="Picture 23">
              <a:extLst/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919671" y="3886200"/>
              <a:ext cx="4099361" cy="119134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25" name="TextBox 24">
              <a:extLst/>
            </p:cNvPr>
            <p:cNvSpPr txBox="1"/>
            <p:nvPr/>
          </p:nvSpPr>
          <p:spPr>
            <a:xfrm>
              <a:off x="9066212" y="5211392"/>
              <a:ext cx="14336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Pesho</a:t>
              </a:r>
              <a:endParaRPr lang="bg-BG" sz="2800" dirty="0">
                <a:solidFill>
                  <a:schemeClr val="bg1"/>
                </a:solidFill>
              </a:endParaRPr>
            </a:p>
          </p:txBody>
        </p:sp>
        <p:sp>
          <p:nvSpPr>
            <p:cNvPr id="26" name="Arrow: Down 25">
              <a:extLst/>
            </p:cNvPr>
            <p:cNvSpPr/>
            <p:nvPr/>
          </p:nvSpPr>
          <p:spPr>
            <a:xfrm>
              <a:off x="9704148" y="3200400"/>
              <a:ext cx="505064" cy="5106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sp>
        <p:nvSpPr>
          <p:cNvPr id="27" name="AutoShape 8"/>
          <p:cNvSpPr>
            <a:spLocks noChangeArrowheads="1"/>
          </p:cNvSpPr>
          <p:nvPr/>
        </p:nvSpPr>
        <p:spPr bwMode="auto">
          <a:xfrm>
            <a:off x="4341812" y="3156142"/>
            <a:ext cx="3523998" cy="609716"/>
          </a:xfrm>
          <a:prstGeom prst="wedgeRoundRectCallout">
            <a:avLst>
              <a:gd name="adj1" fmla="val -23513"/>
              <a:gd name="adj2" fmla="val 862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Take value from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xmlns="" val="10656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handles all form </a:t>
            </a:r>
            <a:r>
              <a:rPr lang="en-US" dirty="0">
                <a:solidFill>
                  <a:schemeClr val="accent1"/>
                </a:solidFill>
              </a:rPr>
              <a:t>input elements </a:t>
            </a:r>
            <a:r>
              <a:rPr lang="en-US" dirty="0"/>
              <a:t>the same</a:t>
            </a:r>
          </a:p>
          <a:p>
            <a:pPr lvl="1"/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textarea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uses a </a:t>
            </a:r>
            <a:r>
              <a:rPr lang="en-US" dirty="0">
                <a:solidFill>
                  <a:schemeClr val="accent1"/>
                </a:solidFill>
              </a:rPr>
              <a:t>value</a:t>
            </a:r>
            <a:r>
              <a:rPr lang="en-US" dirty="0"/>
              <a:t> prop</a:t>
            </a:r>
          </a:p>
          <a:p>
            <a:pPr lvl="1">
              <a:spcBef>
                <a:spcPts val="14400"/>
              </a:spcBef>
            </a:pP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select</a:t>
            </a:r>
            <a:r>
              <a:rPr lang="en-US" dirty="0"/>
              <a:t> uses a </a:t>
            </a:r>
            <a:r>
              <a:rPr lang="en-US" dirty="0">
                <a:solidFill>
                  <a:schemeClr val="accent1"/>
                </a:solidFill>
              </a:rPr>
              <a:t>value</a:t>
            </a:r>
            <a:r>
              <a:rPr lang="en-US" dirty="0"/>
              <a:t> prop on the root </a:t>
            </a:r>
            <a:r>
              <a:rPr lang="en-US" dirty="0">
                <a:solidFill>
                  <a:schemeClr val="accent1"/>
                </a:solidFill>
              </a:rPr>
              <a:t>element</a:t>
            </a:r>
          </a:p>
          <a:p>
            <a:pPr lvl="2"/>
            <a:r>
              <a:rPr lang="en-US" dirty="0"/>
              <a:t>Pass an array to select multiple values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Input Approach</a:t>
            </a:r>
            <a:endParaRPr lang="bg-BG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6612" y="2667000"/>
            <a:ext cx="10515600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onSubmit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={this.handleSubmit}&gt;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textarea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={this.state.value} onChange={this.handleChange}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&lt;input type="submit" value="Submit"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6612" y="5654814"/>
            <a:ext cx="105156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select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multiple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={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true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} value={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A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', '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B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', '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C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}&gt;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564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2812" y="4953000"/>
            <a:ext cx="10363200" cy="820600"/>
          </a:xfrm>
        </p:spPr>
        <p:txBody>
          <a:bodyPr/>
          <a:lstStyle/>
          <a:p>
            <a:r>
              <a:rPr lang="en-US" dirty="0"/>
              <a:t>Managed Forms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2" descr="Свързано изображение">
            <a:extLst>
              <a:ext uri="{FF2B5EF4-FFF2-40B4-BE49-F238E27FC236}">
                <a16:creationId xmlns:a16="http://schemas.microsoft.com/office/drawing/2014/main" xmlns="" id="{75987696-58D5-4399-A679-4FD3AF5C8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8212" y="2046985"/>
            <a:ext cx="1932878" cy="1981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pic>
        <p:nvPicPr>
          <p:cNvPr id="9" name="Picture 8" descr="A drawing of a cartoon character&#10;&#10;Description generated with high confidence">
            <a:extLst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4790878" y="1437385"/>
            <a:ext cx="2607068" cy="3200400"/>
          </a:xfrm>
          <a:prstGeom prst="rect">
            <a:avLst/>
          </a:prstGeom>
        </p:spPr>
      </p:pic>
      <p:pic>
        <p:nvPicPr>
          <p:cNvPr id="10" name="Picture 9">
            <a:extLst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47734" y="1953516"/>
            <a:ext cx="2248654" cy="216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42300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2" y="5351600"/>
            <a:ext cx="10363200" cy="820600"/>
          </a:xfrm>
        </p:spPr>
        <p:txBody>
          <a:bodyPr/>
          <a:lstStyle/>
          <a:p>
            <a:r>
              <a:rPr lang="en-US" dirty="0"/>
              <a:t>State vs. Props</a:t>
            </a:r>
            <a:endParaRPr lang="bg-BG" dirty="0"/>
          </a:p>
        </p:txBody>
      </p:sp>
      <p:pic>
        <p:nvPicPr>
          <p:cNvPr id="4098" name="Picture 2" descr="https://ihatetomatoes.net/wp-content/uploads/2017/08/03-state-vs-props.png">
            <a:extLst>
              <a:ext uri="{FF2B5EF4-FFF2-40B4-BE49-F238E27FC236}">
                <a16:creationId xmlns:a16="http://schemas.microsoft.com/office/drawing/2014/main" xmlns="" id="{C96A87BE-7814-49B5-B260-DC94290D3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60612" y="1485680"/>
            <a:ext cx="7467600" cy="335324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tx2">
                <a:lumMod val="75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03647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is </a:t>
            </a:r>
            <a:r>
              <a:rPr lang="en-US" dirty="0">
                <a:solidFill>
                  <a:schemeClr val="accent1"/>
                </a:solidFill>
              </a:rPr>
              <a:t>internal</a:t>
            </a:r>
            <a:r>
              <a:rPr lang="en-US" dirty="0"/>
              <a:t> while props are </a:t>
            </a:r>
            <a:r>
              <a:rPr lang="en-US" dirty="0">
                <a:solidFill>
                  <a:schemeClr val="accent1"/>
                </a:solidFill>
              </a:rPr>
              <a:t>external</a:t>
            </a:r>
          </a:p>
          <a:p>
            <a:r>
              <a:rPr lang="en-US" dirty="0">
                <a:solidFill>
                  <a:schemeClr val="accent1"/>
                </a:solidFill>
              </a:rPr>
              <a:t>Shared state </a:t>
            </a:r>
            <a:r>
              <a:rPr lang="en-US" dirty="0"/>
              <a:t>should be </a:t>
            </a:r>
            <a:r>
              <a:rPr lang="en-US" dirty="0">
                <a:solidFill>
                  <a:schemeClr val="accent1"/>
                </a:solidFill>
              </a:rPr>
              <a:t>elevated</a:t>
            </a:r>
            <a:r>
              <a:rPr lang="en-US" dirty="0"/>
              <a:t> to the parent component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State</a:t>
            </a:r>
            <a:endParaRPr lang="bg-BG" dirty="0"/>
          </a:p>
        </p:txBody>
      </p:sp>
      <p:grpSp>
        <p:nvGrpSpPr>
          <p:cNvPr id="6" name="Group 5"/>
          <p:cNvGrpSpPr/>
          <p:nvPr/>
        </p:nvGrpSpPr>
        <p:grpSpPr>
          <a:xfrm>
            <a:off x="6246812" y="3973705"/>
            <a:ext cx="3352800" cy="2352023"/>
            <a:chOff x="6740610" y="3591577"/>
            <a:chExt cx="3352800" cy="2352023"/>
          </a:xfrm>
        </p:grpSpPr>
        <p:sp>
          <p:nvSpPr>
            <p:cNvPr id="16" name="Rectangle: Rounded Corners 15"/>
            <p:cNvSpPr/>
            <p:nvPr/>
          </p:nvSpPr>
          <p:spPr>
            <a:xfrm>
              <a:off x="6740610" y="4114800"/>
              <a:ext cx="3163801" cy="1828800"/>
            </a:xfrm>
            <a:prstGeom prst="roundRect">
              <a:avLst>
                <a:gd name="adj" fmla="val 5385"/>
              </a:avLst>
            </a:prstGeom>
            <a:solidFill>
              <a:schemeClr val="accent3">
                <a:alpha val="25098"/>
              </a:schemeClr>
            </a:solidFill>
            <a:ln w="57150">
              <a:solidFill>
                <a:schemeClr val="accent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props:</a:t>
              </a:r>
            </a:p>
            <a:p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state:</a:t>
              </a:r>
            </a:p>
          </p:txBody>
        </p:sp>
        <p:sp>
          <p:nvSpPr>
            <p:cNvPr id="17" name="Rectangle: Rounded Corners 13"/>
            <p:cNvSpPr/>
            <p:nvPr/>
          </p:nvSpPr>
          <p:spPr>
            <a:xfrm>
              <a:off x="7008813" y="5181600"/>
              <a:ext cx="2627394" cy="517456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chemeClr val="accent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someValue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740610" y="3591577"/>
              <a:ext cx="33528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noProof="1">
                  <a:latin typeface="Consolas" panose="020B0609020204030204" pitchFamily="49" charset="0"/>
                </a:rPr>
                <a:t>OtherComponent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32012" y="3973705"/>
            <a:ext cx="3352800" cy="2352023"/>
            <a:chOff x="6740610" y="3591577"/>
            <a:chExt cx="3352800" cy="2352023"/>
          </a:xfrm>
        </p:grpSpPr>
        <p:sp>
          <p:nvSpPr>
            <p:cNvPr id="19" name="Rectangle: Rounded Corners 18"/>
            <p:cNvSpPr/>
            <p:nvPr/>
          </p:nvSpPr>
          <p:spPr>
            <a:xfrm>
              <a:off x="6740610" y="4114800"/>
              <a:ext cx="3163801" cy="1828800"/>
            </a:xfrm>
            <a:prstGeom prst="roundRect">
              <a:avLst>
                <a:gd name="adj" fmla="val 5385"/>
              </a:avLst>
            </a:prstGeom>
            <a:solidFill>
              <a:schemeClr val="accent2">
                <a:alpha val="25098"/>
              </a:schemeClr>
            </a:solidFill>
            <a:ln w="57150"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props:</a:t>
              </a:r>
            </a:p>
            <a:p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state:</a:t>
              </a:r>
            </a:p>
          </p:txBody>
        </p:sp>
        <p:sp>
          <p:nvSpPr>
            <p:cNvPr id="20" name="Rectangle: Rounded Corners 13"/>
            <p:cNvSpPr/>
            <p:nvPr/>
          </p:nvSpPr>
          <p:spPr>
            <a:xfrm>
              <a:off x="7008813" y="5181600"/>
              <a:ext cx="2627394" cy="517456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someValue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740610" y="3591577"/>
              <a:ext cx="33528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noProof="1">
                  <a:latin typeface="Consolas" panose="020B0609020204030204" pitchFamily="49" charset="0"/>
                </a:rPr>
                <a:t>MyComponent</a:t>
              </a:r>
            </a:p>
          </p:txBody>
        </p:sp>
      </p:grpSp>
      <p:sp>
        <p:nvSpPr>
          <p:cNvPr id="38" name="AutoShape 8"/>
          <p:cNvSpPr>
            <a:spLocks noChangeArrowheads="1"/>
          </p:cNvSpPr>
          <p:nvPr/>
        </p:nvSpPr>
        <p:spPr bwMode="auto">
          <a:xfrm>
            <a:off x="7731124" y="4605341"/>
            <a:ext cx="2971800" cy="677820"/>
          </a:xfrm>
          <a:prstGeom prst="wedgeRoundRectCallout">
            <a:avLst>
              <a:gd name="adj1" fmla="val -28471"/>
              <a:gd name="adj2" fmla="val 837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Shared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xmlns="" val="237109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919258" y="2438400"/>
            <a:ext cx="7680354" cy="4086602"/>
            <a:chOff x="1919258" y="2438400"/>
            <a:chExt cx="7680354" cy="4086602"/>
          </a:xfrm>
        </p:grpSpPr>
        <p:sp>
          <p:nvSpPr>
            <p:cNvPr id="23" name="Rectangle: Rounded Corners 22"/>
            <p:cNvSpPr/>
            <p:nvPr/>
          </p:nvSpPr>
          <p:spPr>
            <a:xfrm>
              <a:off x="1919258" y="2961622"/>
              <a:ext cx="7680354" cy="3563380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Bef>
                  <a:spcPts val="5400"/>
                </a:spcBef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state: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19258" y="2438400"/>
              <a:ext cx="3352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noProof="1">
                  <a:latin typeface="Consolas" panose="020B0609020204030204" pitchFamily="49" charset="0"/>
                </a:rPr>
                <a:t>ParentComponent</a:t>
              </a: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2077231" y="3470796"/>
              <a:ext cx="2627394" cy="517456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someValue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is </a:t>
            </a:r>
            <a:r>
              <a:rPr lang="en-US" dirty="0">
                <a:solidFill>
                  <a:schemeClr val="accent1"/>
                </a:solidFill>
              </a:rPr>
              <a:t>internal</a:t>
            </a:r>
            <a:r>
              <a:rPr lang="en-US" dirty="0"/>
              <a:t> while props are </a:t>
            </a:r>
            <a:r>
              <a:rPr lang="en-US" dirty="0">
                <a:solidFill>
                  <a:schemeClr val="accent1"/>
                </a:solidFill>
              </a:rPr>
              <a:t>external</a:t>
            </a:r>
          </a:p>
          <a:p>
            <a:r>
              <a:rPr lang="en-US" dirty="0">
                <a:solidFill>
                  <a:schemeClr val="accent1"/>
                </a:solidFill>
              </a:rPr>
              <a:t>Shared state </a:t>
            </a:r>
            <a:r>
              <a:rPr lang="en-US" dirty="0"/>
              <a:t>should be </a:t>
            </a:r>
            <a:r>
              <a:rPr lang="en-US" dirty="0">
                <a:solidFill>
                  <a:schemeClr val="accent1"/>
                </a:solidFill>
              </a:rPr>
              <a:t>elevated</a:t>
            </a:r>
            <a:r>
              <a:rPr lang="en-US" dirty="0"/>
              <a:t> to the parent component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State</a:t>
            </a:r>
            <a:endParaRPr lang="bg-BG" dirty="0"/>
          </a:p>
        </p:txBody>
      </p:sp>
      <p:sp>
        <p:nvSpPr>
          <p:cNvPr id="29" name="AutoShape 8"/>
          <p:cNvSpPr>
            <a:spLocks noChangeArrowheads="1"/>
          </p:cNvSpPr>
          <p:nvPr/>
        </p:nvSpPr>
        <p:spPr bwMode="auto">
          <a:xfrm>
            <a:off x="5869787" y="2566411"/>
            <a:ext cx="3523998" cy="1018339"/>
          </a:xfrm>
          <a:prstGeom prst="wedgeRoundRectCallout">
            <a:avLst>
              <a:gd name="adj1" fmla="val -52763"/>
              <a:gd name="adj2" fmla="val 1107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Children receive the value as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6246812" y="3973705"/>
            <a:ext cx="3352800" cy="2352023"/>
            <a:chOff x="6740610" y="3591577"/>
            <a:chExt cx="3352800" cy="2352023"/>
          </a:xfrm>
        </p:grpSpPr>
        <p:sp>
          <p:nvSpPr>
            <p:cNvPr id="31" name="Rectangle: Rounded Corners 30"/>
            <p:cNvSpPr/>
            <p:nvPr/>
          </p:nvSpPr>
          <p:spPr>
            <a:xfrm>
              <a:off x="6740610" y="4114800"/>
              <a:ext cx="3163801" cy="1828800"/>
            </a:xfrm>
            <a:prstGeom prst="roundRect">
              <a:avLst>
                <a:gd name="adj" fmla="val 5385"/>
              </a:avLst>
            </a:prstGeom>
            <a:solidFill>
              <a:schemeClr val="accent3">
                <a:alpha val="25098"/>
              </a:schemeClr>
            </a:solidFill>
            <a:ln w="57150">
              <a:solidFill>
                <a:schemeClr val="accent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props:</a:t>
              </a:r>
            </a:p>
            <a:p>
              <a:pPr>
                <a:spcBef>
                  <a:spcPts val="5400"/>
                </a:spcBef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state:</a:t>
              </a:r>
            </a:p>
          </p:txBody>
        </p:sp>
        <p:sp>
          <p:nvSpPr>
            <p:cNvPr id="32" name="Rectangle: Rounded Corners 13"/>
            <p:cNvSpPr/>
            <p:nvPr/>
          </p:nvSpPr>
          <p:spPr>
            <a:xfrm>
              <a:off x="7008813" y="4716904"/>
              <a:ext cx="2627394" cy="517456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chemeClr val="accent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someValue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740610" y="3591577"/>
              <a:ext cx="33528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noProof="1">
                  <a:latin typeface="Consolas" panose="020B0609020204030204" pitchFamily="49" charset="0"/>
                </a:rPr>
                <a:t>OtherComponent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132012" y="3973705"/>
            <a:ext cx="3352800" cy="2352023"/>
            <a:chOff x="6740610" y="3591577"/>
            <a:chExt cx="3352800" cy="2352023"/>
          </a:xfrm>
        </p:grpSpPr>
        <p:sp>
          <p:nvSpPr>
            <p:cNvPr id="35" name="Rectangle: Rounded Corners 34"/>
            <p:cNvSpPr/>
            <p:nvPr/>
          </p:nvSpPr>
          <p:spPr>
            <a:xfrm>
              <a:off x="6740610" y="4114800"/>
              <a:ext cx="3163801" cy="1828800"/>
            </a:xfrm>
            <a:prstGeom prst="roundRect">
              <a:avLst>
                <a:gd name="adj" fmla="val 5385"/>
              </a:avLst>
            </a:prstGeom>
            <a:solidFill>
              <a:schemeClr val="accent2">
                <a:alpha val="25098"/>
              </a:schemeClr>
            </a:solidFill>
            <a:ln w="57150"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props:</a:t>
              </a:r>
            </a:p>
            <a:p>
              <a:pPr>
                <a:spcBef>
                  <a:spcPts val="5400"/>
                </a:spcBef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state:</a:t>
              </a:r>
            </a:p>
          </p:txBody>
        </p:sp>
        <p:sp>
          <p:nvSpPr>
            <p:cNvPr id="36" name="Rectangle: Rounded Corners 13"/>
            <p:cNvSpPr/>
            <p:nvPr/>
          </p:nvSpPr>
          <p:spPr>
            <a:xfrm>
              <a:off x="7008813" y="4716904"/>
              <a:ext cx="2627394" cy="517456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someValue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740610" y="3591577"/>
              <a:ext cx="33528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noProof="1">
                  <a:latin typeface="Consolas" panose="020B0609020204030204" pitchFamily="49" charset="0"/>
                </a:rPr>
                <a:t>MyComponent</a:t>
              </a:r>
            </a:p>
          </p:txBody>
        </p:sp>
      </p:grpSp>
      <p:cxnSp>
        <p:nvCxnSpPr>
          <p:cNvPr id="11" name="Connector: Elbow 10"/>
          <p:cNvCxnSpPr>
            <a:cxnSpLocks/>
            <a:stCxn id="14" idx="1"/>
            <a:endCxn id="36" idx="1"/>
          </p:cNvCxnSpPr>
          <p:nvPr/>
        </p:nvCxnSpPr>
        <p:spPr>
          <a:xfrm rot="10800000" flipH="1" flipV="1">
            <a:off x="2077231" y="3729524"/>
            <a:ext cx="322984" cy="1628236"/>
          </a:xfrm>
          <a:prstGeom prst="bentConnector3">
            <a:avLst>
              <a:gd name="adj1" fmla="val -166005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cxnSpLocks/>
            <a:stCxn id="14" idx="3"/>
            <a:endCxn id="32" idx="1"/>
          </p:cNvCxnSpPr>
          <p:nvPr/>
        </p:nvCxnSpPr>
        <p:spPr>
          <a:xfrm>
            <a:off x="4704625" y="3729524"/>
            <a:ext cx="1810390" cy="1628236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11046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UI doesn't change – it represents the </a:t>
            </a:r>
            <a:r>
              <a:rPr lang="en-US" b="1" dirty="0">
                <a:solidFill>
                  <a:schemeClr val="accent1"/>
                </a:solidFill>
              </a:rPr>
              <a:t>current state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Changes</a:t>
            </a:r>
            <a:r>
              <a:rPr lang="en-US" dirty="0"/>
              <a:t> to the state result in a completely </a:t>
            </a:r>
            <a:r>
              <a:rPr lang="en-US" b="1" dirty="0">
                <a:solidFill>
                  <a:schemeClr val="accent1"/>
                </a:solidFill>
              </a:rPr>
              <a:t>new UI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Immutable User Interfaces</a:t>
            </a:r>
            <a:endParaRPr lang="bg-BG" dirty="0"/>
          </a:p>
        </p:txBody>
      </p:sp>
      <p:grpSp>
        <p:nvGrpSpPr>
          <p:cNvPr id="16" name="Group 15"/>
          <p:cNvGrpSpPr/>
          <p:nvPr/>
        </p:nvGrpSpPr>
        <p:grpSpPr>
          <a:xfrm>
            <a:off x="5027612" y="4650621"/>
            <a:ext cx="2133600" cy="1944200"/>
            <a:chOff x="2502246" y="3962400"/>
            <a:chExt cx="2133600" cy="1944200"/>
          </a:xfrm>
        </p:grpSpPr>
        <p:sp>
          <p:nvSpPr>
            <p:cNvPr id="15" name="Oval 14"/>
            <p:cNvSpPr/>
            <p:nvPr/>
          </p:nvSpPr>
          <p:spPr>
            <a:xfrm>
              <a:off x="2596946" y="3962400"/>
              <a:ext cx="1944200" cy="1944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502246" y="4629941"/>
              <a:ext cx="2133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Components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24918" y="2563983"/>
            <a:ext cx="2133600" cy="1433218"/>
            <a:chOff x="2502246" y="4217891"/>
            <a:chExt cx="2133600" cy="1433218"/>
          </a:xfrm>
        </p:grpSpPr>
        <p:sp>
          <p:nvSpPr>
            <p:cNvPr id="21" name="Oval 20"/>
            <p:cNvSpPr/>
            <p:nvPr/>
          </p:nvSpPr>
          <p:spPr>
            <a:xfrm>
              <a:off x="2852437" y="4217891"/>
              <a:ext cx="1433218" cy="143321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02246" y="4629941"/>
              <a:ext cx="2133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Actions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633000" y="4419853"/>
            <a:ext cx="2133600" cy="1672408"/>
            <a:chOff x="2502246" y="4098296"/>
            <a:chExt cx="2133600" cy="1672408"/>
          </a:xfrm>
        </p:grpSpPr>
        <p:sp>
          <p:nvSpPr>
            <p:cNvPr id="27" name="Oval 26"/>
            <p:cNvSpPr/>
            <p:nvPr/>
          </p:nvSpPr>
          <p:spPr>
            <a:xfrm>
              <a:off x="2732842" y="4098296"/>
              <a:ext cx="1672408" cy="16724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502246" y="4629941"/>
              <a:ext cx="2133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Models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422224" y="4419853"/>
            <a:ext cx="2133600" cy="1672408"/>
            <a:chOff x="2502246" y="4098296"/>
            <a:chExt cx="2133600" cy="1672408"/>
          </a:xfrm>
        </p:grpSpPr>
        <p:sp>
          <p:nvSpPr>
            <p:cNvPr id="30" name="Oval 29"/>
            <p:cNvSpPr/>
            <p:nvPr/>
          </p:nvSpPr>
          <p:spPr>
            <a:xfrm>
              <a:off x="2732842" y="4098296"/>
              <a:ext cx="1672408" cy="167240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502246" y="4629941"/>
              <a:ext cx="2133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Views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30306" y="2566654"/>
            <a:ext cx="2133600" cy="1433218"/>
            <a:chOff x="2502246" y="4217891"/>
            <a:chExt cx="2133600" cy="1433218"/>
          </a:xfrm>
        </p:grpSpPr>
        <p:sp>
          <p:nvSpPr>
            <p:cNvPr id="33" name="Oval 32"/>
            <p:cNvSpPr/>
            <p:nvPr/>
          </p:nvSpPr>
          <p:spPr>
            <a:xfrm>
              <a:off x="2852437" y="4217891"/>
              <a:ext cx="1433218" cy="143321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502246" y="4629941"/>
              <a:ext cx="2133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State</a:t>
              </a:r>
            </a:p>
          </p:txBody>
        </p:sp>
      </p:grpSp>
      <p:sp>
        <p:nvSpPr>
          <p:cNvPr id="41" name="Arrow: Circular 40"/>
          <p:cNvSpPr/>
          <p:nvPr/>
        </p:nvSpPr>
        <p:spPr>
          <a:xfrm rot="10800000" flipH="1">
            <a:off x="6057712" y="4842267"/>
            <a:ext cx="2560871" cy="1522079"/>
          </a:xfrm>
          <a:prstGeom prst="circularArrow">
            <a:avLst>
              <a:gd name="adj1" fmla="val 6924"/>
              <a:gd name="adj2" fmla="val 737050"/>
              <a:gd name="adj3" fmla="val 20394558"/>
              <a:gd name="adj4" fmla="val 16409012"/>
              <a:gd name="adj5" fmla="val 109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42" name="Arrow: Circular 41"/>
          <p:cNvSpPr/>
          <p:nvPr/>
        </p:nvSpPr>
        <p:spPr>
          <a:xfrm rot="3930483" flipH="1">
            <a:off x="8005313" y="3476910"/>
            <a:ext cx="2560871" cy="1522079"/>
          </a:xfrm>
          <a:prstGeom prst="circularArrow">
            <a:avLst>
              <a:gd name="adj1" fmla="val 6924"/>
              <a:gd name="adj2" fmla="val 737050"/>
              <a:gd name="adj3" fmla="val 20394558"/>
              <a:gd name="adj4" fmla="val 16409012"/>
              <a:gd name="adj5" fmla="val 109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43" name="Arrow: Circular 42"/>
          <p:cNvSpPr/>
          <p:nvPr/>
        </p:nvSpPr>
        <p:spPr>
          <a:xfrm rot="1010412" flipH="1">
            <a:off x="5241594" y="2680077"/>
            <a:ext cx="2560871" cy="1522079"/>
          </a:xfrm>
          <a:prstGeom prst="circularArrow">
            <a:avLst>
              <a:gd name="adj1" fmla="val 6924"/>
              <a:gd name="adj2" fmla="val 737050"/>
              <a:gd name="adj3" fmla="val 20394558"/>
              <a:gd name="adj4" fmla="val 16409012"/>
              <a:gd name="adj5" fmla="val 109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44" name="Arrow: Circular 43"/>
          <p:cNvSpPr/>
          <p:nvPr/>
        </p:nvSpPr>
        <p:spPr>
          <a:xfrm rot="20150580" flipH="1">
            <a:off x="2498021" y="3125059"/>
            <a:ext cx="2560871" cy="1522079"/>
          </a:xfrm>
          <a:prstGeom prst="circularArrow">
            <a:avLst>
              <a:gd name="adj1" fmla="val 6924"/>
              <a:gd name="adj2" fmla="val 737050"/>
              <a:gd name="adj3" fmla="val 20394558"/>
              <a:gd name="adj4" fmla="val 16409012"/>
              <a:gd name="adj5" fmla="val 109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45" name="Arrow: Circular 44"/>
          <p:cNvSpPr/>
          <p:nvPr/>
        </p:nvSpPr>
        <p:spPr>
          <a:xfrm rot="13035849" flipH="1">
            <a:off x="2706979" y="4562969"/>
            <a:ext cx="2560871" cy="1522079"/>
          </a:xfrm>
          <a:prstGeom prst="circularArrow">
            <a:avLst>
              <a:gd name="adj1" fmla="val 6924"/>
              <a:gd name="adj2" fmla="val 737050"/>
              <a:gd name="adj3" fmla="val 20394558"/>
              <a:gd name="adj4" fmla="val 16409012"/>
              <a:gd name="adj5" fmla="val 109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27612" y="3939654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</a:p>
        </p:txBody>
      </p:sp>
      <p:sp>
        <p:nvSpPr>
          <p:cNvPr id="48" name="Arrow: Circular 47"/>
          <p:cNvSpPr/>
          <p:nvPr/>
        </p:nvSpPr>
        <p:spPr>
          <a:xfrm rot="156465" flipH="1">
            <a:off x="6150320" y="3431592"/>
            <a:ext cx="1614564" cy="1257872"/>
          </a:xfrm>
          <a:prstGeom prst="circularArrow">
            <a:avLst>
              <a:gd name="adj1" fmla="val 6924"/>
              <a:gd name="adj2" fmla="val 737050"/>
              <a:gd name="adj3" fmla="val 20394558"/>
              <a:gd name="adj4" fmla="val 16409012"/>
              <a:gd name="adj5" fmla="val 109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49" name="Arrow: Circular 48"/>
          <p:cNvSpPr/>
          <p:nvPr/>
        </p:nvSpPr>
        <p:spPr>
          <a:xfrm rot="3532462" flipH="1">
            <a:off x="4718820" y="3595824"/>
            <a:ext cx="1614564" cy="1257872"/>
          </a:xfrm>
          <a:prstGeom prst="circularArrow">
            <a:avLst>
              <a:gd name="adj1" fmla="val 6924"/>
              <a:gd name="adj2" fmla="val 737050"/>
              <a:gd name="adj3" fmla="val 20394558"/>
              <a:gd name="adj4" fmla="val 16409012"/>
              <a:gd name="adj5" fmla="val 109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129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5" grpId="0" animBg="1"/>
      <p:bldP spid="47" grpId="0"/>
      <p:bldP spid="48" grpId="0" animBg="1"/>
      <p:bldP spid="4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Drawbacks:</a:t>
            </a:r>
            <a:endParaRPr lang="bg-BG" sz="3600" dirty="0"/>
          </a:p>
          <a:p>
            <a:pPr lvl="1"/>
            <a:r>
              <a:rPr lang="en-US" sz="3600" dirty="0"/>
              <a:t>More </a:t>
            </a:r>
            <a:r>
              <a:rPr lang="en-US" sz="3600" dirty="0">
                <a:solidFill>
                  <a:schemeClr val="accent1"/>
                </a:solidFill>
              </a:rPr>
              <a:t>boilerplate</a:t>
            </a:r>
            <a:r>
              <a:rPr lang="en-US" sz="3600" dirty="0"/>
              <a:t> code</a:t>
            </a:r>
          </a:p>
          <a:p>
            <a:pPr lvl="1"/>
            <a:r>
              <a:rPr lang="en-US" sz="3600" dirty="0"/>
              <a:t>Takes time to get used to</a:t>
            </a:r>
          </a:p>
          <a:p>
            <a:pPr>
              <a:spcBef>
                <a:spcPts val="2400"/>
              </a:spcBef>
            </a:pPr>
            <a:r>
              <a:rPr lang="en-US" sz="3600" dirty="0"/>
              <a:t>Benefits:</a:t>
            </a:r>
          </a:p>
          <a:p>
            <a:pPr lvl="1"/>
            <a:r>
              <a:rPr lang="en-US" sz="3600" dirty="0"/>
              <a:t>Components are easier to </a:t>
            </a:r>
            <a:r>
              <a:rPr lang="en-US" sz="3600" dirty="0">
                <a:solidFill>
                  <a:schemeClr val="accent1"/>
                </a:solidFill>
              </a:rPr>
              <a:t>reason about</a:t>
            </a:r>
          </a:p>
          <a:p>
            <a:pPr lvl="1"/>
            <a:r>
              <a:rPr lang="en-US" sz="3600" dirty="0"/>
              <a:t>Easier to </a:t>
            </a:r>
            <a:r>
              <a:rPr lang="en-US" sz="3600" dirty="0">
                <a:solidFill>
                  <a:schemeClr val="accent1"/>
                </a:solidFill>
              </a:rPr>
              <a:t>find bugs</a:t>
            </a:r>
          </a:p>
          <a:p>
            <a:pPr lvl="1"/>
            <a:r>
              <a:rPr lang="en-US" sz="3600" dirty="0"/>
              <a:t>Business </a:t>
            </a:r>
            <a:r>
              <a:rPr lang="en-US" sz="3600" dirty="0">
                <a:solidFill>
                  <a:schemeClr val="accent1"/>
                </a:solidFill>
              </a:rPr>
              <a:t>logic is isolated </a:t>
            </a:r>
            <a:r>
              <a:rPr lang="en-US" sz="3600" dirty="0"/>
              <a:t>from the view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UI Arguments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41598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2" y="5334000"/>
            <a:ext cx="10363200" cy="820600"/>
          </a:xfrm>
        </p:spPr>
        <p:txBody>
          <a:bodyPr/>
          <a:lstStyle/>
          <a:p>
            <a:r>
              <a:rPr lang="en-US" dirty="0"/>
              <a:t>Component Composition</a:t>
            </a:r>
            <a:endParaRPr lang="bg-BG" dirty="0"/>
          </a:p>
        </p:txBody>
      </p:sp>
      <p:pic>
        <p:nvPicPr>
          <p:cNvPr id="6148" name="Picture 4" descr="Резултат с изображение за notes png">
            <a:extLst>
              <a:ext uri="{FF2B5EF4-FFF2-40B4-BE49-F238E27FC236}">
                <a16:creationId xmlns:a16="http://schemas.microsoft.com/office/drawing/2014/main" xmlns="" id="{0EA5FCA7-85CE-43A4-A17E-9E41D918B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68354" y="1676400"/>
            <a:ext cx="7202658" cy="3200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perspectiveLef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xmlns="" val="2193287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Handling Events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Managed Forms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State vs. Props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Component Composition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 can be created </a:t>
            </a:r>
            <a:r>
              <a:rPr lang="en-US" dirty="0">
                <a:solidFill>
                  <a:schemeClr val="accent1"/>
                </a:solidFill>
              </a:rPr>
              <a:t>inside loops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solidFill>
                  <a:schemeClr val="accent1"/>
                </a:solidFill>
              </a:rPr>
              <a:t>iterating</a:t>
            </a:r>
            <a:r>
              <a:rPr lang="en-US" dirty="0"/>
              <a:t> trough an </a:t>
            </a:r>
            <a:r>
              <a:rPr lang="en-US" dirty="0">
                <a:solidFill>
                  <a:schemeClr val="accent1"/>
                </a:solidFill>
              </a:rPr>
              <a:t>array</a:t>
            </a:r>
            <a:r>
              <a:rPr lang="en-US" dirty="0"/>
              <a:t> of contacts to display a list</a:t>
            </a:r>
          </a:p>
          <a:p>
            <a:r>
              <a:rPr lang="en-US" dirty="0"/>
              <a:t>We must include a special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key</a:t>
            </a:r>
            <a:r>
              <a:rPr lang="en-US" dirty="0"/>
              <a:t> property to each item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diffing algorithm </a:t>
            </a:r>
            <a:r>
              <a:rPr lang="en-US" dirty="0"/>
              <a:t>use it when </a:t>
            </a:r>
            <a:r>
              <a:rPr lang="en-US" dirty="0">
                <a:solidFill>
                  <a:schemeClr val="accent1"/>
                </a:solidFill>
              </a:rPr>
              <a:t>updating</a:t>
            </a:r>
            <a:r>
              <a:rPr lang="en-US" dirty="0"/>
              <a:t> collections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Composing Lists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6612" y="4957359"/>
            <a:ext cx="10515600" cy="12910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{this.props.users.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(u =&gt; &lt;li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={u._id}&gt;{u.name}&lt;/li&gt;)}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3960812" y="4191000"/>
            <a:ext cx="3523998" cy="1018339"/>
          </a:xfrm>
          <a:prstGeom prst="wedgeRoundRectCallout">
            <a:avLst>
              <a:gd name="adj1" fmla="val -33716"/>
              <a:gd name="adj2" fmla="val 753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Iterate array with a </a:t>
            </a:r>
            <a:r>
              <a:rPr lang="en-US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 function</a:t>
            </a:r>
            <a:endParaRPr lang="en-US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771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6FD39E4-EACB-4A4A-870F-8F7E392F0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4F35D3-3586-4C5E-AF2C-5754A70E1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components can be </a:t>
            </a:r>
            <a:r>
              <a:rPr lang="en-US" b="1" dirty="0">
                <a:solidFill>
                  <a:schemeClr val="accent1"/>
                </a:solidFill>
              </a:rPr>
              <a:t>nested</a:t>
            </a:r>
            <a:r>
              <a:rPr lang="en-US" dirty="0"/>
              <a:t>, like DOM elements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parent</a:t>
            </a:r>
            <a:r>
              <a:rPr lang="en-US" dirty="0"/>
              <a:t> manages </a:t>
            </a:r>
            <a:r>
              <a:rPr lang="en-US" dirty="0">
                <a:solidFill>
                  <a:schemeClr val="accent1"/>
                </a:solidFill>
              </a:rPr>
              <a:t>state</a:t>
            </a:r>
            <a:r>
              <a:rPr lang="en-US" dirty="0"/>
              <a:t> and handles </a:t>
            </a:r>
            <a:r>
              <a:rPr lang="en-US" dirty="0">
                <a:solidFill>
                  <a:schemeClr val="accent1"/>
                </a:solidFill>
              </a:rPr>
              <a:t>events</a:t>
            </a:r>
          </a:p>
          <a:p>
            <a:r>
              <a:rPr lang="en-US" dirty="0"/>
              <a:t>The children may not be known </a:t>
            </a:r>
            <a:r>
              <a:rPr lang="en-US" dirty="0">
                <a:solidFill>
                  <a:schemeClr val="accent1"/>
                </a:solidFill>
              </a:rPr>
              <a:t>ahead of time</a:t>
            </a:r>
          </a:p>
          <a:p>
            <a:pPr lvl="1"/>
            <a:r>
              <a:rPr lang="en-US" dirty="0"/>
              <a:t>E.g. menus and navigation components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34B3180-9D18-4922-88E8-101F3BED3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Composing Components</a:t>
            </a:r>
            <a:endParaRPr lang="bg-BG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6424" y="4475600"/>
            <a:ext cx="4802188" cy="16966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&lt;NavMenu&gt;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&lt;Link to="/somePage"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&lt;Link to="/otherPage"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&lt;/NavMenu&gt;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008812" y="4863398"/>
            <a:ext cx="4495800" cy="13088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{this.props.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children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7610701" y="4009264"/>
            <a:ext cx="3523998" cy="609716"/>
          </a:xfrm>
          <a:prstGeom prst="wedgeRoundRectCallout">
            <a:avLst>
              <a:gd name="adj1" fmla="val -40617"/>
              <a:gd name="adj2" fmla="val 10408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NavMenu</a:t>
            </a:r>
            <a:r>
              <a:rPr lang="en-US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render</a:t>
            </a:r>
            <a:endParaRPr lang="en-US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rrow: Right 8"/>
          <p:cNvSpPr/>
          <p:nvPr/>
        </p:nvSpPr>
        <p:spPr>
          <a:xfrm>
            <a:off x="5928701" y="5057200"/>
            <a:ext cx="609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xmlns="" val="294764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Keeping track of data in a </a:t>
            </a:r>
            <a:r>
              <a:rPr lang="en-US" dirty="0">
                <a:solidFill>
                  <a:schemeClr val="accent1"/>
                </a:solidFill>
              </a:rPr>
              <a:t>large app </a:t>
            </a:r>
            <a:r>
              <a:rPr lang="en-US" dirty="0"/>
              <a:t>is hard</a:t>
            </a:r>
          </a:p>
          <a:p>
            <a:r>
              <a:rPr lang="en-US" dirty="0"/>
              <a:t>Use the </a:t>
            </a:r>
            <a:r>
              <a:rPr lang="en-US" dirty="0">
                <a:solidFill>
                  <a:schemeClr val="accent1"/>
                </a:solidFill>
              </a:rPr>
              <a:t>PropTypes</a:t>
            </a:r>
            <a:r>
              <a:rPr lang="en-US" dirty="0"/>
              <a:t> package for </a:t>
            </a:r>
            <a:r>
              <a:rPr lang="en-US" dirty="0">
                <a:solidFill>
                  <a:schemeClr val="accent1"/>
                </a:solidFill>
              </a:rPr>
              <a:t>typechecking</a:t>
            </a:r>
            <a:r>
              <a:rPr lang="en-US" dirty="0"/>
              <a:t> in React</a:t>
            </a:r>
          </a:p>
          <a:p>
            <a:pPr>
              <a:spcBef>
                <a:spcPts val="7800"/>
              </a:spcBef>
            </a:pPr>
            <a:r>
              <a:rPr lang="en-US" dirty="0"/>
              <a:t>Use the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propTypes</a:t>
            </a:r>
            <a:r>
              <a:rPr lang="en-US" dirty="0"/>
              <a:t> property of a component to </a:t>
            </a:r>
            <a:r>
              <a:rPr lang="en-US" dirty="0">
                <a:solidFill>
                  <a:schemeClr val="accent1"/>
                </a:solidFill>
              </a:rPr>
              <a:t>validate</a:t>
            </a:r>
            <a:r>
              <a:rPr lang="en-US" dirty="0"/>
              <a:t> props</a:t>
            </a:r>
          </a:p>
          <a:p>
            <a:pPr>
              <a:spcBef>
                <a:spcPts val="7800"/>
              </a:spcBef>
            </a:pPr>
            <a:r>
              <a:rPr lang="en-US" dirty="0"/>
              <a:t>Complete list of types: </a:t>
            </a:r>
            <a:r>
              <a:rPr lang="en-US" dirty="0">
                <a:hlinkClick r:id="rId2"/>
              </a:rPr>
              <a:t>npmjs.com/package/prop-types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PropTypes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2412" y="2690329"/>
            <a:ext cx="9144000" cy="5978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npm install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prop-types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2412" y="4348439"/>
            <a:ext cx="91440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Greeting.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propTypes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{ name: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PropTypes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.string 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98612" y="6096000"/>
            <a:ext cx="89916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Note: for versions prior to v15.5 PropTypes is part of React</a:t>
            </a:r>
          </a:p>
        </p:txBody>
      </p:sp>
    </p:spTree>
    <p:extLst>
      <p:ext uri="{BB962C8B-B14F-4D97-AF65-F5344CB8AC3E}">
        <p14:creationId xmlns:p14="http://schemas.microsoft.com/office/powerpoint/2010/main" xmlns="" val="260187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Elevating state </a:t>
            </a:r>
            <a:r>
              <a:rPr lang="en-US" dirty="0">
                <a:solidFill>
                  <a:schemeClr val="accent1"/>
                </a:solidFill>
              </a:rPr>
              <a:t>concentrates data</a:t>
            </a:r>
          </a:p>
          <a:p>
            <a:r>
              <a:rPr lang="en-US" dirty="0"/>
              <a:t>The component on top acts like a </a:t>
            </a:r>
            <a:r>
              <a:rPr lang="en-US" dirty="0">
                <a:solidFill>
                  <a:schemeClr val="accent1"/>
                </a:solidFill>
              </a:rPr>
              <a:t>Controller</a:t>
            </a:r>
            <a:endParaRPr lang="bg-BG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Tip: avoid long prop lists by using </a:t>
            </a:r>
            <a:r>
              <a:rPr lang="en-US" dirty="0">
                <a:solidFill>
                  <a:schemeClr val="accent1"/>
                </a:solidFill>
              </a:rPr>
              <a:t>binding models</a:t>
            </a:r>
          </a:p>
          <a:p>
            <a:r>
              <a:rPr lang="en-US" dirty="0"/>
              <a:t>Composition allows you to </a:t>
            </a:r>
            <a:r>
              <a:rPr lang="en-US" dirty="0">
                <a:solidFill>
                  <a:schemeClr val="accent1"/>
                </a:solidFill>
              </a:rPr>
              <a:t>reuse code </a:t>
            </a:r>
            <a:r>
              <a:rPr lang="en-US" dirty="0"/>
              <a:t>and </a:t>
            </a:r>
            <a:r>
              <a:rPr lang="en-US" dirty="0">
                <a:solidFill>
                  <a:schemeClr val="accent1"/>
                </a:solidFill>
              </a:rPr>
              <a:t>add behavior</a:t>
            </a:r>
          </a:p>
          <a:p>
            <a:pPr lvl="1"/>
            <a:r>
              <a:rPr lang="en-US" dirty="0"/>
              <a:t>E.g. you can </a:t>
            </a:r>
            <a:r>
              <a:rPr lang="en-US" dirty="0">
                <a:solidFill>
                  <a:schemeClr val="accent1"/>
                </a:solidFill>
              </a:rPr>
              <a:t>wrap</a:t>
            </a:r>
            <a:r>
              <a:rPr lang="en-US" dirty="0"/>
              <a:t> a component in another component to create a "specialized" version</a:t>
            </a:r>
          </a:p>
          <a:p>
            <a:pPr>
              <a:spcBef>
                <a:spcPts val="3000"/>
              </a:spcBef>
            </a:pPr>
            <a:r>
              <a:rPr lang="en-US" dirty="0"/>
              <a:t>Using inheritance with React is </a:t>
            </a:r>
            <a:r>
              <a:rPr lang="en-US" dirty="0">
                <a:solidFill>
                  <a:schemeClr val="accent1"/>
                </a:solidFill>
              </a:rPr>
              <a:t>discouraged</a:t>
            </a:r>
          </a:p>
          <a:p>
            <a:endParaRPr lang="bg-BG" dirty="0"/>
          </a:p>
          <a:p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as View Controllers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418315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React handles </a:t>
            </a:r>
            <a:r>
              <a:rPr lang="en-US" sz="3200" dirty="0">
                <a:solidFill>
                  <a:schemeClr val="accent1"/>
                </a:solidFill>
              </a:rPr>
              <a:t>events</a:t>
            </a:r>
            <a:r>
              <a:rPr lang="en-US" sz="3200" dirty="0"/>
              <a:t> like regular JS</a:t>
            </a:r>
          </a:p>
          <a:p>
            <a:pPr>
              <a:lnSpc>
                <a:spcPct val="100000"/>
              </a:lnSpc>
              <a:spcBef>
                <a:spcPts val="16200"/>
              </a:spcBef>
            </a:pPr>
            <a:r>
              <a:rPr lang="en-US" sz="3200" dirty="0">
                <a:solidFill>
                  <a:schemeClr val="accent1"/>
                </a:solidFill>
              </a:rPr>
              <a:t>Forms</a:t>
            </a:r>
            <a:r>
              <a:rPr lang="en-US" sz="3200" dirty="0"/>
              <a:t> must be explicitly </a:t>
            </a:r>
            <a:r>
              <a:rPr lang="en-US" sz="3200" dirty="0">
                <a:solidFill>
                  <a:schemeClr val="accent1"/>
                </a:solidFill>
              </a:rPr>
              <a:t>managed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accent1"/>
                </a:solidFill>
              </a:rPr>
              <a:t>State</a:t>
            </a:r>
            <a:r>
              <a:rPr lang="en-US" sz="3200" dirty="0"/>
              <a:t> should be </a:t>
            </a:r>
            <a:r>
              <a:rPr lang="en-US" sz="3200" dirty="0">
                <a:solidFill>
                  <a:schemeClr val="accent1"/>
                </a:solidFill>
              </a:rPr>
              <a:t>elevated</a:t>
            </a:r>
            <a:r>
              <a:rPr lang="en-US" sz="3200" dirty="0"/>
              <a:t> to a View Controller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08012" y="2057400"/>
            <a:ext cx="7165024" cy="13088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&lt;button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onClick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={() =&gt; alert('Hi!')}&gt;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Hello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&lt;/button&gt;</a:t>
            </a:r>
          </a:p>
        </p:txBody>
      </p:sp>
    </p:spTree>
    <p:extLst>
      <p:ext uri="{BB962C8B-B14F-4D97-AF65-F5344CB8AC3E}">
        <p14:creationId xmlns:p14="http://schemas.microsoft.com/office/powerpoint/2010/main" xmlns="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Events and Forms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008812" y="1295400"/>
            <a:ext cx="5003176" cy="4767176"/>
            <a:chOff x="7274741" y="1783165"/>
            <a:chExt cx="4634157" cy="4415564"/>
          </a:xfrm>
        </p:grpSpPr>
        <p:pic>
          <p:nvPicPr>
            <p:cNvPr id="13" name="Picture 12">
              <a:hlinkClick r:id="rId4"/>
              <a:extLst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9439815" y="1783165"/>
              <a:ext cx="2467918" cy="536932"/>
            </a:xfrm>
            <a:prstGeom prst="roundRect">
              <a:avLst>
                <a:gd name="adj" fmla="val 3250"/>
              </a:avLst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  <a:softEdge rad="0"/>
            </a:effectLst>
          </p:spPr>
        </p:pic>
        <p:pic>
          <p:nvPicPr>
            <p:cNvPr id="14" name="Picture 13">
              <a:hlinkClick r:id="rId6"/>
              <a:extLst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7274741" y="2448642"/>
              <a:ext cx="2801416" cy="653664"/>
            </a:xfrm>
            <a:prstGeom prst="roundRect">
              <a:avLst>
                <a:gd name="adj" fmla="val 4155"/>
              </a:avLst>
            </a:prstGeom>
          </p:spPr>
        </p:pic>
        <p:pic>
          <p:nvPicPr>
            <p:cNvPr id="15" name="Picture 14">
              <a:hlinkClick r:id="rId8"/>
              <a:extLst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10186210" y="3230850"/>
              <a:ext cx="1721523" cy="722243"/>
            </a:xfrm>
            <a:prstGeom prst="roundRect">
              <a:avLst>
                <a:gd name="adj" fmla="val 2634"/>
              </a:avLst>
            </a:prstGeom>
          </p:spPr>
        </p:pic>
        <p:pic>
          <p:nvPicPr>
            <p:cNvPr id="16" name="Picture 15">
              <a:hlinkClick r:id="rId10"/>
              <a:extLst/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74741" y="3230849"/>
              <a:ext cx="2801416" cy="722243"/>
            </a:xfrm>
            <a:prstGeom prst="roundRect">
              <a:avLst>
                <a:gd name="adj" fmla="val 5533"/>
              </a:avLst>
            </a:prstGeom>
          </p:spPr>
        </p:pic>
        <p:pic>
          <p:nvPicPr>
            <p:cNvPr id="17" name="Picture 16">
              <a:hlinkClick r:id="rId12"/>
              <a:extLst/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10188024" y="2448641"/>
              <a:ext cx="1720874" cy="653664"/>
            </a:xfrm>
            <a:prstGeom prst="roundRect">
              <a:avLst>
                <a:gd name="adj" fmla="val 3568"/>
              </a:avLst>
            </a:prstGeom>
          </p:spPr>
        </p:pic>
        <p:pic>
          <p:nvPicPr>
            <p:cNvPr id="18" name="Picture 17">
              <a:hlinkClick r:id="rId14"/>
              <a:extLst/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74741" y="1783165"/>
              <a:ext cx="2070634" cy="536932"/>
            </a:xfrm>
            <a:prstGeom prst="roundRect">
              <a:avLst>
                <a:gd name="adj" fmla="val 3378"/>
              </a:avLst>
            </a:prstGeom>
          </p:spPr>
        </p:pic>
        <p:pic>
          <p:nvPicPr>
            <p:cNvPr id="20" name="Picture 19">
              <a:hlinkClick r:id="rId16"/>
              <a:extLst/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116685" y="4851971"/>
              <a:ext cx="1792213" cy="1346758"/>
            </a:xfrm>
            <a:prstGeom prst="roundRect">
              <a:avLst>
                <a:gd name="adj" fmla="val 3461"/>
              </a:avLst>
            </a:prstGeom>
          </p:spPr>
        </p:pic>
        <p:pic>
          <p:nvPicPr>
            <p:cNvPr id="21" name="Picture 20">
              <a:extLst/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425439" y="4083176"/>
              <a:ext cx="1483459" cy="638712"/>
            </a:xfrm>
            <a:prstGeom prst="roundRect">
              <a:avLst>
                <a:gd name="adj" fmla="val 3586"/>
              </a:avLst>
            </a:prstGeom>
          </p:spPr>
        </p:pic>
        <p:pic>
          <p:nvPicPr>
            <p:cNvPr id="22" name="Picture 21">
              <a:hlinkClick r:id="rId19"/>
              <a:extLst/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76156" y="5604719"/>
              <a:ext cx="2705848" cy="594010"/>
            </a:xfrm>
            <a:prstGeom prst="roundRect">
              <a:avLst>
                <a:gd name="adj" fmla="val 5492"/>
              </a:avLst>
            </a:prstGeom>
          </p:spPr>
        </p:pic>
        <p:pic>
          <p:nvPicPr>
            <p:cNvPr id="24" name="Picture 23">
              <a:hlinkClick r:id="rId21"/>
              <a:extLst/>
            </p:cNvPr>
            <p:cNvPicPr>
              <a:picLocks noChangeAspect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8864468" y="4074432"/>
              <a:ext cx="1433578" cy="647455"/>
            </a:xfrm>
            <a:prstGeom prst="roundRect">
              <a:avLst>
                <a:gd name="adj" fmla="val 4755"/>
              </a:avLst>
            </a:prstGeom>
          </p:spPr>
        </p:pic>
        <p:pic>
          <p:nvPicPr>
            <p:cNvPr id="25" name="Picture 24">
              <a:hlinkClick r:id="rId23"/>
              <a:extLst/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74741" y="4065688"/>
              <a:ext cx="1462334" cy="656199"/>
            </a:xfrm>
            <a:prstGeom prst="roundRect">
              <a:avLst>
                <a:gd name="adj" fmla="val 6970"/>
              </a:avLst>
            </a:prstGeom>
          </p:spPr>
        </p:pic>
        <p:pic>
          <p:nvPicPr>
            <p:cNvPr id="27" name="Picture 26">
              <a:hlinkClick r:id="rId25"/>
              <a:extLst/>
            </p:cNvPr>
            <p:cNvPicPr>
              <a:picLocks noChangeAspect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7276156" y="4866298"/>
              <a:ext cx="2705848" cy="594010"/>
            </a:xfrm>
            <a:prstGeom prst="roundRect">
              <a:avLst>
                <a:gd name="adj" fmla="val 6594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673719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322592" y="3700180"/>
            <a:ext cx="5540866" cy="193862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26474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xmlns="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418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-web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51358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2" y="5334000"/>
            <a:ext cx="10363200" cy="820600"/>
          </a:xfrm>
        </p:spPr>
        <p:txBody>
          <a:bodyPr/>
          <a:lstStyle/>
          <a:p>
            <a:r>
              <a:rPr lang="en-US" dirty="0"/>
              <a:t>Handling Events</a:t>
            </a:r>
            <a:endParaRPr lang="bg-BG" dirty="0"/>
          </a:p>
        </p:txBody>
      </p:sp>
      <p:pic>
        <p:nvPicPr>
          <p:cNvPr id="2050" name="Picture 2" descr="Свързано изображение">
            <a:extLst>
              <a:ext uri="{FF2B5EF4-FFF2-40B4-BE49-F238E27FC236}">
                <a16:creationId xmlns:a16="http://schemas.microsoft.com/office/drawing/2014/main" xmlns="" id="{8632DD23-3C83-4FF1-B881-3EEB2A4789A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7212" y="1373187"/>
            <a:ext cx="8356911" cy="365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7950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uses </a:t>
            </a:r>
            <a:r>
              <a:rPr lang="en-US" dirty="0">
                <a:solidFill>
                  <a:schemeClr val="accent1"/>
                </a:solidFill>
              </a:rPr>
              <a:t>synthetic events</a:t>
            </a:r>
          </a:p>
          <a:p>
            <a:pPr lvl="1"/>
            <a:r>
              <a:rPr lang="en-US" dirty="0"/>
              <a:t>Very similar to regular DOM events</a:t>
            </a:r>
          </a:p>
          <a:p>
            <a:pPr>
              <a:spcBef>
                <a:spcPts val="27000"/>
              </a:spcBef>
            </a:pPr>
            <a:r>
              <a:rPr lang="en-US" dirty="0"/>
              <a:t>Event handling is the </a:t>
            </a:r>
            <a:r>
              <a:rPr lang="en-US" dirty="0">
                <a:solidFill>
                  <a:schemeClr val="accent1"/>
                </a:solidFill>
              </a:rPr>
              <a:t>same across all browsers </a:t>
            </a:r>
            <a:r>
              <a:rPr lang="en-US" dirty="0"/>
              <a:t>in React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in React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2720365"/>
            <a:ext cx="7165024" cy="28422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sayHi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alert('Hi!');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&lt;button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onClick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sayHi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Hello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&lt;/button&gt;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3960812" y="2986936"/>
            <a:ext cx="3429000" cy="1154546"/>
          </a:xfrm>
          <a:prstGeom prst="wedgeRoundRectCallout">
            <a:avLst>
              <a:gd name="adj1" fmla="val -74211"/>
              <a:gd name="adj2" fmla="val 630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names use </a:t>
            </a:r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camel case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D1D46E3-1FA4-4ACD-B37F-C08448C9CE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90785" y="2720365"/>
            <a:ext cx="2285772" cy="1660756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accent1">
                <a:lumMod val="40000"/>
                <a:lumOff val="6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D10AFAB6-57E8-4852-9079-5F6FADCA25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65087" y="4127806"/>
            <a:ext cx="2315736" cy="1682527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tx2">
                <a:lumMod val="9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169368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the HTML event name with </a:t>
            </a:r>
            <a:r>
              <a:rPr lang="en-US" dirty="0">
                <a:solidFill>
                  <a:schemeClr val="accent1"/>
                </a:solidFill>
              </a:rPr>
              <a:t>camel case</a:t>
            </a:r>
          </a:p>
          <a:p>
            <a:pPr lvl="1"/>
            <a:r>
              <a:rPr lang="en-US" dirty="0"/>
              <a:t>E.g.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click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onClick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focus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onFocus</a:t>
            </a:r>
            <a:r>
              <a:rPr lang="en-US" dirty="0">
                <a:sym typeface="Wingdings" panose="05000000000000000000" pitchFamily="2" charset="2"/>
              </a:rPr>
              <a:t>, etc.</a:t>
            </a:r>
          </a:p>
          <a:p>
            <a:pPr lvl="1"/>
            <a:r>
              <a:rPr lang="en-US" dirty="0"/>
              <a:t>For a full list, see </a:t>
            </a:r>
            <a:r>
              <a:rPr lang="en-US" dirty="0">
                <a:hlinkClick r:id="rId2"/>
              </a:rPr>
              <a:t>https://reactjs.org/docs/events.html</a:t>
            </a:r>
            <a:endParaRPr lang="en-US" dirty="0"/>
          </a:p>
          <a:p>
            <a:r>
              <a:rPr lang="en-US" dirty="0"/>
              <a:t>There is no need to call 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</a:rPr>
              <a:t>addEventListener</a:t>
            </a:r>
          </a:p>
          <a:p>
            <a:r>
              <a:rPr lang="en-US" dirty="0"/>
              <a:t>If using </a:t>
            </a:r>
            <a:r>
              <a:rPr lang="en-US" sz="3200" b="1" dirty="0">
                <a:solidFill>
                  <a:schemeClr val="accent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inside the listener, you must </a:t>
            </a:r>
            <a:r>
              <a:rPr lang="en-US" dirty="0">
                <a:solidFill>
                  <a:schemeClr val="accent1"/>
                </a:solidFill>
              </a:rPr>
              <a:t>bind</a:t>
            </a:r>
            <a:r>
              <a:rPr lang="en-US" dirty="0"/>
              <a:t> it</a:t>
            </a:r>
          </a:p>
          <a:p>
            <a:pPr lvl="1"/>
            <a:r>
              <a:rPr lang="en-US" dirty="0"/>
              <a:t>Use </a:t>
            </a:r>
            <a:r>
              <a:rPr lang="en-US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Function.bind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inside the </a:t>
            </a:r>
            <a:r>
              <a:rPr lang="en-US" dirty="0">
                <a:solidFill>
                  <a:schemeClr val="accent1"/>
                </a:solidFill>
              </a:rPr>
              <a:t>constructor</a:t>
            </a:r>
          </a:p>
          <a:p>
            <a:pPr lvl="1"/>
            <a:r>
              <a:rPr lang="en-US" dirty="0"/>
              <a:t>Or use an </a:t>
            </a:r>
            <a:r>
              <a:rPr lang="en-US" dirty="0">
                <a:solidFill>
                  <a:schemeClr val="accent1"/>
                </a:solidFill>
              </a:rPr>
              <a:t>arrow function</a:t>
            </a:r>
          </a:p>
          <a:p>
            <a:r>
              <a:rPr lang="en-US" dirty="0"/>
              <a:t>Events are </a:t>
            </a:r>
            <a:r>
              <a:rPr lang="en-US" b="1" dirty="0">
                <a:solidFill>
                  <a:schemeClr val="accent1"/>
                </a:solidFill>
              </a:rPr>
              <a:t>pooled</a:t>
            </a:r>
            <a:r>
              <a:rPr lang="en-US" dirty="0"/>
              <a:t> – never use them asynchronously!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DOM Events</a:t>
            </a:r>
          </a:p>
        </p:txBody>
      </p:sp>
    </p:spTree>
    <p:extLst>
      <p:ext uri="{BB962C8B-B14F-4D97-AF65-F5344CB8AC3E}">
        <p14:creationId xmlns:p14="http://schemas.microsoft.com/office/powerpoint/2010/main" xmlns="" val="394502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Handling DOM Events: Example</a:t>
            </a:r>
            <a:endParaRPr lang="bg-BG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6612" y="1347102"/>
            <a:ext cx="10515600" cy="49774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Toggle extends React.Component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constructor(props)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super(props);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this.state = {isToggleOn: true};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handleClick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this.setState(prevState =&gt; ({isToggleOn: !prevState.isToggleOn}));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render()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(&lt;button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onClick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this.handleClick.bind(this)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{this.state.isToggleOn ? 'ON' : 'OFF'}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&lt;/button&gt;);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7313612" y="3867716"/>
            <a:ext cx="3505200" cy="677820"/>
          </a:xfrm>
          <a:prstGeom prst="wedgeRoundRectCallout">
            <a:avLst>
              <a:gd name="adj1" fmla="val -66453"/>
              <a:gd name="adj2" fmla="val 556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Bind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event listener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6094412" y="1981200"/>
            <a:ext cx="3429000" cy="1154546"/>
          </a:xfrm>
          <a:prstGeom prst="wedgeRoundRectCallout">
            <a:avLst>
              <a:gd name="adj1" fmla="val -124525"/>
              <a:gd name="adj2" fmla="val 6987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handler</a:t>
            </a:r>
          </a:p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class method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288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Reading and Storing User Input</a:t>
            </a:r>
          </a:p>
        </p:txBody>
      </p:sp>
      <p:pic>
        <p:nvPicPr>
          <p:cNvPr id="3074" name="Picture 2" descr="Свързано изображение">
            <a:extLst>
              <a:ext uri="{FF2B5EF4-FFF2-40B4-BE49-F238E27FC236}">
                <a16:creationId xmlns:a16="http://schemas.microsoft.com/office/drawing/2014/main" xmlns="" id="{75987696-58D5-4399-A679-4FD3AF5C8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56267" y="1828800"/>
            <a:ext cx="2676292" cy="2743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xmlns="" val="4277805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/>
        </p:nvGrpSpPr>
        <p:grpSpPr>
          <a:xfrm>
            <a:off x="5333728" y="3505200"/>
            <a:ext cx="5027884" cy="2588704"/>
            <a:chOff x="5333728" y="3505200"/>
            <a:chExt cx="5027884" cy="2588704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5333728" y="3505200"/>
              <a:ext cx="5027884" cy="2588704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Component</a:t>
              </a:r>
            </a:p>
            <a:p>
              <a:endPara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12" name="Rectangle: Rounded Corners 13"/>
            <p:cNvSpPr/>
            <p:nvPr/>
          </p:nvSpPr>
          <p:spPr>
            <a:xfrm>
              <a:off x="5743508" y="4321138"/>
              <a:ext cx="4240426" cy="590923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value: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 inputs are </a:t>
            </a:r>
            <a:r>
              <a:rPr lang="en-US" dirty="0">
                <a:solidFill>
                  <a:schemeClr val="accent1"/>
                </a:solidFill>
              </a:rPr>
              <a:t>explicitly managed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value</a:t>
            </a:r>
            <a:r>
              <a:rPr lang="en-US" dirty="0"/>
              <a:t> is stored inside the component </a:t>
            </a:r>
            <a:r>
              <a:rPr lang="en-US" dirty="0">
                <a:solidFill>
                  <a:schemeClr val="accent1"/>
                </a:solidFill>
              </a:rPr>
              <a:t>state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Input</a:t>
            </a:r>
            <a:r>
              <a:rPr lang="en-US" dirty="0"/>
              <a:t> is recorded with </a:t>
            </a:r>
            <a:r>
              <a:rPr lang="en-US" dirty="0">
                <a:solidFill>
                  <a:schemeClr val="accent1"/>
                </a:solidFill>
              </a:rPr>
              <a:t>event handlers</a:t>
            </a:r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Managed Forms</a:t>
            </a:r>
            <a:endParaRPr lang="bg-BG" dirty="0"/>
          </a:p>
        </p:txBody>
      </p:sp>
      <p:sp>
        <p:nvSpPr>
          <p:cNvPr id="11" name="Rectangle: Rounded Corners 13"/>
          <p:cNvSpPr/>
          <p:nvPr/>
        </p:nvSpPr>
        <p:spPr>
          <a:xfrm>
            <a:off x="5743504" y="5207521"/>
            <a:ext cx="4240430" cy="590923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changeHandler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1522412" y="3505928"/>
            <a:ext cx="2634894" cy="1124326"/>
            <a:chOff x="1522412" y="3505928"/>
            <a:chExt cx="2634894" cy="1124326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1522412" y="4039331"/>
              <a:ext cx="2634894" cy="590923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22412" y="3505928"/>
              <a:ext cx="1143000" cy="533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Name: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522412" y="4068092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Pesho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32612" y="4354985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Pesho</a:t>
            </a:r>
          </a:p>
        </p:txBody>
      </p:sp>
      <p:sp>
        <p:nvSpPr>
          <p:cNvPr id="28" name="Rectangle: Rounded Corners 27"/>
          <p:cNvSpPr/>
          <p:nvPr/>
        </p:nvSpPr>
        <p:spPr>
          <a:xfrm>
            <a:off x="1549676" y="5618845"/>
            <a:ext cx="2580366" cy="475059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change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event</a:t>
            </a:r>
          </a:p>
        </p:txBody>
      </p:sp>
      <p:cxnSp>
        <p:nvCxnSpPr>
          <p:cNvPr id="30" name="Straight Arrow Connector 29"/>
          <p:cNvCxnSpPr>
            <a:stCxn id="14" idx="2"/>
            <a:endCxn id="28" idx="0"/>
          </p:cNvCxnSpPr>
          <p:nvPr/>
        </p:nvCxnSpPr>
        <p:spPr>
          <a:xfrm>
            <a:off x="2839859" y="4630254"/>
            <a:ext cx="0" cy="9885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/>
          <p:cNvCxnSpPr>
            <a:stCxn id="28" idx="3"/>
            <a:endCxn id="11" idx="1"/>
          </p:cNvCxnSpPr>
          <p:nvPr/>
        </p:nvCxnSpPr>
        <p:spPr>
          <a:xfrm flipV="1">
            <a:off x="4130042" y="5502983"/>
            <a:ext cx="1613462" cy="353392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/>
          <p:cNvCxnSpPr>
            <a:stCxn id="12" idx="1"/>
            <a:endCxn id="14" idx="3"/>
          </p:cNvCxnSpPr>
          <p:nvPr/>
        </p:nvCxnSpPr>
        <p:spPr>
          <a:xfrm rot="10800000">
            <a:off x="4157306" y="4334794"/>
            <a:ext cx="1586202" cy="281807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/>
          <p:cNvCxnSpPr>
            <a:stCxn id="11" idx="3"/>
            <a:endCxn id="12" idx="3"/>
          </p:cNvCxnSpPr>
          <p:nvPr/>
        </p:nvCxnSpPr>
        <p:spPr>
          <a:xfrm flipV="1">
            <a:off x="9983934" y="4616600"/>
            <a:ext cx="12700" cy="886383"/>
          </a:xfrm>
          <a:prstGeom prst="bentConnector3">
            <a:avLst>
              <a:gd name="adj1" fmla="val 540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utoShape 8"/>
          <p:cNvSpPr>
            <a:spLocks noChangeArrowheads="1"/>
          </p:cNvSpPr>
          <p:nvPr/>
        </p:nvSpPr>
        <p:spPr bwMode="auto">
          <a:xfrm>
            <a:off x="8609012" y="2747753"/>
            <a:ext cx="2441722" cy="609716"/>
          </a:xfrm>
          <a:prstGeom prst="wedgeRoundRectCallout">
            <a:avLst>
              <a:gd name="adj1" fmla="val 26292"/>
              <a:gd name="adj2" fmla="val 22938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setState</a:t>
            </a:r>
          </a:p>
        </p:txBody>
      </p:sp>
    </p:spTree>
    <p:extLst>
      <p:ext uri="{BB962C8B-B14F-4D97-AF65-F5344CB8AC3E}">
        <p14:creationId xmlns:p14="http://schemas.microsoft.com/office/powerpoint/2010/main" xmlns="" val="3408206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1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1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  <p:bldP spid="18" grpId="0"/>
      <p:bldP spid="28" grpId="0" animBg="1"/>
      <p:bldP spid="62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1335</TotalTime>
  <Words>1137</Words>
  <Application>Microsoft Office PowerPoint</Application>
  <PresentationFormat>Custom</PresentationFormat>
  <Paragraphs>261</Paragraphs>
  <Slides>27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SoftUni 16x9</vt:lpstr>
      <vt:lpstr>Events and Forms</vt:lpstr>
      <vt:lpstr>Table of Contents</vt:lpstr>
      <vt:lpstr>Have a Question?</vt:lpstr>
      <vt:lpstr>Handling Events</vt:lpstr>
      <vt:lpstr>Events in React</vt:lpstr>
      <vt:lpstr>Handling DOM Events</vt:lpstr>
      <vt:lpstr>Handling DOM Events: Example</vt:lpstr>
      <vt:lpstr>Forms</vt:lpstr>
      <vt:lpstr>Managed Forms</vt:lpstr>
      <vt:lpstr>Form Component Declaration</vt:lpstr>
      <vt:lpstr>Form Component Rendering</vt:lpstr>
      <vt:lpstr>Unified Input Approach</vt:lpstr>
      <vt:lpstr>Managed Forms</vt:lpstr>
      <vt:lpstr>State vs. Props</vt:lpstr>
      <vt:lpstr>Managing State</vt:lpstr>
      <vt:lpstr>Managing State</vt:lpstr>
      <vt:lpstr>Immutable User Interfaces</vt:lpstr>
      <vt:lpstr>Immutable UI Arguments</vt:lpstr>
      <vt:lpstr>Component Composition</vt:lpstr>
      <vt:lpstr>Composing Lists</vt:lpstr>
      <vt:lpstr>Composing Components</vt:lpstr>
      <vt:lpstr>Using PropTypes</vt:lpstr>
      <vt:lpstr>Components as View Controllers</vt:lpstr>
      <vt:lpstr>Summary</vt:lpstr>
      <vt:lpstr>Events and Forms</vt:lpstr>
      <vt:lpstr>License</vt:lpstr>
      <vt:lpstr>Trainings @ Software University (SoftUni)</vt:lpstr>
    </vt:vector>
  </TitlesOfParts>
  <Company>Software University (SoftUni)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Events and Forms</dc:title>
  <dc:subject>Software Development Course</dc:subject>
  <dc:creator>Software University Foundation</dc:creator>
  <cp:keywords>SoftUni, Software University, programming, software development, software engineering, course, javascript, react, redux, web</cp:keywords>
  <dc:description>Software University Foundation - http://softuni.foundation/</dc:description>
  <cp:lastModifiedBy>Потребител на Windows</cp:lastModifiedBy>
  <cp:revision>107</cp:revision>
  <dcterms:created xsi:type="dcterms:W3CDTF">2014-01-02T17:00:34Z</dcterms:created>
  <dcterms:modified xsi:type="dcterms:W3CDTF">2018-06-30T09:24:20Z</dcterms:modified>
  <cp:category>programming;computer programming;software development, javascript, web, react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