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8" r:id="rId5"/>
    <p:sldId id="406" r:id="rId6"/>
    <p:sldId id="429" r:id="rId7"/>
    <p:sldId id="430" r:id="rId8"/>
    <p:sldId id="409" r:id="rId9"/>
    <p:sldId id="431" r:id="rId10"/>
    <p:sldId id="432" r:id="rId11"/>
    <p:sldId id="433" r:id="rId12"/>
    <p:sldId id="434" r:id="rId13"/>
    <p:sldId id="435" r:id="rId14"/>
    <p:sldId id="436" r:id="rId15"/>
    <p:sldId id="438" r:id="rId16"/>
    <p:sldId id="445" r:id="rId17"/>
    <p:sldId id="441" r:id="rId18"/>
    <p:sldId id="446" r:id="rId19"/>
    <p:sldId id="443" r:id="rId20"/>
    <p:sldId id="417" r:id="rId21"/>
    <p:sldId id="418" r:id="rId22"/>
    <p:sldId id="419" r:id="rId23"/>
    <p:sldId id="449" r:id="rId24"/>
    <p:sldId id="349" r:id="rId25"/>
    <p:sldId id="450" r:id="rId26"/>
    <p:sldId id="427" r:id="rId27"/>
    <p:sldId id="405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E6A3D6C-5ED5-4E5B-9829-4BC4C45C2E1B}">
          <p14:sldIdLst>
            <p14:sldId id="274"/>
            <p14:sldId id="276"/>
            <p14:sldId id="428"/>
          </p14:sldIdLst>
        </p14:section>
        <p14:section name="Routing Overview" id="{D0657275-46B7-4E37-A310-2987FE6129C6}">
          <p14:sldIdLst>
            <p14:sldId id="406"/>
            <p14:sldId id="429"/>
            <p14:sldId id="430"/>
          </p14:sldIdLst>
        </p14:section>
        <p14:section name="React Router" id="{B8D82F2B-8CB7-41EA-AE21-C13186AC920C}">
          <p14:sldIdLst>
            <p14:sldId id="409"/>
            <p14:sldId id="431"/>
            <p14:sldId id="432"/>
            <p14:sldId id="433"/>
            <p14:sldId id="434"/>
            <p14:sldId id="435"/>
            <p14:sldId id="436"/>
            <p14:sldId id="438"/>
            <p14:sldId id="445"/>
            <p14:sldId id="441"/>
            <p14:sldId id="446"/>
            <p14:sldId id="443"/>
          </p14:sldIdLst>
        </p14:section>
        <p14:section name="Application Architecture" id="{D899B1D4-1079-4FC3-A937-BBE99E996FF5}">
          <p14:sldIdLst>
            <p14:sldId id="417"/>
            <p14:sldId id="418"/>
            <p14:sldId id="419"/>
            <p14:sldId id="449"/>
          </p14:sldIdLst>
        </p14:section>
        <p14:section name="Conclusion" id="{A55552EC-59C5-49F2-840B-966FE2BBEF08}">
          <p14:sldIdLst>
            <p14:sldId id="349"/>
            <p14:sldId id="450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50"/>
    <a:srgbClr val="2F7D96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533" autoAdjust="0"/>
  </p:normalViewPr>
  <p:slideViewPr>
    <p:cSldViewPr>
      <p:cViewPr varScale="1">
        <p:scale>
          <a:sx n="73" d="100"/>
          <a:sy n="73" d="100"/>
        </p:scale>
        <p:origin x="-41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82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3272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1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8.png"/><Relationship Id="rId24" Type="http://schemas.openxmlformats.org/officeDocument/2006/relationships/image" Target="../media/image3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training.com/react-router/web/guides/philoso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Page Applications,</a:t>
            </a:r>
          </a:p>
          <a:p>
            <a:r>
              <a:rPr lang="en-US" dirty="0"/>
              <a:t>Blueprint for SPA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405" y="3963164"/>
            <a:ext cx="122123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Routing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009780" y="3569193"/>
            <a:ext cx="3136780" cy="2830701"/>
          </a:xfrm>
          <a:prstGeom prst="rect">
            <a:avLst/>
          </a:prstGeom>
          <a:effectLst>
            <a:glow rad="482600">
              <a:schemeClr val="accent3">
                <a:lumMod val="50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1523" y="3369040"/>
            <a:ext cx="2803490" cy="3184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</a:t>
            </a:r>
            <a:r>
              <a:rPr lang="en-US" dirty="0">
                <a:solidFill>
                  <a:schemeClr val="accent1"/>
                </a:solidFill>
              </a:rPr>
              <a:t>component</a:t>
            </a:r>
          </a:p>
          <a:p>
            <a:pPr lvl="1"/>
            <a:r>
              <a:rPr lang="en-US" dirty="0"/>
              <a:t>It can be rendered as any React component</a:t>
            </a:r>
          </a:p>
          <a:p>
            <a:pPr>
              <a:spcBef>
                <a:spcPts val="7800"/>
              </a:spcBef>
            </a:pPr>
            <a:r>
              <a:rPr lang="en-US" dirty="0"/>
              <a:t>React components can be nested in it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Route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8485" y="2667000"/>
            <a:ext cx="1049185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/&gt;, document.getElementById('app'))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8485" y="4138213"/>
            <a:ext cx="6972091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document.getElementById('app'))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8409" y="4388572"/>
            <a:ext cx="3201931" cy="1886069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7655357" y="5179207"/>
            <a:ext cx="3996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29424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3186979"/>
            <a:ext cx="10286585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7082" y="2355636"/>
            <a:ext cx="3200400" cy="700088"/>
          </a:xfrm>
          <a:prstGeom prst="wedgeRoundRectCallout">
            <a:avLst>
              <a:gd name="adj1" fmla="val -5991"/>
              <a:gd name="adj2" fmla="val 194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03812" y="5319712"/>
            <a:ext cx="3657600" cy="700088"/>
          </a:xfrm>
          <a:prstGeom prst="wedgeRoundRectCallout">
            <a:avLst>
              <a:gd name="adj1" fmla="val 25731"/>
              <a:gd name="adj2" fmla="val -1417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to load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64011" y="4188536"/>
            <a:ext cx="2977883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97623" y="4175089"/>
            <a:ext cx="3757366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9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dirty="0">
                <a:solidFill>
                  <a:schemeClr val="accent1"/>
                </a:solidFill>
              </a:rPr>
              <a:t>page reload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22098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(&lt;div&gt;&lt;h1&gt;React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&lt;/div&gt;);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627812" y="4747483"/>
            <a:ext cx="3048000" cy="1052096"/>
          </a:xfrm>
          <a:prstGeom prst="wedgeRoundRectCallout">
            <a:avLst>
              <a:gd name="adj1" fmla="val -58806"/>
              <a:gd name="adj2" fmla="val -76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 as defined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xmlns="" val="19780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51120" y="20574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path={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789613" y="2785451"/>
            <a:ext cx="4343400" cy="1055608"/>
          </a:xfrm>
          <a:prstGeom prst="wedgeRoundRectCallout">
            <a:avLst>
              <a:gd name="adj1" fmla="val -71174"/>
              <a:gd name="adj2" fmla="val 524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URL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path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7612" y="5136459"/>
            <a:ext cx="4343400" cy="1055608"/>
          </a:xfrm>
          <a:prstGeom prst="wedgeRoundRectCallout">
            <a:avLst>
              <a:gd name="adj1" fmla="val -42177"/>
              <a:gd name="adj2" fmla="val -83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rendered at '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/about/contact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9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3" y="2667000"/>
            <a:ext cx="10820400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4212" y="4694238"/>
            <a:ext cx="10820402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39717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</a:t>
            </a:r>
            <a:r>
              <a:rPr lang="en-US" noProof="1"/>
              <a:t> match, both will be rendered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noProof="1"/>
              <a:t> renders only the </a:t>
            </a:r>
            <a:r>
              <a:rPr lang="en-US" noProof="1">
                <a:solidFill>
                  <a:schemeClr val="accent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2783573"/>
            <a:ext cx="10286585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08412" y="5486400"/>
            <a:ext cx="3847892" cy="578882"/>
          </a:xfrm>
          <a:prstGeom prst="wedgeRoundRectCallout">
            <a:avLst>
              <a:gd name="adj1" fmla="val -33729"/>
              <a:gd name="adj2" fmla="val -1077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Default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route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4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Parameters are dynamic parts of the URL</a:t>
            </a:r>
          </a:p>
          <a:p>
            <a:pPr lvl="1"/>
            <a:r>
              <a:rPr lang="en-US" noProof="1"/>
              <a:t>Example: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/catalog/elecronics/XYZ5538</a:t>
            </a:r>
          </a:p>
          <a:p>
            <a:pPr>
              <a:spcBef>
                <a:spcPts val="4200"/>
              </a:spcBef>
            </a:pPr>
            <a:r>
              <a:rPr lang="en-US" noProof="1"/>
              <a:t>Configure the Route to work with params</a:t>
            </a:r>
          </a:p>
          <a:p>
            <a:pPr>
              <a:spcBef>
                <a:spcPts val="10800"/>
              </a:spcBef>
            </a:pPr>
            <a:r>
              <a:rPr lang="en-US" noProof="1"/>
              <a:t>Access from the 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component={Catalog}/&gt;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013812" y="2563308"/>
            <a:ext cx="3505200" cy="1143000"/>
          </a:xfrm>
          <a:prstGeom prst="wedgeRoundRectCallout">
            <a:avLst>
              <a:gd name="adj1" fmla="val -45278"/>
              <a:gd name="adj2" fmla="val -619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part of the URL can change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91318" y="1892353"/>
            <a:ext cx="4117694" cy="501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1120" y="5670381"/>
            <a:ext cx="10286585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match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xmlns="" val="23097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180012" y="2209800"/>
            <a:ext cx="4756180" cy="1191816"/>
          </a:xfrm>
          <a:prstGeom prst="wedgeRoundRectCallout">
            <a:avLst>
              <a:gd name="adj1" fmla="val -33465"/>
              <a:gd name="adj2" fmla="val 91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component to render at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4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Routing with React Router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371601">
            <a:off x="953842" y="2241588"/>
            <a:ext cx="3297844" cy="1345608"/>
          </a:xfrm>
          <a:prstGeom prst="roundRect">
            <a:avLst>
              <a:gd name="adj" fmla="val 2941"/>
            </a:avLst>
          </a:prstGeom>
          <a:ln w="19050">
            <a:solidFill>
              <a:srgbClr val="00B0F0">
                <a:alpha val="50196"/>
              </a:srgb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01295">
            <a:off x="7908000" y="1866762"/>
            <a:ext cx="3456610" cy="1545075"/>
          </a:xfrm>
          <a:prstGeom prst="rect">
            <a:avLst/>
          </a:prstGeom>
        </p:spPr>
      </p:pic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746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Patterns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Code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272793" y="1066800"/>
            <a:ext cx="5643238" cy="37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10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React-router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Code </a:t>
            </a:r>
            <a:r>
              <a:rPr lang="en-US" dirty="0"/>
              <a:t>Organization Patterns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Thinking in React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Always </a:t>
            </a:r>
            <a:r>
              <a:rPr lang="en-US" sz="3600" dirty="0">
                <a:solidFill>
                  <a:schemeClr val="accent1"/>
                </a:solidFill>
              </a:rPr>
              <a:t>pass props </a:t>
            </a:r>
            <a:r>
              <a:rPr lang="en-US" sz="3600" dirty="0"/>
              <a:t>to the </a:t>
            </a:r>
            <a:r>
              <a:rPr lang="en-US" sz="3600" dirty="0">
                <a:solidFill>
                  <a:schemeClr val="accent1"/>
                </a:solidFill>
              </a:rPr>
              <a:t>parent class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Define </a:t>
            </a:r>
            <a:r>
              <a:rPr lang="en-US" sz="3600" dirty="0">
                <a:solidFill>
                  <a:schemeClr val="accent1"/>
                </a:solidFill>
              </a:rPr>
              <a:t>default state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Event handlers </a:t>
            </a:r>
            <a:r>
              <a:rPr lang="en-US" sz="3600" dirty="0"/>
              <a:t>are </a:t>
            </a:r>
            <a:r>
              <a:rPr lang="en-US" sz="3600" dirty="0">
                <a:solidFill>
                  <a:schemeClr val="accent1"/>
                </a:solidFill>
              </a:rPr>
              <a:t>methods</a:t>
            </a:r>
            <a:r>
              <a:rPr lang="en-US" sz="3600" dirty="0"/>
              <a:t> on the component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Bind</a:t>
            </a:r>
            <a:r>
              <a:rPr lang="en-US" sz="3600" dirty="0"/>
              <a:t> event handlers at the end of the </a:t>
            </a:r>
            <a:r>
              <a:rPr lang="en-US" sz="3600" dirty="0">
                <a:solidFill>
                  <a:schemeClr val="accent1"/>
                </a:solidFill>
              </a:rPr>
              <a:t>class constructor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Data </a:t>
            </a:r>
            <a:r>
              <a:rPr lang="en-US" sz="3600" dirty="0"/>
              <a:t>is fetched in </a:t>
            </a:r>
            <a:r>
              <a:rPr lang="en-US" sz="3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componentDidMount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Preform </a:t>
            </a:r>
            <a:r>
              <a:rPr lang="en-US" sz="3600" dirty="0">
                <a:solidFill>
                  <a:schemeClr val="accent1"/>
                </a:solidFill>
              </a:rPr>
              <a:t>cleanup</a:t>
            </a:r>
            <a:r>
              <a:rPr lang="en-US" sz="3600" dirty="0"/>
              <a:t> in </a:t>
            </a:r>
            <a:r>
              <a:rPr lang="en-US" sz="3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comopnentDidUnMount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Components</a:t>
            </a:r>
            <a:endParaRPr lang="bg-B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70670" y="1219200"/>
            <a:ext cx="158635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4648200"/>
            <a:ext cx="1600200" cy="1600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12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485399" cy="557035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Try to use </a:t>
            </a:r>
            <a:r>
              <a:rPr lang="en-US" sz="3200" dirty="0">
                <a:solidFill>
                  <a:schemeClr val="accent1"/>
                </a:solidFill>
              </a:rPr>
              <a:t>functional components </a:t>
            </a:r>
            <a:r>
              <a:rPr lang="en-US" sz="3200" dirty="0"/>
              <a:t>whenever possible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accent1"/>
                </a:solidFill>
              </a:rPr>
              <a:t>Elevate shared state </a:t>
            </a:r>
            <a:r>
              <a:rPr lang="en-US" sz="3200" dirty="0"/>
              <a:t>to the parent component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accent1"/>
                </a:solidFill>
              </a:rPr>
              <a:t>controller views </a:t>
            </a:r>
            <a:r>
              <a:rPr lang="en-US" sz="3200" dirty="0"/>
              <a:t>for most of the </a:t>
            </a:r>
            <a:r>
              <a:rPr lang="en-US" sz="3200" dirty="0">
                <a:solidFill>
                  <a:schemeClr val="accent1"/>
                </a:solidFill>
              </a:rPr>
              <a:t>business logic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accent1"/>
                </a:solidFill>
              </a:rPr>
              <a:t>data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Concentrate the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event handlers </a:t>
            </a:r>
            <a:r>
              <a:rPr lang="en-US" dirty="0"/>
              <a:t>and remote </a:t>
            </a:r>
            <a:r>
              <a:rPr lang="en-US" dirty="0">
                <a:solidFill>
                  <a:schemeClr val="accent1"/>
                </a:solidFill>
              </a:rPr>
              <a:t>API calls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accent1"/>
                </a:solidFill>
              </a:rPr>
              <a:t>services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1"/>
                </a:solidFill>
              </a:rPr>
              <a:t>observer pattern </a:t>
            </a:r>
            <a:r>
              <a:rPr lang="en-US" sz="3200" dirty="0"/>
              <a:t>for cross-cutting concerns</a:t>
            </a:r>
            <a:endParaRPr lang="bg-BG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Applications</a:t>
            </a:r>
            <a:endParaRPr lang="bg-BG" dirty="0"/>
          </a:p>
        </p:txBody>
      </p:sp>
      <p:pic>
        <p:nvPicPr>
          <p:cNvPr id="6" name="Picture 5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4412" y="1364226"/>
            <a:ext cx="1797056" cy="202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63593" y="4267200"/>
            <a:ext cx="1878694" cy="18448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822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713999" cy="5570355"/>
          </a:xfrm>
        </p:spPr>
        <p:txBody>
          <a:bodyPr/>
          <a:lstStyle/>
          <a:p>
            <a:r>
              <a:rPr lang="en-US" dirty="0"/>
              <a:t>Start with a </a:t>
            </a:r>
            <a:r>
              <a:rPr lang="en-US" dirty="0">
                <a:solidFill>
                  <a:schemeClr val="accent1"/>
                </a:solidFill>
              </a:rPr>
              <a:t>mock</a:t>
            </a:r>
            <a:r>
              <a:rPr lang="en-US" dirty="0"/>
              <a:t> of the application</a:t>
            </a:r>
          </a:p>
          <a:p>
            <a:pPr lvl="1"/>
            <a:r>
              <a:rPr lang="en-US" dirty="0"/>
              <a:t>Use HTML+CSS</a:t>
            </a:r>
            <a:r>
              <a:rPr lang="en-US" dirty="0" smtClean="0"/>
              <a:t>, </a:t>
            </a:r>
            <a:r>
              <a:rPr lang="en-US" dirty="0"/>
              <a:t>a professional tool or </a:t>
            </a:r>
            <a:r>
              <a:rPr lang="en-US" dirty="0">
                <a:solidFill>
                  <a:schemeClr val="accent1"/>
                </a:solidFill>
              </a:rPr>
              <a:t>just </a:t>
            </a:r>
            <a:r>
              <a:rPr lang="en-US" dirty="0" smtClean="0">
                <a:solidFill>
                  <a:schemeClr val="accent1"/>
                </a:solidFill>
              </a:rPr>
              <a:t>paper</a:t>
            </a:r>
          </a:p>
          <a:p>
            <a:pPr lvl="1"/>
            <a:r>
              <a:rPr lang="en-US" dirty="0" smtClean="0"/>
              <a:t>Mock the </a:t>
            </a:r>
            <a:r>
              <a:rPr lang="en-US" dirty="0" smtClean="0">
                <a:solidFill>
                  <a:schemeClr val="accent1"/>
                </a:solidFill>
              </a:rPr>
              <a:t>API calls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Break the UI into a </a:t>
            </a:r>
            <a:r>
              <a:rPr lang="en-US" dirty="0">
                <a:solidFill>
                  <a:schemeClr val="accent1"/>
                </a:solidFill>
              </a:rPr>
              <a:t>component hierarchy</a:t>
            </a:r>
          </a:p>
          <a:p>
            <a:r>
              <a:rPr lang="en-US" dirty="0"/>
              <a:t>Build a </a:t>
            </a:r>
            <a:r>
              <a:rPr lang="en-US" dirty="0">
                <a:solidFill>
                  <a:schemeClr val="accent1"/>
                </a:solidFill>
              </a:rPr>
              <a:t>static version </a:t>
            </a:r>
            <a:r>
              <a:rPr lang="en-US" dirty="0"/>
              <a:t>in React</a:t>
            </a:r>
          </a:p>
          <a:p>
            <a:r>
              <a:rPr lang="en-US" dirty="0"/>
              <a:t>Identify the </a:t>
            </a:r>
            <a:r>
              <a:rPr lang="en-US" dirty="0">
                <a:solidFill>
                  <a:schemeClr val="accent1"/>
                </a:solidFill>
              </a:rPr>
              <a:t>minimal</a:t>
            </a:r>
            <a:r>
              <a:rPr lang="en-US" dirty="0"/>
              <a:t> representation of UI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r>
              <a:rPr lang="en-US" dirty="0"/>
              <a:t>Identify where your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should live</a:t>
            </a:r>
          </a:p>
          <a:p>
            <a:r>
              <a:rPr lang="en-US" dirty="0"/>
              <a:t>Add inverse </a:t>
            </a:r>
            <a:r>
              <a:rPr lang="en-US" dirty="0">
                <a:solidFill>
                  <a:schemeClr val="accent1"/>
                </a:solidFill>
              </a:rPr>
              <a:t>data flow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  <a:endParaRPr lang="bg-BG" dirty="0"/>
          </a:p>
        </p:txBody>
      </p:sp>
      <p:pic>
        <p:nvPicPr>
          <p:cNvPr id="5" name="Picture 4" descr="Резултат с изображение за ques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3852" y="1534840"/>
            <a:ext cx="1360760" cy="1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10042118" y="4953000"/>
            <a:ext cx="1564228" cy="140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Vako\Desktop\68747470733a2f2f7265616374747261696e696e672e636f6d2f72656163742d726f757465722f616e64726f69642d6368726f6d652d313434783134342e706e6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1" t="-8791" r="-8791" b="-8791"/>
          <a:stretch/>
        </p:blipFill>
        <p:spPr bwMode="auto">
          <a:xfrm>
            <a:off x="10241846" y="3341914"/>
            <a:ext cx="1164772" cy="116477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xmlns="" val="3641295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Client-side </a:t>
            </a:r>
            <a:r>
              <a:rPr lang="en-US" sz="3200" dirty="0" smtClean="0">
                <a:solidFill>
                  <a:schemeClr val="accent1"/>
                </a:solidFill>
              </a:rPr>
              <a:t>routing</a:t>
            </a:r>
            <a:r>
              <a:rPr lang="en-US" sz="3200" dirty="0" smtClean="0"/>
              <a:t> improves UX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React-router </a:t>
            </a:r>
            <a:r>
              <a:rPr lang="en-US" sz="3200" dirty="0"/>
              <a:t>is a </a:t>
            </a:r>
            <a:r>
              <a:rPr lang="en-US" sz="3200" dirty="0">
                <a:solidFill>
                  <a:schemeClr val="accent1"/>
                </a:solidFill>
              </a:rPr>
              <a:t>routing library </a:t>
            </a:r>
            <a:r>
              <a:rPr lang="en-US" sz="3200" dirty="0"/>
              <a:t>tailored for React</a:t>
            </a:r>
          </a:p>
          <a:p>
            <a:pPr>
              <a:lnSpc>
                <a:spcPct val="100000"/>
              </a:lnSpc>
              <a:spcBef>
                <a:spcPts val="20400"/>
              </a:spcBef>
            </a:pPr>
            <a:r>
              <a:rPr lang="en-US" sz="3200" dirty="0" smtClean="0">
                <a:solidFill>
                  <a:schemeClr val="accent1"/>
                </a:solidFill>
              </a:rPr>
              <a:t>React </a:t>
            </a:r>
            <a:r>
              <a:rPr lang="en-US" sz="3200" dirty="0">
                <a:solidFill>
                  <a:schemeClr val="accent1"/>
                </a:solidFill>
              </a:rPr>
              <a:t>apps </a:t>
            </a:r>
            <a:r>
              <a:rPr lang="en-US" sz="3200" dirty="0"/>
              <a:t>can be designed, following a specific </a:t>
            </a:r>
            <a:r>
              <a:rPr lang="en-US" sz="3200" dirty="0">
                <a:solidFill>
                  <a:schemeClr val="accent1"/>
                </a:solidFill>
              </a:rPr>
              <a:t>algorithm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3" y="2640001"/>
            <a:ext cx="8610599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App = (props)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and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977463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7158" y="914400"/>
            <a:ext cx="3354508" cy="3810000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4446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/>
              <a:t> allows navigation,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reloading </a:t>
            </a:r>
            <a:r>
              <a:rPr lang="en-US" dirty="0"/>
              <a:t>the page</a:t>
            </a:r>
          </a:p>
          <a:p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Page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Client-side Routing</a:t>
            </a:r>
            <a:r>
              <a:rPr lang="en-US" dirty="0"/>
              <a:t>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98183" y="2745841"/>
            <a:ext cx="3474132" cy="3180945"/>
            <a:chOff x="989013" y="2895600"/>
            <a:chExt cx="3474132" cy="31809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16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70183" y="2745841"/>
            <a:ext cx="2474064" cy="3180945"/>
            <a:chOff x="5561013" y="2895600"/>
            <a:chExt cx="2474064" cy="3180945"/>
          </a:xfrm>
        </p:grpSpPr>
        <p:sp>
          <p:nvSpPr>
            <p:cNvPr id="35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7599" y="3057260"/>
              <a:ext cx="1680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2699" y="2743200"/>
            <a:ext cx="1207113" cy="14082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6579" y="4518488"/>
            <a:ext cx="1207113" cy="14082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2699" y="4518488"/>
            <a:ext cx="1207113" cy="1408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3657" y="4395300"/>
            <a:ext cx="1207113" cy="14082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6579" y="2743200"/>
            <a:ext cx="1207113" cy="140829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76496" y="6106180"/>
            <a:ext cx="351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Standard Navigation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99212" y="6106180"/>
            <a:ext cx="409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Client-side Routing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686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48148E-6 L 0.18625 -0.2409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323E-6 1.48148E-6 L 0.18547 -0.2405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3" y="-120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60615E-7 -2.59259E-6 L -0.18573 -0.0180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6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quickly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76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0187" y="16764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27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complete </a:t>
            </a:r>
            <a:r>
              <a:rPr lang="en-US" dirty="0">
                <a:solidFill>
                  <a:schemeClr val="accent1"/>
                </a:solidFill>
              </a:rPr>
              <a:t>routing library </a:t>
            </a:r>
            <a:r>
              <a:rPr lang="en-US" dirty="0"/>
              <a:t>for React</a:t>
            </a:r>
          </a:p>
          <a:p>
            <a:pPr lvl="1"/>
            <a:r>
              <a:rPr lang="en-US" dirty="0"/>
              <a:t>Keeps the UI in sync with the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Router?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3" y="2667000"/>
            <a:ext cx="10515600" cy="3789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App =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&lt;/div&gt;);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document.getElementById('root'))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01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npm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>
              <a:spcBef>
                <a:spcPts val="9000"/>
              </a:spcBef>
            </a:pPr>
            <a:r>
              <a:rPr lang="en-US" dirty="0"/>
              <a:t>Import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in your app</a:t>
            </a:r>
          </a:p>
          <a:p>
            <a:pPr>
              <a:spcBef>
                <a:spcPts val="11400"/>
              </a:spcBef>
            </a:pPr>
            <a:r>
              <a:rPr lang="en-US" dirty="0"/>
              <a:t>Official </a:t>
            </a:r>
            <a:r>
              <a:rPr lang="en-US" dirty="0">
                <a:solidFill>
                  <a:schemeClr val="accent1"/>
                </a:solidFill>
              </a:rPr>
              <a:t>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512" y="2004529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react-router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512" y="3810000"/>
            <a:ext cx="10822624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'react-router-dom';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512" y="5809156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https://reacttraining.com/react-router/web/guides/philosophy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66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369</TotalTime>
  <Words>1122</Words>
  <Application>Microsoft Office PowerPoint</Application>
  <PresentationFormat>Custom</PresentationFormat>
  <Paragraphs>224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SoftUni 16x9</vt:lpstr>
      <vt:lpstr>Routing and Architecture</vt:lpstr>
      <vt:lpstr>Table of Contents</vt:lpstr>
      <vt:lpstr>Have a Question?</vt:lpstr>
      <vt:lpstr>Routing Overview</vt:lpstr>
      <vt:lpstr>What is Client-side Routing?</vt:lpstr>
      <vt:lpstr>Single Page Applications</vt:lpstr>
      <vt:lpstr>React-router</vt:lpstr>
      <vt:lpstr>What is React Router?</vt:lpstr>
      <vt:lpstr>Installation and Setup</vt:lpstr>
      <vt:lpstr>Rendering a Route</vt:lpstr>
      <vt:lpstr>Adding More Scenes</vt:lpstr>
      <vt:lpstr>Navigating with Link</vt:lpstr>
      <vt:lpstr>Nested Routes</vt:lpstr>
      <vt:lpstr>Active Links</vt:lpstr>
      <vt:lpstr>Exclusive Rendering</vt:lpstr>
      <vt:lpstr>URL Params</vt:lpstr>
      <vt:lpstr>Redirects</vt:lpstr>
      <vt:lpstr>Routing with React Router</vt:lpstr>
      <vt:lpstr>Programming Patterns</vt:lpstr>
      <vt:lpstr>Organizing Components</vt:lpstr>
      <vt:lpstr>Organizing Applications</vt:lpstr>
      <vt:lpstr>Thinking in React</vt:lpstr>
      <vt:lpstr>Summary</vt:lpstr>
      <vt:lpstr>Routing and Architecture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Потребител на Windows</cp:lastModifiedBy>
  <cp:revision>58</cp:revision>
  <dcterms:created xsi:type="dcterms:W3CDTF">2014-01-02T17:00:34Z</dcterms:created>
  <dcterms:modified xsi:type="dcterms:W3CDTF">2018-07-03T18:32:13Z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