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E7437-4F24-402B-9E63-233FC6A87C8B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D40E5-DD7D-4413-A006-A018B4416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4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D40E5-DD7D-4413-A006-A018B44166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9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89BB-EF12-446B-BD7A-619BB301B0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DC6E-5BFB-43DA-9460-FB90EC1E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67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89BB-EF12-446B-BD7A-619BB301B0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DC6E-5BFB-43DA-9460-FB90EC1E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77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89BB-EF12-446B-BD7A-619BB301B0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DC6E-5BFB-43DA-9460-FB90EC1E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2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89BB-EF12-446B-BD7A-619BB301B0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DC6E-5BFB-43DA-9460-FB90EC1E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79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89BB-EF12-446B-BD7A-619BB301B0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DC6E-5BFB-43DA-9460-FB90EC1E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7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89BB-EF12-446B-BD7A-619BB301B0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DC6E-5BFB-43DA-9460-FB90EC1E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89BB-EF12-446B-BD7A-619BB301B0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DC6E-5BFB-43DA-9460-FB90EC1E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3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89BB-EF12-446B-BD7A-619BB301B0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DC6E-5BFB-43DA-9460-FB90EC1E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4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89BB-EF12-446B-BD7A-619BB301B0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DC6E-5BFB-43DA-9460-FB90EC1E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03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89BB-EF12-446B-BD7A-619BB301B0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DC6E-5BFB-43DA-9460-FB90EC1E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41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89BB-EF12-446B-BD7A-619BB301B0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DC6E-5BFB-43DA-9460-FB90EC1E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10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089BB-EF12-446B-BD7A-619BB301B0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5DC6E-5BFB-43DA-9460-FB90EC1E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51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>
            <a:spLocks noChangeArrowheads="1"/>
          </p:cNvSpPr>
          <p:nvPr/>
        </p:nvSpPr>
        <p:spPr bwMode="auto">
          <a:xfrm>
            <a:off x="2036763" y="3654425"/>
            <a:ext cx="1425575" cy="6096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11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优客服</a:t>
            </a:r>
            <a:r>
              <a:rPr lang="en-US" altLang="zh-CN" sz="1100" dirty="0" err="1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WebIM</a:t>
            </a:r>
            <a:r>
              <a:rPr lang="en-US" altLang="zh-CN" sz="11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 Server</a:t>
            </a:r>
          </a:p>
        </p:txBody>
      </p:sp>
      <p:sp>
        <p:nvSpPr>
          <p:cNvPr id="5" name="Rounded Rectangle 41"/>
          <p:cNvSpPr>
            <a:spLocks noChangeArrowheads="1"/>
          </p:cNvSpPr>
          <p:nvPr/>
        </p:nvSpPr>
        <p:spPr bwMode="auto">
          <a:xfrm>
            <a:off x="4305300" y="2185988"/>
            <a:ext cx="1066800" cy="769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rgbClr val="5E0000"/>
              </a:gs>
            </a:gsLst>
            <a:lin ang="5400000" scaled="1"/>
          </a:gra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zh-CN" altLang="en-US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语音</a:t>
            </a:r>
            <a:r>
              <a:rPr lang="en-US" altLang="zh-CN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ACD</a:t>
            </a:r>
          </a:p>
        </p:txBody>
      </p:sp>
      <p:sp>
        <p:nvSpPr>
          <p:cNvPr id="6" name="Rounded Rectangle 42"/>
          <p:cNvSpPr>
            <a:spLocks noChangeArrowheads="1"/>
          </p:cNvSpPr>
          <p:nvPr/>
        </p:nvSpPr>
        <p:spPr bwMode="auto">
          <a:xfrm>
            <a:off x="25400" y="876300"/>
            <a:ext cx="12166600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rgbClr val="31313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eaLnBrk="1" hangingPunct="1">
              <a:lnSpc>
                <a:spcPct val="90000"/>
              </a:lnSpc>
              <a:defRPr/>
            </a:pP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  <a:cs typeface="Arial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101600" y="952500"/>
            <a:ext cx="15954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多媒体渠道</a:t>
            </a:r>
          </a:p>
        </p:txBody>
      </p:sp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1887538" y="952500"/>
            <a:ext cx="15954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接入及处理</a:t>
            </a: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rot="5400000">
            <a:off x="-1280318" y="3858418"/>
            <a:ext cx="5981700" cy="17463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12"/>
          <p:cNvCxnSpPr>
            <a:cxnSpLocks noChangeShapeType="1"/>
          </p:cNvCxnSpPr>
          <p:nvPr/>
        </p:nvCxnSpPr>
        <p:spPr bwMode="auto">
          <a:xfrm rot="5400000">
            <a:off x="1146176" y="3881437"/>
            <a:ext cx="5949950" cy="31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4140200" y="952500"/>
            <a:ext cx="18780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统一路由排队</a:t>
            </a:r>
          </a:p>
        </p:txBody>
      </p:sp>
      <p:cxnSp>
        <p:nvCxnSpPr>
          <p:cNvPr id="12" name="Straight Connector 12"/>
          <p:cNvCxnSpPr>
            <a:cxnSpLocks noChangeShapeType="1"/>
          </p:cNvCxnSpPr>
          <p:nvPr/>
        </p:nvCxnSpPr>
        <p:spPr bwMode="auto">
          <a:xfrm rot="5400000">
            <a:off x="6062904" y="3865562"/>
            <a:ext cx="5981700" cy="31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9382366" y="952500"/>
            <a:ext cx="18780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多媒体软电话</a:t>
            </a:r>
          </a:p>
        </p:txBody>
      </p:sp>
      <p:sp>
        <p:nvSpPr>
          <p:cNvPr id="14" name="Rounded Rectangle 52"/>
          <p:cNvSpPr>
            <a:spLocks noChangeArrowheads="1"/>
          </p:cNvSpPr>
          <p:nvPr/>
        </p:nvSpPr>
        <p:spPr bwMode="auto">
          <a:xfrm>
            <a:off x="5395913" y="2184400"/>
            <a:ext cx="860425" cy="2568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rgbClr val="5E0000"/>
              </a:gs>
            </a:gsLst>
            <a:lin ang="5400000" scaled="1"/>
          </a:gra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统一路由</a:t>
            </a:r>
            <a:endParaRPr lang="en-US" altLang="zh-CN" sz="1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charset="0"/>
            </a:endParaRPr>
          </a:p>
          <a:p>
            <a:pPr eaLnBrk="1" hangingPunct="1">
              <a:defRPr/>
            </a:pPr>
            <a:r>
              <a:rPr lang="zh-CN" altLang="en-US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（</a:t>
            </a:r>
            <a:r>
              <a:rPr lang="en-US" altLang="zh-CN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ACD</a:t>
            </a:r>
            <a:r>
              <a:rPr lang="zh-CN" altLang="en-US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）</a:t>
            </a:r>
            <a:endParaRPr lang="en-US" altLang="zh-CN" sz="1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charset="0"/>
            </a:endParaRPr>
          </a:p>
          <a:p>
            <a:pPr eaLnBrk="1" hangingPunct="1">
              <a:defRPr/>
            </a:pPr>
            <a:endParaRPr lang="en-US" altLang="zh-CN" sz="1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charset="0"/>
            </a:endParaRPr>
          </a:p>
          <a:p>
            <a:pPr eaLnBrk="1" hangingPunct="1">
              <a:defRPr/>
            </a:pPr>
            <a:r>
              <a:rPr lang="zh-CN" altLang="en-US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统一坐席管理服务</a:t>
            </a:r>
            <a:endParaRPr lang="en-US" altLang="zh-CN" sz="1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charset="0"/>
            </a:endParaRPr>
          </a:p>
        </p:txBody>
      </p:sp>
      <p:grpSp>
        <p:nvGrpSpPr>
          <p:cNvPr id="15" name="Group 131"/>
          <p:cNvGrpSpPr>
            <a:grpSpLocks/>
          </p:cNvGrpSpPr>
          <p:nvPr/>
        </p:nvGrpSpPr>
        <p:grpSpPr bwMode="auto">
          <a:xfrm>
            <a:off x="10641254" y="3330575"/>
            <a:ext cx="930275" cy="815975"/>
            <a:chOff x="6253200" y="5703525"/>
            <a:chExt cx="930275" cy="815975"/>
          </a:xfrm>
        </p:grpSpPr>
        <p:pic>
          <p:nvPicPr>
            <p:cNvPr id="16" name="Picture 1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4338" y="6008325"/>
              <a:ext cx="492125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3200" y="5703525"/>
              <a:ext cx="914400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AutoShape 32"/>
            <p:cNvSpPr>
              <a:spLocks noChangeArrowheads="1"/>
            </p:cNvSpPr>
            <p:nvPr/>
          </p:nvSpPr>
          <p:spPr bwMode="auto">
            <a:xfrm>
              <a:off x="6558000" y="5855925"/>
              <a:ext cx="304800" cy="22860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>
                <a:alpha val="2784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9" name="Picture 7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3200" y="6313125"/>
              <a:ext cx="930275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192"/>
          <p:cNvGrpSpPr>
            <a:grpSpLocks/>
          </p:cNvGrpSpPr>
          <p:nvPr/>
        </p:nvGrpSpPr>
        <p:grpSpPr bwMode="auto">
          <a:xfrm>
            <a:off x="268288" y="2084388"/>
            <a:ext cx="615950" cy="615950"/>
            <a:chOff x="2804" y="2327"/>
            <a:chExt cx="470" cy="470"/>
          </a:xfrm>
        </p:grpSpPr>
        <p:sp>
          <p:nvSpPr>
            <p:cNvPr id="21" name="Oval 186"/>
            <p:cNvSpPr>
              <a:spLocks noChangeArrowheads="1"/>
            </p:cNvSpPr>
            <p:nvPr/>
          </p:nvSpPr>
          <p:spPr bwMode="auto">
            <a:xfrm>
              <a:off x="2804" y="2327"/>
              <a:ext cx="470" cy="470"/>
            </a:xfrm>
            <a:prstGeom prst="ellipse">
              <a:avLst/>
            </a:prstGeom>
            <a:solidFill>
              <a:schemeClr val="bg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22" name="Oval 187"/>
            <p:cNvSpPr>
              <a:spLocks noChangeArrowheads="1"/>
            </p:cNvSpPr>
            <p:nvPr/>
          </p:nvSpPr>
          <p:spPr bwMode="auto">
            <a:xfrm>
              <a:off x="2831" y="2354"/>
              <a:ext cx="416" cy="416"/>
            </a:xfrm>
            <a:prstGeom prst="ellipse">
              <a:avLst/>
            </a:prstGeom>
            <a:solidFill>
              <a:schemeClr val="tx2">
                <a:alpha val="61960"/>
              </a:schemeClr>
            </a:solidFill>
            <a:ln w="63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Oval 188"/>
            <p:cNvSpPr>
              <a:spLocks noChangeArrowheads="1"/>
            </p:cNvSpPr>
            <p:nvPr/>
          </p:nvSpPr>
          <p:spPr bwMode="auto">
            <a:xfrm>
              <a:off x="2855" y="2378"/>
              <a:ext cx="368" cy="36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endParaRPr>
            </a:p>
          </p:txBody>
        </p:sp>
        <p:pic>
          <p:nvPicPr>
            <p:cNvPr id="24" name="Picture 46" descr="965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" t="755" r="731" b="755"/>
            <a:stretch>
              <a:fillRect/>
            </a:stretch>
          </p:blipFill>
          <p:spPr bwMode="auto">
            <a:xfrm>
              <a:off x="2923" y="2453"/>
              <a:ext cx="22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Oval 189"/>
            <p:cNvSpPr>
              <a:spLocks noChangeArrowheads="1"/>
            </p:cNvSpPr>
            <p:nvPr/>
          </p:nvSpPr>
          <p:spPr bwMode="auto">
            <a:xfrm>
              <a:off x="2904" y="2400"/>
              <a:ext cx="270" cy="28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35001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1" rIns="73025" bIns="36511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6" name="Group 181"/>
          <p:cNvGrpSpPr>
            <a:grpSpLocks/>
          </p:cNvGrpSpPr>
          <p:nvPr/>
        </p:nvGrpSpPr>
        <p:grpSpPr bwMode="auto">
          <a:xfrm>
            <a:off x="325438" y="5816600"/>
            <a:ext cx="544512" cy="544513"/>
            <a:chOff x="381000" y="3352800"/>
            <a:chExt cx="545181" cy="545181"/>
          </a:xfrm>
        </p:grpSpPr>
        <p:grpSp>
          <p:nvGrpSpPr>
            <p:cNvPr id="27" name="Group 146"/>
            <p:cNvGrpSpPr>
              <a:grpSpLocks/>
            </p:cNvGrpSpPr>
            <p:nvPr/>
          </p:nvGrpSpPr>
          <p:grpSpPr bwMode="auto">
            <a:xfrm>
              <a:off x="381000" y="3352800"/>
              <a:ext cx="545181" cy="545181"/>
              <a:chOff x="381000" y="3429000"/>
              <a:chExt cx="545181" cy="545181"/>
            </a:xfrm>
          </p:grpSpPr>
          <p:sp>
            <p:nvSpPr>
              <p:cNvPr id="29" name="Oval 181"/>
              <p:cNvSpPr>
                <a:spLocks noChangeArrowheads="1"/>
              </p:cNvSpPr>
              <p:nvPr/>
            </p:nvSpPr>
            <p:spPr bwMode="auto">
              <a:xfrm>
                <a:off x="381000" y="3429000"/>
                <a:ext cx="545181" cy="545181"/>
              </a:xfrm>
              <a:prstGeom prst="ellipse">
                <a:avLst/>
              </a:prstGeom>
              <a:solidFill>
                <a:schemeClr val="tx2">
                  <a:alpha val="61960"/>
                </a:schemeClr>
              </a:solidFill>
              <a:ln w="63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>
                  <a:latin typeface="微软雅黑 Light" panose="020B0502040204020203" pitchFamily="34" charset="-122"/>
                  <a:ea typeface="微软雅黑 Light" panose="020B0502040204020203" pitchFamily="34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0" name="Oval 182"/>
              <p:cNvSpPr>
                <a:spLocks noChangeArrowheads="1"/>
              </p:cNvSpPr>
              <p:nvPr/>
            </p:nvSpPr>
            <p:spPr bwMode="auto">
              <a:xfrm>
                <a:off x="414336" y="3462336"/>
                <a:ext cx="482276" cy="482276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>
                  <a:latin typeface="微软雅黑 Light" panose="020B0502040204020203" pitchFamily="34" charset="-122"/>
                  <a:ea typeface="微软雅黑 Light" panose="020B0502040204020203" pitchFamily="34" charset="-122"/>
                  <a:cs typeface="宋体" panose="02010600030101010101" pitchFamily="2" charset="-122"/>
                </a:endParaRPr>
              </a:p>
            </p:txBody>
          </p:sp>
        </p:grpSp>
        <p:pic>
          <p:nvPicPr>
            <p:cNvPr id="28" name="Picture 7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0" y="3543300"/>
              <a:ext cx="359195" cy="172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Group 180"/>
          <p:cNvGrpSpPr>
            <a:grpSpLocks/>
          </p:cNvGrpSpPr>
          <p:nvPr/>
        </p:nvGrpSpPr>
        <p:grpSpPr bwMode="auto">
          <a:xfrm>
            <a:off x="325438" y="5162550"/>
            <a:ext cx="544512" cy="544513"/>
            <a:chOff x="381000" y="5029200"/>
            <a:chExt cx="545181" cy="545181"/>
          </a:xfrm>
        </p:grpSpPr>
        <p:grpSp>
          <p:nvGrpSpPr>
            <p:cNvPr id="32" name="Group 159"/>
            <p:cNvGrpSpPr>
              <a:grpSpLocks/>
            </p:cNvGrpSpPr>
            <p:nvPr/>
          </p:nvGrpSpPr>
          <p:grpSpPr bwMode="auto">
            <a:xfrm>
              <a:off x="381000" y="5029200"/>
              <a:ext cx="545181" cy="545181"/>
              <a:chOff x="381000" y="3429000"/>
              <a:chExt cx="545181" cy="545181"/>
            </a:xfrm>
          </p:grpSpPr>
          <p:sp>
            <p:nvSpPr>
              <p:cNvPr id="36" name="Oval 181"/>
              <p:cNvSpPr>
                <a:spLocks noChangeArrowheads="1"/>
              </p:cNvSpPr>
              <p:nvPr/>
            </p:nvSpPr>
            <p:spPr bwMode="auto">
              <a:xfrm>
                <a:off x="381000" y="3429000"/>
                <a:ext cx="545181" cy="545181"/>
              </a:xfrm>
              <a:prstGeom prst="ellipse">
                <a:avLst/>
              </a:prstGeom>
              <a:solidFill>
                <a:schemeClr val="tx2">
                  <a:alpha val="61960"/>
                </a:schemeClr>
              </a:solidFill>
              <a:ln w="63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>
                  <a:latin typeface="微软雅黑 Light" panose="020B0502040204020203" pitchFamily="34" charset="-122"/>
                  <a:ea typeface="微软雅黑 Light" panose="020B0502040204020203" pitchFamily="34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7" name="Oval 182"/>
              <p:cNvSpPr>
                <a:spLocks noChangeArrowheads="1"/>
              </p:cNvSpPr>
              <p:nvPr/>
            </p:nvSpPr>
            <p:spPr bwMode="auto">
              <a:xfrm>
                <a:off x="414336" y="3462336"/>
                <a:ext cx="482276" cy="482276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>
                  <a:latin typeface="微软雅黑 Light" panose="020B0502040204020203" pitchFamily="34" charset="-122"/>
                  <a:ea typeface="微软雅黑 Light" panose="020B0502040204020203" pitchFamily="34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33" name="Group 179"/>
            <p:cNvGrpSpPr>
              <a:grpSpLocks/>
            </p:cNvGrpSpPr>
            <p:nvPr/>
          </p:nvGrpSpPr>
          <p:grpSpPr bwMode="auto">
            <a:xfrm>
              <a:off x="457200" y="5105400"/>
              <a:ext cx="359195" cy="325177"/>
              <a:chOff x="990600" y="4876800"/>
              <a:chExt cx="359195" cy="325177"/>
            </a:xfrm>
          </p:grpSpPr>
          <p:pic>
            <p:nvPicPr>
              <p:cNvPr id="34" name="Picture 7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600" y="5029200"/>
                <a:ext cx="359195" cy="172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16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000" y="4876800"/>
                <a:ext cx="15665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8" name="Group 235"/>
          <p:cNvGrpSpPr>
            <a:grpSpLocks/>
          </p:cNvGrpSpPr>
          <p:nvPr/>
        </p:nvGrpSpPr>
        <p:grpSpPr bwMode="auto">
          <a:xfrm>
            <a:off x="298450" y="3597275"/>
            <a:ext cx="615950" cy="615950"/>
            <a:chOff x="441324" y="2133600"/>
            <a:chExt cx="615950" cy="615950"/>
          </a:xfrm>
        </p:grpSpPr>
        <p:sp>
          <p:nvSpPr>
            <p:cNvPr id="39" name="Oval 180"/>
            <p:cNvSpPr>
              <a:spLocks noChangeArrowheads="1"/>
            </p:cNvSpPr>
            <p:nvPr/>
          </p:nvSpPr>
          <p:spPr bwMode="auto">
            <a:xfrm>
              <a:off x="441324" y="2133600"/>
              <a:ext cx="615950" cy="615950"/>
            </a:xfrm>
            <a:prstGeom prst="ellipse">
              <a:avLst/>
            </a:prstGeom>
            <a:solidFill>
              <a:schemeClr val="bg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40" name="Oval 181"/>
            <p:cNvSpPr>
              <a:spLocks noChangeArrowheads="1"/>
            </p:cNvSpPr>
            <p:nvPr/>
          </p:nvSpPr>
          <p:spPr bwMode="auto">
            <a:xfrm>
              <a:off x="476708" y="2168984"/>
              <a:ext cx="545181" cy="545181"/>
            </a:xfrm>
            <a:prstGeom prst="ellipse">
              <a:avLst/>
            </a:prstGeom>
            <a:solidFill>
              <a:schemeClr val="tx2">
                <a:alpha val="61960"/>
              </a:schemeClr>
            </a:solidFill>
            <a:ln w="63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41" name="Oval 182"/>
            <p:cNvSpPr>
              <a:spLocks noChangeArrowheads="1"/>
            </p:cNvSpPr>
            <p:nvPr/>
          </p:nvSpPr>
          <p:spPr bwMode="auto">
            <a:xfrm>
              <a:off x="508161" y="2200437"/>
              <a:ext cx="482276" cy="48227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endParaRPr>
            </a:p>
          </p:txBody>
        </p:sp>
        <p:pic>
          <p:nvPicPr>
            <p:cNvPr id="42" name="Picture 37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030" y="2280380"/>
              <a:ext cx="398402" cy="27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Oval 183"/>
            <p:cNvSpPr>
              <a:spLocks noChangeArrowheads="1"/>
            </p:cNvSpPr>
            <p:nvPr/>
          </p:nvSpPr>
          <p:spPr bwMode="auto">
            <a:xfrm>
              <a:off x="572377" y="2229269"/>
              <a:ext cx="353844" cy="245069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35001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1" rIns="73025" bIns="36511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44" name="AutoShape 78"/>
            <p:cNvSpPr>
              <a:spLocks noChangeArrowheads="1"/>
            </p:cNvSpPr>
            <p:nvPr/>
          </p:nvSpPr>
          <p:spPr bwMode="auto">
            <a:xfrm>
              <a:off x="680054" y="2286000"/>
              <a:ext cx="294670" cy="152638"/>
            </a:xfrm>
            <a:prstGeom prst="wedgeRoundRectCallout">
              <a:avLst>
                <a:gd name="adj1" fmla="val -43532"/>
                <a:gd name="adj2" fmla="val 69861"/>
                <a:gd name="adj3" fmla="val 16667"/>
              </a:avLst>
            </a:prstGeom>
            <a:noFill/>
            <a:ln w="25400">
              <a:solidFill>
                <a:srgbClr val="B4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5C5C5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5" name="TextBox 114"/>
          <p:cNvSpPr txBox="1">
            <a:spLocks noChangeArrowheads="1"/>
          </p:cNvSpPr>
          <p:nvPr/>
        </p:nvSpPr>
        <p:spPr bwMode="auto">
          <a:xfrm>
            <a:off x="893763" y="1892300"/>
            <a:ext cx="627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Phone</a:t>
            </a:r>
          </a:p>
        </p:txBody>
      </p:sp>
      <p:sp>
        <p:nvSpPr>
          <p:cNvPr id="46" name="TextBox 114"/>
          <p:cNvSpPr txBox="1">
            <a:spLocks noChangeArrowheads="1"/>
          </p:cNvSpPr>
          <p:nvPr/>
        </p:nvSpPr>
        <p:spPr bwMode="auto">
          <a:xfrm>
            <a:off x="957263" y="5287963"/>
            <a:ext cx="4889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SMS</a:t>
            </a:r>
          </a:p>
        </p:txBody>
      </p:sp>
      <p:sp>
        <p:nvSpPr>
          <p:cNvPr id="47" name="TextBox 114"/>
          <p:cNvSpPr txBox="1">
            <a:spLocks noChangeArrowheads="1"/>
          </p:cNvSpPr>
          <p:nvPr/>
        </p:nvSpPr>
        <p:spPr bwMode="auto">
          <a:xfrm>
            <a:off x="944563" y="5957888"/>
            <a:ext cx="568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48" name="Rounded Rectangle 225"/>
          <p:cNvSpPr/>
          <p:nvPr/>
        </p:nvSpPr>
        <p:spPr bwMode="auto">
          <a:xfrm>
            <a:off x="2036763" y="5233988"/>
            <a:ext cx="1425575" cy="4572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短信网关</a:t>
            </a:r>
          </a:p>
        </p:txBody>
      </p:sp>
      <p:sp>
        <p:nvSpPr>
          <p:cNvPr id="49" name="Rounded Rectangle 226"/>
          <p:cNvSpPr/>
          <p:nvPr/>
        </p:nvSpPr>
        <p:spPr bwMode="auto">
          <a:xfrm>
            <a:off x="2036763" y="5868988"/>
            <a:ext cx="1447800" cy="4572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en-US" altLang="zh-CN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Email</a:t>
            </a:r>
            <a:r>
              <a:rPr lang="zh-CN" altLang="en-US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服务器</a:t>
            </a:r>
          </a:p>
        </p:txBody>
      </p:sp>
      <p:grpSp>
        <p:nvGrpSpPr>
          <p:cNvPr id="50" name="Group 236"/>
          <p:cNvGrpSpPr>
            <a:grpSpLocks/>
          </p:cNvGrpSpPr>
          <p:nvPr/>
        </p:nvGrpSpPr>
        <p:grpSpPr bwMode="auto">
          <a:xfrm>
            <a:off x="271463" y="4503738"/>
            <a:ext cx="615950" cy="615950"/>
            <a:chOff x="2219163" y="2752563"/>
            <a:chExt cx="615951" cy="615947"/>
          </a:xfrm>
        </p:grpSpPr>
        <p:sp>
          <p:nvSpPr>
            <p:cNvPr id="51" name="Oval 186"/>
            <p:cNvSpPr>
              <a:spLocks noChangeArrowheads="1"/>
            </p:cNvSpPr>
            <p:nvPr/>
          </p:nvSpPr>
          <p:spPr bwMode="auto">
            <a:xfrm>
              <a:off x="2219163" y="2752563"/>
              <a:ext cx="615951" cy="615947"/>
            </a:xfrm>
            <a:prstGeom prst="ellipse">
              <a:avLst/>
            </a:prstGeom>
            <a:solidFill>
              <a:schemeClr val="bg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52" name="Oval 187"/>
            <p:cNvSpPr>
              <a:spLocks noChangeArrowheads="1"/>
            </p:cNvSpPr>
            <p:nvPr/>
          </p:nvSpPr>
          <p:spPr bwMode="auto">
            <a:xfrm>
              <a:off x="2254547" y="2787947"/>
              <a:ext cx="545182" cy="545179"/>
            </a:xfrm>
            <a:prstGeom prst="ellipse">
              <a:avLst/>
            </a:prstGeom>
            <a:solidFill>
              <a:schemeClr val="tx2">
                <a:alpha val="61960"/>
              </a:schemeClr>
            </a:solidFill>
            <a:ln w="63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53" name="Oval 188"/>
            <p:cNvSpPr>
              <a:spLocks noChangeArrowheads="1"/>
            </p:cNvSpPr>
            <p:nvPr/>
          </p:nvSpPr>
          <p:spPr bwMode="auto">
            <a:xfrm>
              <a:off x="2286000" y="2819400"/>
              <a:ext cx="482277" cy="48227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54" name="Oval 189"/>
            <p:cNvSpPr>
              <a:spLocks noChangeArrowheads="1"/>
            </p:cNvSpPr>
            <p:nvPr/>
          </p:nvSpPr>
          <p:spPr bwMode="auto">
            <a:xfrm>
              <a:off x="2350216" y="2848231"/>
              <a:ext cx="353844" cy="245068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35001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1" rIns="73025" bIns="36511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endParaRPr>
            </a:p>
          </p:txBody>
        </p:sp>
      </p:grp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4570413"/>
            <a:ext cx="366712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14"/>
          <p:cNvSpPr txBox="1">
            <a:spLocks noChangeArrowheads="1"/>
          </p:cNvSpPr>
          <p:nvPr/>
        </p:nvSpPr>
        <p:spPr bwMode="auto">
          <a:xfrm>
            <a:off x="931863" y="4668838"/>
            <a:ext cx="544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SMM</a:t>
            </a:r>
          </a:p>
        </p:txBody>
      </p:sp>
      <p:sp>
        <p:nvSpPr>
          <p:cNvPr id="57" name="Line 48"/>
          <p:cNvSpPr>
            <a:spLocks noChangeShapeType="1"/>
          </p:cNvSpPr>
          <p:nvPr/>
        </p:nvSpPr>
        <p:spPr bwMode="auto">
          <a:xfrm flipH="1" flipV="1">
            <a:off x="882650" y="3927475"/>
            <a:ext cx="1163638" cy="3175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 type="arrow" w="lg" len="sm"/>
            <a:tailEnd type="non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8" name="Line 48"/>
          <p:cNvSpPr>
            <a:spLocks noChangeShapeType="1"/>
          </p:cNvSpPr>
          <p:nvPr/>
        </p:nvSpPr>
        <p:spPr bwMode="auto">
          <a:xfrm flipH="1">
            <a:off x="919163" y="2082800"/>
            <a:ext cx="1117600" cy="309563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 type="arrow" w="lg" len="sm"/>
            <a:tailEnd type="non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9" name="Rounded Rectangle 249"/>
          <p:cNvSpPr>
            <a:spLocks noChangeArrowheads="1"/>
          </p:cNvSpPr>
          <p:nvPr/>
        </p:nvSpPr>
        <p:spPr bwMode="auto">
          <a:xfrm>
            <a:off x="2036763" y="1828800"/>
            <a:ext cx="1360487" cy="6096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11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语音媒体网关</a:t>
            </a:r>
            <a:endParaRPr lang="en-US" altLang="zh-CN" sz="11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charset="0"/>
            </a:endParaRPr>
          </a:p>
        </p:txBody>
      </p:sp>
      <p:sp>
        <p:nvSpPr>
          <p:cNvPr id="60" name="Rounded Rectangle 252"/>
          <p:cNvSpPr>
            <a:spLocks noChangeArrowheads="1"/>
          </p:cNvSpPr>
          <p:nvPr/>
        </p:nvSpPr>
        <p:spPr bwMode="auto">
          <a:xfrm>
            <a:off x="2036763" y="2547938"/>
            <a:ext cx="1360487" cy="94773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11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边界会话控制</a:t>
            </a:r>
            <a:r>
              <a:rPr lang="en-US" altLang="zh-CN" sz="11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/</a:t>
            </a:r>
            <a:r>
              <a:rPr lang="en-US" altLang="zh-CN" sz="1100" dirty="0" err="1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SIP</a:t>
            </a:r>
            <a:r>
              <a:rPr lang="en-US" altLang="en-US" sz="1100" dirty="0" err="1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服务</a:t>
            </a:r>
            <a:r>
              <a:rPr lang="zh-CN" altLang="en-US" sz="11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（</a:t>
            </a:r>
            <a:r>
              <a:rPr lang="en-US" altLang="zh-CN" sz="11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SBC/Session Manager)</a:t>
            </a:r>
          </a:p>
        </p:txBody>
      </p:sp>
      <p:sp>
        <p:nvSpPr>
          <p:cNvPr id="61" name="Line 48"/>
          <p:cNvSpPr>
            <a:spLocks noChangeShapeType="1"/>
          </p:cNvSpPr>
          <p:nvPr/>
        </p:nvSpPr>
        <p:spPr bwMode="auto">
          <a:xfrm flipH="1">
            <a:off x="893763" y="4808538"/>
            <a:ext cx="1143000" cy="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 type="arrow" w="lg" len="sm"/>
            <a:tailEnd type="non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2" name="Rounded Rectangle 256"/>
          <p:cNvSpPr>
            <a:spLocks noChangeArrowheads="1"/>
          </p:cNvSpPr>
          <p:nvPr/>
        </p:nvSpPr>
        <p:spPr bwMode="auto">
          <a:xfrm>
            <a:off x="2046288" y="4470400"/>
            <a:ext cx="1416050" cy="63023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微信接入</a:t>
            </a:r>
            <a:r>
              <a:rPr lang="en-US" altLang="zh-CN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/</a:t>
            </a:r>
            <a:r>
              <a:rPr lang="zh-CN" altLang="en-US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微博接入</a:t>
            </a:r>
            <a:endParaRPr lang="en-US" altLang="zh-CN" sz="1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charset="0"/>
            </a:endParaRPr>
          </a:p>
        </p:txBody>
      </p:sp>
      <p:sp>
        <p:nvSpPr>
          <p:cNvPr id="63" name="TextBox 46"/>
          <p:cNvSpPr txBox="1">
            <a:spLocks noChangeArrowheads="1"/>
          </p:cNvSpPr>
          <p:nvPr/>
        </p:nvSpPr>
        <p:spPr bwMode="auto">
          <a:xfrm>
            <a:off x="3560763" y="2730500"/>
            <a:ext cx="492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视频</a:t>
            </a:r>
          </a:p>
        </p:txBody>
      </p:sp>
      <p:sp>
        <p:nvSpPr>
          <p:cNvPr id="64" name="TextBox 46"/>
          <p:cNvSpPr txBox="1">
            <a:spLocks noChangeArrowheads="1"/>
          </p:cNvSpPr>
          <p:nvPr/>
        </p:nvSpPr>
        <p:spPr bwMode="auto">
          <a:xfrm>
            <a:off x="3522663" y="3195638"/>
            <a:ext cx="492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视频</a:t>
            </a:r>
          </a:p>
        </p:txBody>
      </p:sp>
      <p:sp>
        <p:nvSpPr>
          <p:cNvPr id="65" name="TextBox 46"/>
          <p:cNvSpPr txBox="1">
            <a:spLocks noChangeArrowheads="1"/>
          </p:cNvSpPr>
          <p:nvPr/>
        </p:nvSpPr>
        <p:spPr bwMode="auto">
          <a:xfrm>
            <a:off x="3624263" y="4559300"/>
            <a:ext cx="492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协作</a:t>
            </a:r>
          </a:p>
        </p:txBody>
      </p:sp>
      <p:sp>
        <p:nvSpPr>
          <p:cNvPr id="66" name="Line 48"/>
          <p:cNvSpPr>
            <a:spLocks noChangeShapeType="1"/>
          </p:cNvSpPr>
          <p:nvPr/>
        </p:nvSpPr>
        <p:spPr bwMode="auto">
          <a:xfrm flipH="1">
            <a:off x="893763" y="5462588"/>
            <a:ext cx="1143000" cy="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 type="arrow" w="lg" len="sm"/>
            <a:tailEnd type="non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7" name="Line 48"/>
          <p:cNvSpPr>
            <a:spLocks noChangeShapeType="1"/>
          </p:cNvSpPr>
          <p:nvPr/>
        </p:nvSpPr>
        <p:spPr bwMode="auto">
          <a:xfrm flipH="1">
            <a:off x="893763" y="6132513"/>
            <a:ext cx="1143000" cy="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 type="arrow" w="lg" len="sm"/>
            <a:tailEnd type="non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8" name="Rounded Rectangle 278"/>
          <p:cNvSpPr/>
          <p:nvPr/>
        </p:nvSpPr>
        <p:spPr bwMode="auto">
          <a:xfrm>
            <a:off x="4230140" y="5740609"/>
            <a:ext cx="2123751" cy="570251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>
            <a:lvl1pPr eaLnBrk="0" hangingPunct="0">
              <a:defRPr>
                <a:solidFill>
                  <a:schemeClr val="tx2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1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数据报表服务管理</a:t>
            </a:r>
            <a:endParaRPr lang="en-US" sz="1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charset="0"/>
            </a:endParaRPr>
          </a:p>
        </p:txBody>
      </p:sp>
      <p:sp>
        <p:nvSpPr>
          <p:cNvPr id="69" name="Rounded Rectangle 279"/>
          <p:cNvSpPr/>
          <p:nvPr/>
        </p:nvSpPr>
        <p:spPr bwMode="auto">
          <a:xfrm>
            <a:off x="4230140" y="4973255"/>
            <a:ext cx="2133600" cy="553955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>
            <a:lvl1pPr eaLnBrk="0" hangingPunct="0">
              <a:defRPr>
                <a:solidFill>
                  <a:schemeClr val="tx2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客户联系人管理</a:t>
            </a:r>
            <a:endParaRPr lang="en-US" sz="1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charset="0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766" y="1666875"/>
            <a:ext cx="1295400" cy="4089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chemeClr val="bg2"/>
            </a:outerShdw>
          </a:effectLst>
          <a:extLst/>
        </p:spPr>
      </p:pic>
      <p:sp>
        <p:nvSpPr>
          <p:cNvPr id="71" name="Text Box 29"/>
          <p:cNvSpPr txBox="1">
            <a:spLocks noChangeArrowheads="1"/>
          </p:cNvSpPr>
          <p:nvPr/>
        </p:nvSpPr>
        <p:spPr bwMode="auto">
          <a:xfrm>
            <a:off x="9999904" y="5199063"/>
            <a:ext cx="6270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E-mail</a:t>
            </a:r>
          </a:p>
        </p:txBody>
      </p:sp>
      <p:sp>
        <p:nvSpPr>
          <p:cNvPr id="72" name="Text Box 30"/>
          <p:cNvSpPr txBox="1">
            <a:spLocks noChangeArrowheads="1"/>
          </p:cNvSpPr>
          <p:nvPr/>
        </p:nvSpPr>
        <p:spPr bwMode="auto">
          <a:xfrm>
            <a:off x="10004666" y="4660900"/>
            <a:ext cx="6270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SMS</a:t>
            </a:r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10003079" y="3163888"/>
            <a:ext cx="627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</a:p>
        </p:txBody>
      </p:sp>
      <p:sp>
        <p:nvSpPr>
          <p:cNvPr id="74" name="Text Box 109"/>
          <p:cNvSpPr txBox="1">
            <a:spLocks noChangeArrowheads="1"/>
          </p:cNvSpPr>
          <p:nvPr/>
        </p:nvSpPr>
        <p:spPr bwMode="auto">
          <a:xfrm>
            <a:off x="10017366" y="2452688"/>
            <a:ext cx="627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Voice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079" y="3646488"/>
            <a:ext cx="465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9991966" y="3951288"/>
            <a:ext cx="6270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 b="1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SMM</a:t>
            </a:r>
          </a:p>
        </p:txBody>
      </p:sp>
      <p:sp>
        <p:nvSpPr>
          <p:cNvPr id="77" name="Rounded Rectangle 297"/>
          <p:cNvSpPr/>
          <p:nvPr/>
        </p:nvSpPr>
        <p:spPr bwMode="auto">
          <a:xfrm>
            <a:off x="9309341" y="1755775"/>
            <a:ext cx="12192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软电话工具条</a:t>
            </a:r>
          </a:p>
        </p:txBody>
      </p:sp>
      <p:pic>
        <p:nvPicPr>
          <p:cNvPr id="78" name="Picture 9" descr="Q:\Ryan\AVAYA\Presentations 12.09\Marshall Reed\headse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591" y="30353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16"/>
          <p:cNvSpPr txBox="1">
            <a:spLocks noChangeArrowheads="1"/>
          </p:cNvSpPr>
          <p:nvPr/>
        </p:nvSpPr>
        <p:spPr bwMode="auto">
          <a:xfrm>
            <a:off x="10558704" y="4121150"/>
            <a:ext cx="954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多媒体座席</a:t>
            </a:r>
            <a:endParaRPr lang="en-US" altLang="zh-CN" sz="1200" b="1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智能机器人</a:t>
            </a:r>
          </a:p>
        </p:txBody>
      </p:sp>
      <p:sp>
        <p:nvSpPr>
          <p:cNvPr id="80" name="Rounded Rectangle 39"/>
          <p:cNvSpPr>
            <a:spLocks noChangeArrowheads="1"/>
          </p:cNvSpPr>
          <p:nvPr/>
        </p:nvSpPr>
        <p:spPr bwMode="auto">
          <a:xfrm>
            <a:off x="4295775" y="3895725"/>
            <a:ext cx="1066800" cy="8715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rgbClr val="5E0000"/>
              </a:gs>
            </a:gsLst>
            <a:lin ang="5400000" scaled="1"/>
          </a:gra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zh-CN" altLang="en-US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多媒体渠道协议转换接口</a:t>
            </a:r>
            <a:endParaRPr lang="en-US" altLang="zh-CN" sz="1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charset="0"/>
            </a:endParaRPr>
          </a:p>
        </p:txBody>
      </p:sp>
      <p:grpSp>
        <p:nvGrpSpPr>
          <p:cNvPr id="81" name="组 156"/>
          <p:cNvGrpSpPr>
            <a:grpSpLocks/>
          </p:cNvGrpSpPr>
          <p:nvPr/>
        </p:nvGrpSpPr>
        <p:grpSpPr bwMode="auto">
          <a:xfrm rot="2351293">
            <a:off x="3857625" y="2168525"/>
            <a:ext cx="804863" cy="381000"/>
            <a:chOff x="3352800" y="2362200"/>
            <a:chExt cx="762000" cy="381000"/>
          </a:xfrm>
        </p:grpSpPr>
        <p:sp>
          <p:nvSpPr>
            <p:cNvPr id="82" name="Left-Right Arrow 260"/>
            <p:cNvSpPr>
              <a:spLocks noChangeArrowheads="1"/>
            </p:cNvSpPr>
            <p:nvPr/>
          </p:nvSpPr>
          <p:spPr bwMode="auto">
            <a:xfrm>
              <a:off x="3352800" y="2362200"/>
              <a:ext cx="762000" cy="381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3" name="TextBox 46"/>
            <p:cNvSpPr txBox="1">
              <a:spLocks noChangeArrowheads="1"/>
            </p:cNvSpPr>
            <p:nvPr/>
          </p:nvSpPr>
          <p:spPr bwMode="auto">
            <a:xfrm>
              <a:off x="3517859" y="2399913"/>
              <a:ext cx="4668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语音</a:t>
              </a:r>
            </a:p>
          </p:txBody>
        </p:sp>
      </p:grpSp>
      <p:pic>
        <p:nvPicPr>
          <p:cNvPr id="84" name="Picture 2" descr="C:\Users\admin\Desktop\下载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4681538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48"/>
          <p:cNvSpPr>
            <a:spLocks noChangeShapeType="1"/>
          </p:cNvSpPr>
          <p:nvPr/>
        </p:nvSpPr>
        <p:spPr bwMode="auto">
          <a:xfrm flipH="1" flipV="1">
            <a:off x="931863" y="2438400"/>
            <a:ext cx="1138237" cy="1778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 type="arrow" w="lg" len="sm"/>
            <a:tailEnd type="non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86" name="组 167"/>
          <p:cNvGrpSpPr>
            <a:grpSpLocks/>
          </p:cNvGrpSpPr>
          <p:nvPr/>
        </p:nvGrpSpPr>
        <p:grpSpPr bwMode="auto">
          <a:xfrm>
            <a:off x="3430588" y="3751263"/>
            <a:ext cx="762000" cy="381000"/>
            <a:chOff x="3352800" y="2362200"/>
            <a:chExt cx="762000" cy="381000"/>
          </a:xfrm>
        </p:grpSpPr>
        <p:sp>
          <p:nvSpPr>
            <p:cNvPr id="87" name="Left-Right Arrow 260"/>
            <p:cNvSpPr>
              <a:spLocks noChangeArrowheads="1"/>
            </p:cNvSpPr>
            <p:nvPr/>
          </p:nvSpPr>
          <p:spPr bwMode="auto">
            <a:xfrm>
              <a:off x="3352800" y="2362200"/>
              <a:ext cx="762000" cy="381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8" name="TextBox 46"/>
            <p:cNvSpPr txBox="1">
              <a:spLocks noChangeArrowheads="1"/>
            </p:cNvSpPr>
            <p:nvPr/>
          </p:nvSpPr>
          <p:spPr bwMode="auto">
            <a:xfrm>
              <a:off x="3505042" y="2399913"/>
              <a:ext cx="4924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数据</a:t>
              </a:r>
            </a:p>
          </p:txBody>
        </p:sp>
      </p:grpSp>
      <p:grpSp>
        <p:nvGrpSpPr>
          <p:cNvPr id="89" name="组 170"/>
          <p:cNvGrpSpPr>
            <a:grpSpLocks/>
          </p:cNvGrpSpPr>
          <p:nvPr/>
        </p:nvGrpSpPr>
        <p:grpSpPr bwMode="auto">
          <a:xfrm rot="-2048031">
            <a:off x="3473450" y="4565650"/>
            <a:ext cx="774700" cy="409575"/>
            <a:chOff x="3352800" y="2362200"/>
            <a:chExt cx="762000" cy="381000"/>
          </a:xfrm>
        </p:grpSpPr>
        <p:sp>
          <p:nvSpPr>
            <p:cNvPr id="90" name="Left-Right Arrow 260"/>
            <p:cNvSpPr>
              <a:spLocks noChangeArrowheads="1"/>
            </p:cNvSpPr>
            <p:nvPr/>
          </p:nvSpPr>
          <p:spPr bwMode="auto">
            <a:xfrm>
              <a:off x="3352800" y="2362200"/>
              <a:ext cx="762000" cy="381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1" name="TextBox 46"/>
            <p:cNvSpPr txBox="1">
              <a:spLocks noChangeArrowheads="1"/>
            </p:cNvSpPr>
            <p:nvPr/>
          </p:nvSpPr>
          <p:spPr bwMode="auto">
            <a:xfrm rot="-151755">
              <a:off x="3509041" y="2409819"/>
              <a:ext cx="484449" cy="257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数据</a:t>
              </a:r>
            </a:p>
          </p:txBody>
        </p:sp>
      </p:grpSp>
      <p:grpSp>
        <p:nvGrpSpPr>
          <p:cNvPr id="92" name="组 173"/>
          <p:cNvGrpSpPr>
            <a:grpSpLocks/>
          </p:cNvGrpSpPr>
          <p:nvPr/>
        </p:nvGrpSpPr>
        <p:grpSpPr bwMode="auto">
          <a:xfrm>
            <a:off x="6205538" y="2387600"/>
            <a:ext cx="762000" cy="381000"/>
            <a:chOff x="3352800" y="2362200"/>
            <a:chExt cx="762000" cy="381000"/>
          </a:xfrm>
        </p:grpSpPr>
        <p:sp>
          <p:nvSpPr>
            <p:cNvPr id="93" name="Left-Right Arrow 260"/>
            <p:cNvSpPr>
              <a:spLocks noChangeArrowheads="1"/>
            </p:cNvSpPr>
            <p:nvPr/>
          </p:nvSpPr>
          <p:spPr bwMode="auto">
            <a:xfrm>
              <a:off x="3352800" y="2362200"/>
              <a:ext cx="762000" cy="381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4" name="TextBox 46"/>
            <p:cNvSpPr txBox="1">
              <a:spLocks noChangeArrowheads="1"/>
            </p:cNvSpPr>
            <p:nvPr/>
          </p:nvSpPr>
          <p:spPr bwMode="auto">
            <a:xfrm>
              <a:off x="3505200" y="2400300"/>
              <a:ext cx="4921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语音</a:t>
              </a:r>
            </a:p>
          </p:txBody>
        </p:sp>
      </p:grpSp>
      <p:grpSp>
        <p:nvGrpSpPr>
          <p:cNvPr id="95" name="组 183"/>
          <p:cNvGrpSpPr>
            <a:grpSpLocks/>
          </p:cNvGrpSpPr>
          <p:nvPr/>
        </p:nvGrpSpPr>
        <p:grpSpPr bwMode="auto">
          <a:xfrm>
            <a:off x="6205538" y="3810000"/>
            <a:ext cx="762000" cy="381000"/>
            <a:chOff x="3352800" y="2362200"/>
            <a:chExt cx="762000" cy="381000"/>
          </a:xfrm>
        </p:grpSpPr>
        <p:sp>
          <p:nvSpPr>
            <p:cNvPr id="96" name="Left-Right Arrow 260"/>
            <p:cNvSpPr>
              <a:spLocks noChangeArrowheads="1"/>
            </p:cNvSpPr>
            <p:nvPr/>
          </p:nvSpPr>
          <p:spPr bwMode="auto">
            <a:xfrm>
              <a:off x="3352800" y="2362200"/>
              <a:ext cx="762000" cy="381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7" name="TextBox 46"/>
            <p:cNvSpPr txBox="1">
              <a:spLocks noChangeArrowheads="1"/>
            </p:cNvSpPr>
            <p:nvPr/>
          </p:nvSpPr>
          <p:spPr bwMode="auto">
            <a:xfrm>
              <a:off x="3505200" y="2400300"/>
              <a:ext cx="4924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数据</a:t>
              </a:r>
            </a:p>
          </p:txBody>
        </p:sp>
      </p:grpSp>
      <p:sp>
        <p:nvSpPr>
          <p:cNvPr id="98" name="Rounded Rectangle 41"/>
          <p:cNvSpPr>
            <a:spLocks noChangeArrowheads="1"/>
          </p:cNvSpPr>
          <p:nvPr/>
        </p:nvSpPr>
        <p:spPr bwMode="auto">
          <a:xfrm>
            <a:off x="3487738" y="1831975"/>
            <a:ext cx="493712" cy="173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rgbClr val="5E0000"/>
              </a:gs>
            </a:gsLst>
            <a:lin ang="5400000" scaled="1"/>
          </a:gra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优客服</a:t>
            </a:r>
            <a:endParaRPr lang="en-US" altLang="zh-CN" sz="1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charset="0"/>
            </a:endParaRPr>
          </a:p>
          <a:p>
            <a:pPr eaLnBrk="1" hangingPunct="1">
              <a:defRPr/>
            </a:pPr>
            <a:r>
              <a:rPr lang="zh-CN" altLang="en-US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语音处</a:t>
            </a:r>
            <a:endParaRPr lang="en-US" altLang="zh-CN" sz="1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charset="0"/>
            </a:endParaRPr>
          </a:p>
          <a:p>
            <a:pPr eaLnBrk="1" hangingPunct="1">
              <a:defRPr/>
            </a:pPr>
            <a:r>
              <a:rPr lang="zh-CN" altLang="en-US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理接口</a:t>
            </a:r>
            <a:endParaRPr lang="en-US" altLang="zh-CN" sz="1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charset="0"/>
            </a:endParaRPr>
          </a:p>
          <a:p>
            <a:pPr eaLnBrk="1" hangingPunct="1">
              <a:defRPr/>
            </a:pPr>
            <a:endParaRPr lang="en-US" altLang="zh-CN" sz="1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charset="0"/>
            </a:endParaRPr>
          </a:p>
          <a:p>
            <a:pPr eaLnBrk="1" hangingPunct="1">
              <a:defRPr/>
            </a:pPr>
            <a:r>
              <a:rPr lang="zh-CN" altLang="en-US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智能</a:t>
            </a:r>
            <a:r>
              <a:rPr lang="en-US" altLang="zh-CN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IVR</a:t>
            </a:r>
            <a:r>
              <a:rPr lang="zh-CN" altLang="en-US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导航语音</a:t>
            </a:r>
            <a:endParaRPr lang="en-US" altLang="zh-CN" sz="1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charset="0"/>
            </a:endParaRPr>
          </a:p>
          <a:p>
            <a:pPr eaLnBrk="1" hangingPunct="1">
              <a:defRPr/>
            </a:pPr>
            <a:endParaRPr lang="en-US" altLang="zh-CN" sz="1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charset="0"/>
            </a:endParaRPr>
          </a:p>
          <a:p>
            <a:pPr eaLnBrk="1" hangingPunct="1">
              <a:defRPr/>
            </a:pPr>
            <a:r>
              <a:rPr lang="zh-CN" altLang="en-US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录音服务</a:t>
            </a:r>
            <a:endParaRPr lang="en-US" altLang="zh-CN" sz="1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charset="0"/>
            </a:endParaRPr>
          </a:p>
        </p:txBody>
      </p:sp>
      <p:pic>
        <p:nvPicPr>
          <p:cNvPr id="99" name="Picture 2" descr="C:\Users\admin\Desktop\下载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004" y="4038600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" name="组 189"/>
          <p:cNvGrpSpPr>
            <a:grpSpLocks/>
          </p:cNvGrpSpPr>
          <p:nvPr/>
        </p:nvGrpSpPr>
        <p:grpSpPr bwMode="auto">
          <a:xfrm rot="2477158">
            <a:off x="6189663" y="4522788"/>
            <a:ext cx="893762" cy="400050"/>
            <a:chOff x="3352800" y="2362200"/>
            <a:chExt cx="762000" cy="381000"/>
          </a:xfrm>
        </p:grpSpPr>
        <p:sp>
          <p:nvSpPr>
            <p:cNvPr id="101" name="Left-Right Arrow 260"/>
            <p:cNvSpPr>
              <a:spLocks noChangeArrowheads="1"/>
            </p:cNvSpPr>
            <p:nvPr/>
          </p:nvSpPr>
          <p:spPr bwMode="auto">
            <a:xfrm>
              <a:off x="3352800" y="2362200"/>
              <a:ext cx="762000" cy="381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2" name="TextBox 46"/>
            <p:cNvSpPr txBox="1">
              <a:spLocks noChangeArrowheads="1"/>
            </p:cNvSpPr>
            <p:nvPr/>
          </p:nvSpPr>
          <p:spPr bwMode="auto">
            <a:xfrm>
              <a:off x="3541162" y="2407010"/>
              <a:ext cx="420520" cy="263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数据</a:t>
              </a:r>
            </a:p>
          </p:txBody>
        </p:sp>
      </p:grpSp>
      <p:sp>
        <p:nvSpPr>
          <p:cNvPr id="103" name="TextBox 114"/>
          <p:cNvSpPr txBox="1">
            <a:spLocks noChangeArrowheads="1"/>
          </p:cNvSpPr>
          <p:nvPr/>
        </p:nvSpPr>
        <p:spPr bwMode="auto">
          <a:xfrm>
            <a:off x="858838" y="3667125"/>
            <a:ext cx="865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Web Chat</a:t>
            </a:r>
          </a:p>
        </p:txBody>
      </p:sp>
      <p:pic>
        <p:nvPicPr>
          <p:cNvPr id="104" name="Picture 7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216" y="5259388"/>
            <a:ext cx="3587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16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129" y="4587875"/>
            <a:ext cx="2365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AutoShape 78"/>
          <p:cNvSpPr>
            <a:spLocks noChangeArrowheads="1"/>
          </p:cNvSpPr>
          <p:nvPr/>
        </p:nvSpPr>
        <p:spPr bwMode="auto">
          <a:xfrm>
            <a:off x="9657004" y="3206750"/>
            <a:ext cx="295275" cy="153988"/>
          </a:xfrm>
          <a:prstGeom prst="wedgeRoundRectCallout">
            <a:avLst>
              <a:gd name="adj1" fmla="val -43532"/>
              <a:gd name="adj2" fmla="val 69861"/>
              <a:gd name="adj3" fmla="val 16667"/>
            </a:avLst>
          </a:prstGeom>
          <a:noFill/>
          <a:ln w="25400">
            <a:solidFill>
              <a:srgbClr val="B4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5C5C5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107" name="Group 192"/>
          <p:cNvGrpSpPr>
            <a:grpSpLocks/>
          </p:cNvGrpSpPr>
          <p:nvPr/>
        </p:nvGrpSpPr>
        <p:grpSpPr bwMode="auto">
          <a:xfrm>
            <a:off x="9488729" y="2192338"/>
            <a:ext cx="615950" cy="615950"/>
            <a:chOff x="2804" y="2327"/>
            <a:chExt cx="470" cy="470"/>
          </a:xfrm>
        </p:grpSpPr>
        <p:sp>
          <p:nvSpPr>
            <p:cNvPr id="108" name="Oval 186"/>
            <p:cNvSpPr>
              <a:spLocks noChangeArrowheads="1"/>
            </p:cNvSpPr>
            <p:nvPr/>
          </p:nvSpPr>
          <p:spPr bwMode="auto">
            <a:xfrm>
              <a:off x="2804" y="2327"/>
              <a:ext cx="470" cy="470"/>
            </a:xfrm>
            <a:prstGeom prst="ellipse">
              <a:avLst/>
            </a:prstGeom>
            <a:solidFill>
              <a:schemeClr val="bg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09" name="Oval 187"/>
            <p:cNvSpPr>
              <a:spLocks noChangeArrowheads="1"/>
            </p:cNvSpPr>
            <p:nvPr/>
          </p:nvSpPr>
          <p:spPr bwMode="auto">
            <a:xfrm>
              <a:off x="2831" y="2354"/>
              <a:ext cx="416" cy="416"/>
            </a:xfrm>
            <a:prstGeom prst="ellipse">
              <a:avLst/>
            </a:prstGeom>
            <a:solidFill>
              <a:schemeClr val="tx2">
                <a:alpha val="61960"/>
              </a:schemeClr>
            </a:solidFill>
            <a:ln w="63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10" name="Oval 188"/>
            <p:cNvSpPr>
              <a:spLocks noChangeArrowheads="1"/>
            </p:cNvSpPr>
            <p:nvPr/>
          </p:nvSpPr>
          <p:spPr bwMode="auto">
            <a:xfrm>
              <a:off x="2855" y="2378"/>
              <a:ext cx="368" cy="36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endParaRPr>
            </a:p>
          </p:txBody>
        </p:sp>
        <p:pic>
          <p:nvPicPr>
            <p:cNvPr id="111" name="Picture 46" descr="965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" t="755" r="731" b="755"/>
            <a:stretch>
              <a:fillRect/>
            </a:stretch>
          </p:blipFill>
          <p:spPr bwMode="auto">
            <a:xfrm>
              <a:off x="2923" y="2453"/>
              <a:ext cx="22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Oval 189"/>
            <p:cNvSpPr>
              <a:spLocks noChangeArrowheads="1"/>
            </p:cNvSpPr>
            <p:nvPr/>
          </p:nvSpPr>
          <p:spPr bwMode="auto">
            <a:xfrm>
              <a:off x="2904" y="2400"/>
              <a:ext cx="270" cy="28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35001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1" rIns="73025" bIns="36511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13" name="组 170"/>
          <p:cNvGrpSpPr>
            <a:grpSpLocks/>
          </p:cNvGrpSpPr>
          <p:nvPr/>
        </p:nvGrpSpPr>
        <p:grpSpPr bwMode="auto">
          <a:xfrm rot="-2380581">
            <a:off x="3362325" y="5322888"/>
            <a:ext cx="947738" cy="409575"/>
            <a:chOff x="3352800" y="2362200"/>
            <a:chExt cx="762000" cy="381000"/>
          </a:xfrm>
        </p:grpSpPr>
        <p:sp>
          <p:nvSpPr>
            <p:cNvPr id="114" name="Left-Right Arrow 260"/>
            <p:cNvSpPr>
              <a:spLocks noChangeArrowheads="1"/>
            </p:cNvSpPr>
            <p:nvPr/>
          </p:nvSpPr>
          <p:spPr bwMode="auto">
            <a:xfrm>
              <a:off x="3352800" y="2362200"/>
              <a:ext cx="762000" cy="381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5" name="TextBox 46"/>
            <p:cNvSpPr txBox="1">
              <a:spLocks noChangeArrowheads="1"/>
            </p:cNvSpPr>
            <p:nvPr/>
          </p:nvSpPr>
          <p:spPr bwMode="auto">
            <a:xfrm rot="-151755">
              <a:off x="3553332" y="2409819"/>
              <a:ext cx="395868" cy="257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数据</a:t>
              </a:r>
            </a:p>
          </p:txBody>
        </p:sp>
      </p:grpSp>
      <p:grpSp>
        <p:nvGrpSpPr>
          <p:cNvPr id="116" name="组 183"/>
          <p:cNvGrpSpPr>
            <a:grpSpLocks/>
          </p:cNvGrpSpPr>
          <p:nvPr/>
        </p:nvGrpSpPr>
        <p:grpSpPr bwMode="auto">
          <a:xfrm>
            <a:off x="6223000" y="3140075"/>
            <a:ext cx="762000" cy="381000"/>
            <a:chOff x="3352800" y="2362200"/>
            <a:chExt cx="762000" cy="381000"/>
          </a:xfrm>
        </p:grpSpPr>
        <p:sp>
          <p:nvSpPr>
            <p:cNvPr id="117" name="Left-Right Arrow 260"/>
            <p:cNvSpPr>
              <a:spLocks noChangeArrowheads="1"/>
            </p:cNvSpPr>
            <p:nvPr/>
          </p:nvSpPr>
          <p:spPr bwMode="auto">
            <a:xfrm>
              <a:off x="3352800" y="2362200"/>
              <a:ext cx="762000" cy="381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8" name="TextBox 46"/>
            <p:cNvSpPr txBox="1">
              <a:spLocks noChangeArrowheads="1"/>
            </p:cNvSpPr>
            <p:nvPr/>
          </p:nvSpPr>
          <p:spPr bwMode="auto">
            <a:xfrm>
              <a:off x="3505200" y="2400300"/>
              <a:ext cx="4924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数据</a:t>
              </a:r>
            </a:p>
          </p:txBody>
        </p:sp>
      </p:grpSp>
      <p:cxnSp>
        <p:nvCxnSpPr>
          <p:cNvPr id="119" name="直接连接符 118"/>
          <p:cNvCxnSpPr>
            <a:stCxn id="48" idx="3"/>
          </p:cNvCxnSpPr>
          <p:nvPr/>
        </p:nvCxnSpPr>
        <p:spPr>
          <a:xfrm>
            <a:off x="3462338" y="5462588"/>
            <a:ext cx="306387" cy="1111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 flipV="1">
            <a:off x="3729038" y="3406775"/>
            <a:ext cx="28575" cy="263207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3470275" y="6088063"/>
            <a:ext cx="279400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2"/>
          <p:cNvSpPr txBox="1">
            <a:spLocks noChangeArrowheads="1"/>
          </p:cNvSpPr>
          <p:nvPr/>
        </p:nvSpPr>
        <p:spPr>
          <a:xfrm>
            <a:off x="0" y="-6350"/>
            <a:ext cx="12192000" cy="576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业务架构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3" name="Rounded Rectangle 39"/>
          <p:cNvSpPr>
            <a:spLocks noChangeArrowheads="1"/>
          </p:cNvSpPr>
          <p:nvPr/>
        </p:nvSpPr>
        <p:spPr bwMode="auto">
          <a:xfrm>
            <a:off x="4295775" y="3076575"/>
            <a:ext cx="1066800" cy="733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rgbClr val="5E0000"/>
              </a:gs>
            </a:gsLst>
            <a:lin ang="5400000" scaled="1"/>
          </a:gra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zh-CN" altLang="en-US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优客服开放接口</a:t>
            </a:r>
            <a:endParaRPr lang="en-US" altLang="zh-CN" sz="1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charset="0"/>
            </a:endParaRPr>
          </a:p>
          <a:p>
            <a:pPr algn="ctr" eaLnBrk="1" hangingPunct="1">
              <a:defRPr/>
            </a:pPr>
            <a:r>
              <a:rPr lang="en-US" altLang="zh-CN" sz="1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7869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7"/>
          <p:cNvSpPr>
            <a:spLocks noGrp="1"/>
          </p:cNvSpPr>
          <p:nvPr>
            <p:ph type="title" idx="4294967295"/>
          </p:nvPr>
        </p:nvSpPr>
        <p:spPr bwMode="auto">
          <a:xfrm>
            <a:off x="0" y="4763"/>
            <a:ext cx="12192000" cy="574675"/>
          </a:xfrm>
          <a:solidFill>
            <a:schemeClr val="tx2">
              <a:lumMod val="60000"/>
              <a:lumOff val="40000"/>
            </a:schemeClr>
          </a:solidFill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应用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架构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323850" y="747347"/>
            <a:ext cx="11765573" cy="5952392"/>
            <a:chOff x="323528" y="692696"/>
            <a:chExt cx="8424936" cy="5328592"/>
          </a:xfrm>
        </p:grpSpPr>
        <p:sp>
          <p:nvSpPr>
            <p:cNvPr id="6" name="圆角矩形 5"/>
            <p:cNvSpPr/>
            <p:nvPr/>
          </p:nvSpPr>
          <p:spPr>
            <a:xfrm>
              <a:off x="323528" y="692696"/>
              <a:ext cx="7272401" cy="5328592"/>
            </a:xfrm>
            <a:prstGeom prst="roundRect">
              <a:avLst>
                <a:gd name="adj" fmla="val 2695"/>
              </a:avLst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grpSp>
          <p:nvGrpSpPr>
            <p:cNvPr id="7" name="组合 48"/>
            <p:cNvGrpSpPr>
              <a:grpSpLocks/>
            </p:cNvGrpSpPr>
            <p:nvPr/>
          </p:nvGrpSpPr>
          <p:grpSpPr bwMode="auto">
            <a:xfrm>
              <a:off x="7668344" y="692696"/>
              <a:ext cx="1080120" cy="5328592"/>
              <a:chOff x="7803976" y="692696"/>
              <a:chExt cx="1016496" cy="5328592"/>
            </a:xfrm>
          </p:grpSpPr>
          <p:sp>
            <p:nvSpPr>
              <p:cNvPr id="39" name="圆角矩形 5"/>
              <p:cNvSpPr/>
              <p:nvPr/>
            </p:nvSpPr>
            <p:spPr>
              <a:xfrm>
                <a:off x="7804551" y="692696"/>
                <a:ext cx="1015921" cy="5328592"/>
              </a:xfrm>
              <a:prstGeom prst="roundRect">
                <a:avLst>
                  <a:gd name="adj" fmla="val 13155"/>
                </a:avLst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" name="矩形 6"/>
              <p:cNvSpPr/>
              <p:nvPr/>
            </p:nvSpPr>
            <p:spPr>
              <a:xfrm>
                <a:off x="7840407" y="764124"/>
                <a:ext cx="971101" cy="47778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200" b="1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关联子系统</a:t>
                </a:r>
              </a:p>
            </p:txBody>
          </p:sp>
        </p:grpSp>
        <p:grpSp>
          <p:nvGrpSpPr>
            <p:cNvPr id="8" name="组合 53"/>
            <p:cNvGrpSpPr>
              <a:grpSpLocks/>
            </p:cNvGrpSpPr>
            <p:nvPr/>
          </p:nvGrpSpPr>
          <p:grpSpPr bwMode="auto">
            <a:xfrm>
              <a:off x="467544" y="4725144"/>
              <a:ext cx="6984776" cy="1080120"/>
              <a:chOff x="467544" y="4725144"/>
              <a:chExt cx="6984776" cy="1080120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467992" y="4795886"/>
                <a:ext cx="6985061" cy="100952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67992" y="4724458"/>
                <a:ext cx="973145" cy="4777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hangingPunct="1">
                  <a:defRPr/>
                </a:pPr>
                <a:r>
                  <a:rPr lang="zh-CN" altLang="en-US" sz="1200" b="1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接入服务层</a:t>
                </a: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972821" y="5084776"/>
                <a:ext cx="1366849" cy="576193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电话短信接入</a:t>
                </a: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555572" y="5084776"/>
                <a:ext cx="1368437" cy="576193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邮件接入</a:t>
                </a: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4212937" y="5084776"/>
                <a:ext cx="1368437" cy="576193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微信接入</a:t>
                </a: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5797276" y="5084776"/>
                <a:ext cx="1368437" cy="576193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在线聊天</a:t>
                </a:r>
              </a:p>
            </p:txBody>
          </p:sp>
        </p:grpSp>
        <p:grpSp>
          <p:nvGrpSpPr>
            <p:cNvPr id="9" name="组合 51"/>
            <p:cNvGrpSpPr>
              <a:grpSpLocks/>
            </p:cNvGrpSpPr>
            <p:nvPr/>
          </p:nvGrpSpPr>
          <p:grpSpPr bwMode="auto">
            <a:xfrm>
              <a:off x="431032" y="836712"/>
              <a:ext cx="7021288" cy="1440160"/>
              <a:chOff x="431032" y="836712"/>
              <a:chExt cx="7021288" cy="1440160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67992" y="837141"/>
                <a:ext cx="6985061" cy="1439689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828357" y="1413334"/>
                <a:ext cx="1368437" cy="576192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客户子系统</a:t>
                </a: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31479" y="864126"/>
                <a:ext cx="973146" cy="476192"/>
              </a:xfrm>
              <a:prstGeom prst="rect">
                <a:avLst/>
              </a:prstGeom>
              <a:noFill/>
              <a:ln w="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hangingPunct="1">
                  <a:defRPr/>
                </a:pPr>
                <a:r>
                  <a:rPr lang="zh-CN" altLang="en-US" sz="1200" b="1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业务展现层</a:t>
                </a: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2412696" y="1413334"/>
                <a:ext cx="1368437" cy="576192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座席子系统</a:t>
                </a: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3997035" y="1413334"/>
                <a:ext cx="1368437" cy="576192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200" b="1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内部管理子系统</a:t>
                </a: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5652812" y="1413334"/>
                <a:ext cx="1368437" cy="576192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200" b="1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核心路由子系统</a:t>
                </a:r>
              </a:p>
            </p:txBody>
          </p:sp>
        </p:grpSp>
        <p:grpSp>
          <p:nvGrpSpPr>
            <p:cNvPr id="10" name="组合 52"/>
            <p:cNvGrpSpPr>
              <a:grpSpLocks/>
            </p:cNvGrpSpPr>
            <p:nvPr/>
          </p:nvGrpSpPr>
          <p:grpSpPr bwMode="auto">
            <a:xfrm>
              <a:off x="467544" y="2492896"/>
              <a:ext cx="6984776" cy="2088232"/>
              <a:chOff x="467544" y="2492896"/>
              <a:chExt cx="6984776" cy="2088232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467992" y="2492703"/>
                <a:ext cx="6985061" cy="2088897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67992" y="2564131"/>
                <a:ext cx="973145" cy="47778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hangingPunct="1">
                  <a:defRPr/>
                </a:pPr>
                <a:r>
                  <a:rPr lang="zh-CN" altLang="en-US" sz="1200" b="1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渠道整合层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899796" y="3068895"/>
                <a:ext cx="1368437" cy="576193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路由控制</a:t>
                </a: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2484135" y="3068895"/>
                <a:ext cx="1368437" cy="576193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接入控制</a:t>
                </a: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4068473" y="3068895"/>
                <a:ext cx="1368437" cy="576193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任务分配</a:t>
                </a: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484135" y="3789533"/>
                <a:ext cx="1368437" cy="576193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消息整合</a:t>
                </a: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899796" y="3789533"/>
                <a:ext cx="1368437" cy="576193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资源管理</a:t>
                </a:r>
                <a:endParaRPr lang="zh-CN" altLang="en-US" sz="1200" b="1" dirty="0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5652812" y="3789533"/>
                <a:ext cx="1368437" cy="576193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200" b="1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系统安全</a:t>
                </a: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5652812" y="3068895"/>
                <a:ext cx="1368437" cy="576193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200" b="1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分层服务</a:t>
                </a: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068473" y="3789533"/>
                <a:ext cx="1368437" cy="576193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故障处理</a:t>
                </a:r>
              </a:p>
            </p:txBody>
          </p:sp>
        </p:grpSp>
        <p:sp>
          <p:nvSpPr>
            <p:cNvPr id="11" name="圆角矩形 10"/>
            <p:cNvSpPr/>
            <p:nvPr/>
          </p:nvSpPr>
          <p:spPr>
            <a:xfrm>
              <a:off x="7776906" y="2132384"/>
              <a:ext cx="900120" cy="431748"/>
            </a:xfrm>
            <a:prstGeom prst="round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1200" b="1" dirty="0">
                  <a:solidFill>
                    <a:sysClr val="windowText" lastClr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知识库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776906" y="1413334"/>
              <a:ext cx="900120" cy="431748"/>
            </a:xfrm>
            <a:prstGeom prst="round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1200" b="1" dirty="0">
                  <a:solidFill>
                    <a:sysClr val="windowText" lastClr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部门管理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776906" y="2853022"/>
              <a:ext cx="900120" cy="431748"/>
            </a:xfrm>
            <a:prstGeom prst="round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1200" b="1" dirty="0">
                  <a:solidFill>
                    <a:sysClr val="windowText" lastClr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报表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76906" y="3573659"/>
              <a:ext cx="900120" cy="431748"/>
            </a:xfrm>
            <a:prstGeom prst="round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1200" b="1" dirty="0">
                  <a:solidFill>
                    <a:sysClr val="windowText" lastClr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关联数据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776906" y="4365726"/>
              <a:ext cx="900120" cy="431748"/>
            </a:xfrm>
            <a:prstGeom prst="round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1200" b="1" dirty="0">
                  <a:solidFill>
                    <a:sysClr val="windowText" lastClr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监控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7776906" y="5084776"/>
              <a:ext cx="900120" cy="431748"/>
            </a:xfrm>
            <a:prstGeom prst="round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1200" b="1" dirty="0">
                  <a:solidFill>
                    <a:sysClr val="windowText" lastClr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坐席状态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05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7"/>
          <p:cNvSpPr>
            <a:spLocks noGrp="1"/>
          </p:cNvSpPr>
          <p:nvPr>
            <p:ph type="title" idx="4294967295"/>
          </p:nvPr>
        </p:nvSpPr>
        <p:spPr bwMode="auto">
          <a:xfrm>
            <a:off x="0" y="4763"/>
            <a:ext cx="12192000" cy="574675"/>
          </a:xfrm>
          <a:solidFill>
            <a:schemeClr val="tx2">
              <a:lumMod val="60000"/>
              <a:lumOff val="40000"/>
            </a:schemeClr>
          </a:solidFill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部署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架构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72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7"/>
          <p:cNvSpPr>
            <a:spLocks noGrp="1"/>
          </p:cNvSpPr>
          <p:nvPr>
            <p:ph type="title" idx="4294967295"/>
          </p:nvPr>
        </p:nvSpPr>
        <p:spPr bwMode="auto">
          <a:xfrm>
            <a:off x="0" y="4763"/>
            <a:ext cx="12192000" cy="574675"/>
          </a:xfrm>
          <a:solidFill>
            <a:schemeClr val="tx2">
              <a:lumMod val="60000"/>
              <a:lumOff val="40000"/>
            </a:schemeClr>
          </a:solidFill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技术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架构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4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27606" y="5803199"/>
            <a:ext cx="8024920" cy="967655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7"/>
          <p:cNvSpPr>
            <a:spLocks noGrp="1"/>
          </p:cNvSpPr>
          <p:nvPr>
            <p:ph type="title" idx="4294967295"/>
          </p:nvPr>
        </p:nvSpPr>
        <p:spPr bwMode="auto">
          <a:xfrm>
            <a:off x="0" y="4763"/>
            <a:ext cx="12192000" cy="574675"/>
          </a:xfrm>
          <a:solidFill>
            <a:schemeClr val="tx2">
              <a:lumMod val="60000"/>
              <a:lumOff val="40000"/>
            </a:schemeClr>
          </a:solidFill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技术</a:t>
            </a: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架构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 flipV="1">
            <a:off x="65942" y="1732086"/>
            <a:ext cx="12060115" cy="43960"/>
          </a:xfrm>
          <a:prstGeom prst="line">
            <a:avLst/>
          </a:prstGeom>
          <a:solidFill>
            <a:srgbClr val="4F81BD"/>
          </a:solidFill>
          <a:ln w="25400" cap="flat" cmpd="sng" algn="ctr">
            <a:solidFill>
              <a:sysClr val="windowText" lastClr="00000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5942" y="2646493"/>
            <a:ext cx="12060115" cy="43960"/>
          </a:xfrm>
          <a:prstGeom prst="line">
            <a:avLst/>
          </a:prstGeom>
          <a:solidFill>
            <a:srgbClr val="4F81BD"/>
          </a:solidFill>
          <a:ln w="25400" cap="flat" cmpd="sng" algn="ctr">
            <a:solidFill>
              <a:sysClr val="windowText" lastClr="00000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 flipV="1">
            <a:off x="65942" y="4457695"/>
            <a:ext cx="12060115" cy="43960"/>
          </a:xfrm>
          <a:prstGeom prst="line">
            <a:avLst/>
          </a:prstGeom>
          <a:solidFill>
            <a:srgbClr val="4F81BD"/>
          </a:solidFill>
          <a:ln w="25400" cap="flat" cmpd="sng" algn="ctr">
            <a:solidFill>
              <a:sysClr val="windowText" lastClr="00000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flipV="1">
            <a:off x="65942" y="5635869"/>
            <a:ext cx="12060115" cy="43960"/>
          </a:xfrm>
          <a:prstGeom prst="line">
            <a:avLst/>
          </a:prstGeom>
          <a:solidFill>
            <a:srgbClr val="4F81BD"/>
          </a:solidFill>
          <a:ln w="25400" cap="flat" cmpd="sng" algn="ctr">
            <a:solidFill>
              <a:sysClr val="windowText" lastClr="00000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39"/>
          <p:cNvSpPr txBox="1"/>
          <p:nvPr/>
        </p:nvSpPr>
        <p:spPr>
          <a:xfrm>
            <a:off x="65942" y="795982"/>
            <a:ext cx="461665" cy="9361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  <a:latin typeface="Arial" charset="0"/>
              </a:rPr>
              <a:t>用户层</a:t>
            </a:r>
            <a:endParaRPr lang="zh-CN" altLang="en-US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2" name="TextBox 138"/>
          <p:cNvSpPr txBox="1"/>
          <p:nvPr/>
        </p:nvSpPr>
        <p:spPr>
          <a:xfrm>
            <a:off x="65942" y="1790372"/>
            <a:ext cx="461665" cy="9361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  <a:latin typeface="Arial" charset="0"/>
              </a:rPr>
              <a:t>负载层</a:t>
            </a:r>
            <a:endParaRPr lang="zh-CN" altLang="en-US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3" name="TextBox 137"/>
          <p:cNvSpPr txBox="1"/>
          <p:nvPr/>
        </p:nvSpPr>
        <p:spPr>
          <a:xfrm>
            <a:off x="65941" y="3350144"/>
            <a:ext cx="461665" cy="9361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  <a:latin typeface="Arial" charset="0"/>
              </a:rPr>
              <a:t>应用层</a:t>
            </a:r>
            <a:endParaRPr lang="zh-CN" altLang="en-US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4" name="TextBox 131"/>
          <p:cNvSpPr txBox="1"/>
          <p:nvPr/>
        </p:nvSpPr>
        <p:spPr>
          <a:xfrm>
            <a:off x="65941" y="4555615"/>
            <a:ext cx="461665" cy="10743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  <a:latin typeface="Arial" charset="0"/>
              </a:rPr>
              <a:t>缓存日志</a:t>
            </a:r>
            <a:endParaRPr lang="zh-CN" altLang="en-US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5" name="圆柱形 14"/>
          <p:cNvSpPr/>
          <p:nvPr/>
        </p:nvSpPr>
        <p:spPr bwMode="auto">
          <a:xfrm>
            <a:off x="868987" y="5901057"/>
            <a:ext cx="1152128" cy="648072"/>
          </a:xfrm>
          <a:prstGeom prst="can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1008063">
              <a:defRPr/>
            </a:pPr>
            <a:r>
              <a:rPr lang="en-US" altLang="zh-CN" sz="1600" kern="0" dirty="0" err="1" smtClean="0">
                <a:solidFill>
                  <a:prstClr val="black"/>
                </a:solidFill>
                <a:latin typeface="Arial"/>
                <a:ea typeface="宋体"/>
              </a:rPr>
              <a:t>Orcale</a:t>
            </a:r>
            <a:r>
              <a:rPr lang="zh-CN" altLang="en-US" sz="1600" kern="0" dirty="0" smtClean="0">
                <a:solidFill>
                  <a:prstClr val="black"/>
                </a:solidFill>
                <a:latin typeface="Arial"/>
                <a:ea typeface="宋体"/>
              </a:rPr>
              <a:t>主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16" name="圆柱形 15"/>
          <p:cNvSpPr/>
          <p:nvPr/>
        </p:nvSpPr>
        <p:spPr bwMode="auto">
          <a:xfrm>
            <a:off x="2850427" y="5901057"/>
            <a:ext cx="1152128" cy="648072"/>
          </a:xfrm>
          <a:prstGeom prst="can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08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 err="1" smtClean="0">
                <a:solidFill>
                  <a:prstClr val="black"/>
                </a:solidFill>
                <a:latin typeface="Arial"/>
                <a:ea typeface="宋体"/>
              </a:rPr>
              <a:t>Orcale</a:t>
            </a:r>
            <a:r>
              <a:rPr lang="zh-CN" altLang="en-US" sz="1600" kern="0" dirty="0" smtClean="0">
                <a:solidFill>
                  <a:prstClr val="black"/>
                </a:solidFill>
                <a:latin typeface="Arial"/>
                <a:ea typeface="宋体"/>
              </a:rPr>
              <a:t>从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17" name="TextBox 131"/>
          <p:cNvSpPr txBox="1"/>
          <p:nvPr/>
        </p:nvSpPr>
        <p:spPr>
          <a:xfrm>
            <a:off x="65941" y="5882329"/>
            <a:ext cx="461665" cy="9361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  <a:latin typeface="Arial" charset="0"/>
              </a:rPr>
              <a:t>数据</a:t>
            </a:r>
            <a:r>
              <a:rPr lang="zh-CN" altLang="en-US" dirty="0" smtClean="0">
                <a:solidFill>
                  <a:srgbClr val="00B050"/>
                </a:solidFill>
                <a:latin typeface="Arial" charset="0"/>
              </a:rPr>
              <a:t>层</a:t>
            </a:r>
            <a:endParaRPr lang="zh-CN" altLang="en-US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8" name="圆柱形 17"/>
          <p:cNvSpPr/>
          <p:nvPr/>
        </p:nvSpPr>
        <p:spPr bwMode="auto">
          <a:xfrm>
            <a:off x="977426" y="4812725"/>
            <a:ext cx="1152128" cy="648072"/>
          </a:xfrm>
          <a:prstGeom prst="can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08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</a:rPr>
              <a:t>Redis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</a:rPr>
              <a:t>主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19" name="圆柱形 18"/>
          <p:cNvSpPr/>
          <p:nvPr/>
        </p:nvSpPr>
        <p:spPr bwMode="auto">
          <a:xfrm>
            <a:off x="2306819" y="4812725"/>
            <a:ext cx="1152128" cy="648072"/>
          </a:xfrm>
          <a:prstGeom prst="can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08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</a:rPr>
              <a:t>Redis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</a:rPr>
              <a:t>从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 flipV="1">
            <a:off x="1956627" y="6257190"/>
            <a:ext cx="880450" cy="13790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2" name="圆柱形 21"/>
          <p:cNvSpPr/>
          <p:nvPr/>
        </p:nvSpPr>
        <p:spPr bwMode="auto">
          <a:xfrm>
            <a:off x="4422870" y="5901057"/>
            <a:ext cx="1152128" cy="648072"/>
          </a:xfrm>
          <a:prstGeom prst="can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08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</a:rPr>
              <a:t>Mysql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</a:rPr>
              <a:t>主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23" name="圆柱形 22"/>
          <p:cNvSpPr/>
          <p:nvPr/>
        </p:nvSpPr>
        <p:spPr bwMode="auto">
          <a:xfrm>
            <a:off x="6492237" y="5901057"/>
            <a:ext cx="1152128" cy="648072"/>
          </a:xfrm>
          <a:prstGeom prst="can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08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</a:rPr>
              <a:t>Mysql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</a:rPr>
              <a:t>从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5574998" y="6269504"/>
            <a:ext cx="917239" cy="1476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5" name="圆柱形 24"/>
          <p:cNvSpPr/>
          <p:nvPr/>
        </p:nvSpPr>
        <p:spPr bwMode="auto">
          <a:xfrm>
            <a:off x="8765332" y="6129657"/>
            <a:ext cx="2515199" cy="648072"/>
          </a:xfrm>
          <a:prstGeom prst="can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08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</a:rPr>
              <a:t>备份数据库（历史）</a:t>
            </a:r>
          </a:p>
        </p:txBody>
      </p:sp>
      <p:sp>
        <p:nvSpPr>
          <p:cNvPr id="30" name="TextBox 183"/>
          <p:cNvSpPr txBox="1"/>
          <p:nvPr/>
        </p:nvSpPr>
        <p:spPr>
          <a:xfrm>
            <a:off x="8743535" y="5713052"/>
            <a:ext cx="2536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prstClr val="black"/>
                </a:solidFill>
                <a:latin typeface="Arial" charset="0"/>
              </a:rPr>
              <a:t>读写分离、历史数据同步</a:t>
            </a:r>
            <a:endParaRPr lang="zh-CN" altLang="en-US" sz="1600" dirty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146" y="3343318"/>
            <a:ext cx="47255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395049" y="3999019"/>
            <a:ext cx="11719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>
                <a:solidFill>
                  <a:prstClr val="black"/>
                </a:solidFill>
                <a:latin typeface="Arial" charset="0"/>
              </a:rPr>
              <a:t>统一权限</a:t>
            </a:r>
            <a:endParaRPr lang="zh-CN" altLang="en-US" sz="1000" dirty="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0944900" y="2777770"/>
            <a:ext cx="986187" cy="1601873"/>
            <a:chOff x="10944900" y="2777770"/>
            <a:chExt cx="986187" cy="1601873"/>
          </a:xfrm>
        </p:grpSpPr>
        <p:sp>
          <p:nvSpPr>
            <p:cNvPr id="33" name="圆角矩形 32"/>
            <p:cNvSpPr/>
            <p:nvPr/>
          </p:nvSpPr>
          <p:spPr>
            <a:xfrm>
              <a:off x="10944900" y="2777770"/>
              <a:ext cx="976609" cy="1601873"/>
            </a:xfrm>
            <a:prstGeom prst="round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lg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34" name="TextBox 35"/>
            <p:cNvSpPr txBox="1">
              <a:spLocks noChangeArrowheads="1"/>
            </p:cNvSpPr>
            <p:nvPr/>
          </p:nvSpPr>
          <p:spPr bwMode="auto">
            <a:xfrm>
              <a:off x="11567824" y="3001763"/>
              <a:ext cx="363263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prstClr val="black"/>
                  </a:solidFill>
                  <a:latin typeface="Arial" charset="0"/>
                </a:rPr>
                <a:t>外部系统</a:t>
              </a:r>
            </a:p>
          </p:txBody>
        </p:sp>
        <p:pic>
          <p:nvPicPr>
            <p:cNvPr id="35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51379" y="3567099"/>
              <a:ext cx="472553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05800" y="2946687"/>
              <a:ext cx="472553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" name="圆角矩形 36"/>
          <p:cNvSpPr/>
          <p:nvPr/>
        </p:nvSpPr>
        <p:spPr>
          <a:xfrm>
            <a:off x="573184" y="2772886"/>
            <a:ext cx="9887359" cy="1606757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lg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39" name="圆柱形 38"/>
          <p:cNvSpPr/>
          <p:nvPr/>
        </p:nvSpPr>
        <p:spPr bwMode="auto">
          <a:xfrm>
            <a:off x="3656275" y="4818262"/>
            <a:ext cx="1152128" cy="648072"/>
          </a:xfrm>
          <a:prstGeom prst="can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08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</a:rPr>
              <a:t>Redis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</a:rPr>
              <a:t>从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83228" y="1973819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prstClr val="black"/>
                </a:solidFill>
                <a:latin typeface="Arial" charset="0"/>
              </a:rPr>
              <a:t>Nginx</a:t>
            </a:r>
            <a:endParaRPr lang="zh-CN" altLang="en-US" dirty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4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799" y="1829703"/>
            <a:ext cx="47255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35"/>
          <p:cNvSpPr txBox="1">
            <a:spLocks noChangeArrowheads="1"/>
          </p:cNvSpPr>
          <p:nvPr/>
        </p:nvSpPr>
        <p:spPr bwMode="auto">
          <a:xfrm>
            <a:off x="8460456" y="2381281"/>
            <a:ext cx="79208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 smtClean="0">
                <a:solidFill>
                  <a:prstClr val="black"/>
                </a:solidFill>
                <a:latin typeface="Arial" charset="0"/>
              </a:rPr>
              <a:t>静态资源</a:t>
            </a:r>
            <a:endParaRPr lang="en-US" altLang="zh-CN" sz="1100" dirty="0" smtClean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03571" y="1973819"/>
            <a:ext cx="279927" cy="38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4" name="直接箭头连接符 43"/>
          <p:cNvCxnSpPr>
            <a:stCxn id="41" idx="3"/>
            <a:endCxn id="43" idx="1"/>
          </p:cNvCxnSpPr>
          <p:nvPr/>
        </p:nvCxnSpPr>
        <p:spPr bwMode="auto">
          <a:xfrm>
            <a:off x="5730352" y="2153739"/>
            <a:ext cx="2873219" cy="10940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5" name="TextBox 169"/>
          <p:cNvSpPr txBox="1"/>
          <p:nvPr/>
        </p:nvSpPr>
        <p:spPr>
          <a:xfrm>
            <a:off x="8856500" y="2110968"/>
            <a:ext cx="160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prstClr val="black"/>
                </a:solidFill>
                <a:latin typeface="Arial" charset="0"/>
              </a:rPr>
              <a:t>图片、页面等</a:t>
            </a:r>
            <a:endParaRPr lang="zh-CN" alt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9" name="TextBox 183"/>
          <p:cNvSpPr txBox="1"/>
          <p:nvPr/>
        </p:nvSpPr>
        <p:spPr>
          <a:xfrm>
            <a:off x="4916843" y="4967960"/>
            <a:ext cx="103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prstClr val="black"/>
                </a:solidFill>
                <a:latin typeface="Arial" charset="0"/>
              </a:defRPr>
            </a:lvl1pPr>
          </a:lstStyle>
          <a:p>
            <a:r>
              <a:rPr lang="zh-CN" altLang="en-US" dirty="0"/>
              <a:t>哨兵模式</a:t>
            </a:r>
            <a:endParaRPr lang="zh-CN" altLang="en-US" dirty="0"/>
          </a:p>
        </p:txBody>
      </p:sp>
      <p:pic>
        <p:nvPicPr>
          <p:cNvPr id="5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4838" y="3343318"/>
            <a:ext cx="47255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1581658" y="4011076"/>
            <a:ext cx="720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smtClean="0">
                <a:solidFill>
                  <a:prstClr val="black"/>
                </a:solidFill>
                <a:latin typeface="Arial" charset="0"/>
              </a:rPr>
              <a:t>IM</a:t>
            </a:r>
            <a:r>
              <a:rPr lang="zh-CN" altLang="en-US" sz="1000" dirty="0" smtClean="0">
                <a:solidFill>
                  <a:prstClr val="black"/>
                </a:solidFill>
                <a:latin typeface="Arial" charset="0"/>
              </a:rPr>
              <a:t>对话</a:t>
            </a:r>
            <a:endParaRPr lang="zh-CN" altLang="en-US" sz="1000" dirty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9232" y="3343318"/>
            <a:ext cx="47255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3549650" y="4025576"/>
            <a:ext cx="720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>
                <a:solidFill>
                  <a:prstClr val="black"/>
                </a:solidFill>
                <a:latin typeface="Arial" charset="0"/>
              </a:rPr>
              <a:t>名片读取</a:t>
            </a:r>
            <a:endParaRPr lang="zh-CN" altLang="en-US" sz="1000" dirty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5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1429" y="3343318"/>
            <a:ext cx="47255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25"/>
          <p:cNvSpPr txBox="1">
            <a:spLocks noChangeArrowheads="1"/>
          </p:cNvSpPr>
          <p:nvPr/>
        </p:nvSpPr>
        <p:spPr bwMode="auto">
          <a:xfrm>
            <a:off x="4421887" y="4029070"/>
            <a:ext cx="720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>
                <a:solidFill>
                  <a:prstClr val="black"/>
                </a:solidFill>
                <a:latin typeface="Arial" charset="0"/>
              </a:rPr>
              <a:t>名片分配</a:t>
            </a:r>
            <a:endParaRPr lang="zh-CN" altLang="en-US" sz="1000" dirty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3626" y="3343318"/>
            <a:ext cx="47255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25"/>
          <p:cNvSpPr txBox="1">
            <a:spLocks noChangeArrowheads="1"/>
          </p:cNvSpPr>
          <p:nvPr/>
        </p:nvSpPr>
        <p:spPr bwMode="auto">
          <a:xfrm>
            <a:off x="5294124" y="4014793"/>
            <a:ext cx="720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>
                <a:solidFill>
                  <a:prstClr val="black"/>
                </a:solidFill>
                <a:latin typeface="Arial" charset="0"/>
              </a:rPr>
              <a:t>名片推送</a:t>
            </a:r>
            <a:endParaRPr lang="zh-CN" altLang="en-US" sz="1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48019" y="3334368"/>
            <a:ext cx="8571927" cy="967655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167995" y="4902155"/>
            <a:ext cx="1172116" cy="338554"/>
          </a:xfrm>
          <a:prstGeom prst="rect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1600" b="0" i="0" dirty="0" err="1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Logstash</a:t>
            </a:r>
            <a:r>
              <a:rPr lang="en-US" altLang="zh-CN" sz="1600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  <a:endParaRPr lang="zh-CN" altLang="en-US" sz="1600" dirty="0"/>
          </a:p>
        </p:txBody>
      </p:sp>
      <p:sp>
        <p:nvSpPr>
          <p:cNvPr id="65" name="矩形 64"/>
          <p:cNvSpPr/>
          <p:nvPr/>
        </p:nvSpPr>
        <p:spPr>
          <a:xfrm>
            <a:off x="6486722" y="4908597"/>
            <a:ext cx="1593706" cy="338554"/>
          </a:xfrm>
          <a:prstGeom prst="rect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333333"/>
                </a:solidFill>
                <a:latin typeface="Verdana" panose="020B0604030504040204" pitchFamily="34" charset="0"/>
              </a:rPr>
              <a:t>Elasticsearch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endParaRPr lang="zh-CN" altLang="en-US" sz="16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403245" y="4889592"/>
            <a:ext cx="958917" cy="338554"/>
          </a:xfrm>
          <a:prstGeom prst="rect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333333"/>
                </a:solidFill>
                <a:latin typeface="Verdana" panose="020B0604030504040204" pitchFamily="34" charset="0"/>
              </a:rPr>
              <a:t>Kibana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endParaRPr lang="zh-CN" altLang="en-US" sz="16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7" name="TextBox 183"/>
          <p:cNvSpPr txBox="1"/>
          <p:nvPr/>
        </p:nvSpPr>
        <p:spPr>
          <a:xfrm>
            <a:off x="10460544" y="4892222"/>
            <a:ext cx="1460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prstClr val="black"/>
                </a:solidFill>
                <a:latin typeface="Arial" charset="0"/>
              </a:defRPr>
            </a:lvl1pPr>
          </a:lstStyle>
          <a:p>
            <a:r>
              <a:rPr lang="zh-CN" altLang="en-US" dirty="0"/>
              <a:t>统一日志处理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6335124" y="4609779"/>
            <a:ext cx="5586385" cy="967655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27606" y="4613819"/>
            <a:ext cx="5684767" cy="967655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798024" y="2928694"/>
            <a:ext cx="9321922" cy="301960"/>
          </a:xfrm>
          <a:prstGeom prst="rect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 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服务注册中心</a:t>
            </a:r>
            <a:endParaRPr lang="zh-CN" altLang="en-US" dirty="0"/>
          </a:p>
        </p:txBody>
      </p:sp>
      <p:pic>
        <p:nvPicPr>
          <p:cNvPr id="7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0217" y="3391662"/>
            <a:ext cx="47255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TextBox 25"/>
          <p:cNvSpPr txBox="1">
            <a:spLocks noChangeArrowheads="1"/>
          </p:cNvSpPr>
          <p:nvPr/>
        </p:nvSpPr>
        <p:spPr bwMode="auto">
          <a:xfrm>
            <a:off x="8186493" y="4034367"/>
            <a:ext cx="720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>
                <a:solidFill>
                  <a:prstClr val="black"/>
                </a:solidFill>
                <a:latin typeface="Arial" charset="0"/>
              </a:rPr>
              <a:t>工单服务</a:t>
            </a:r>
            <a:endParaRPr lang="zh-CN" altLang="en-US" sz="1000" dirty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7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7035" y="3358268"/>
            <a:ext cx="47255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矩形 74"/>
          <p:cNvSpPr/>
          <p:nvPr/>
        </p:nvSpPr>
        <p:spPr>
          <a:xfrm>
            <a:off x="2515441" y="4008877"/>
            <a:ext cx="8819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prstClr val="black"/>
                </a:solidFill>
                <a:latin typeface="Arial" charset="0"/>
              </a:rPr>
              <a:t>rebot</a:t>
            </a:r>
            <a:r>
              <a:rPr lang="zh-CN" altLang="en-US" sz="1000" dirty="0" smtClean="0">
                <a:solidFill>
                  <a:prstClr val="black"/>
                </a:solidFill>
                <a:latin typeface="Arial" charset="0"/>
              </a:rPr>
              <a:t>对话</a:t>
            </a:r>
            <a:endParaRPr lang="zh-CN" altLang="en-US" sz="1000" dirty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7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42416" y="3353162"/>
            <a:ext cx="47255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矩形 76"/>
          <p:cNvSpPr/>
          <p:nvPr/>
        </p:nvSpPr>
        <p:spPr>
          <a:xfrm>
            <a:off x="8966777" y="4011051"/>
            <a:ext cx="10533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>
                <a:solidFill>
                  <a:prstClr val="black"/>
                </a:solidFill>
                <a:latin typeface="Arial" charset="0"/>
              </a:rPr>
              <a:t>开放平台</a:t>
            </a:r>
            <a:endParaRPr lang="zh-CN" altLang="en-US" sz="1000" dirty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8020" y="3419056"/>
            <a:ext cx="47255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矩形 78"/>
          <p:cNvSpPr/>
          <p:nvPr/>
        </p:nvSpPr>
        <p:spPr>
          <a:xfrm>
            <a:off x="7144103" y="4031920"/>
            <a:ext cx="8819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smtClean="0">
                <a:solidFill>
                  <a:prstClr val="black"/>
                </a:solidFill>
                <a:latin typeface="Arial" charset="0"/>
              </a:rPr>
              <a:t>CRM</a:t>
            </a:r>
            <a:r>
              <a:rPr lang="zh-CN" altLang="en-US" sz="1000" dirty="0" smtClean="0">
                <a:solidFill>
                  <a:prstClr val="black"/>
                </a:solidFill>
                <a:latin typeface="Arial" charset="0"/>
              </a:rPr>
              <a:t>管理</a:t>
            </a:r>
            <a:endParaRPr lang="zh-CN" altLang="en-US" sz="1000" dirty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5823" y="3380404"/>
            <a:ext cx="47255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25"/>
          <p:cNvSpPr txBox="1">
            <a:spLocks noChangeArrowheads="1"/>
          </p:cNvSpPr>
          <p:nvPr/>
        </p:nvSpPr>
        <p:spPr bwMode="auto">
          <a:xfrm>
            <a:off x="6271866" y="4034367"/>
            <a:ext cx="720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>
                <a:solidFill>
                  <a:prstClr val="black"/>
                </a:solidFill>
                <a:latin typeface="Arial" charset="0"/>
              </a:rPr>
              <a:t>用户管理</a:t>
            </a:r>
            <a:endParaRPr lang="zh-CN" altLang="en-US" sz="1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40296" y="1282947"/>
            <a:ext cx="1082348" cy="30777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访客网页端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140033" y="1282947"/>
            <a:ext cx="1144865" cy="30777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客服桌面端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 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402287" y="1282947"/>
            <a:ext cx="1261884" cy="30777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用户管理平台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043814" y="1282947"/>
            <a:ext cx="1261884" cy="30777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易聊运营系统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pic>
        <p:nvPicPr>
          <p:cNvPr id="2050" name="Picture 2" descr="https://timgsa.baidu.com/timg?image&amp;quality=80&amp;size=b9999_10000&amp;sec=1584524126035&amp;di=e6e87e4972a825dd6605a1726beccc62&amp;imgtype=0&amp;src=http%3A%2F%2Fku.90sjimg.com%2Felement_origin_min_pic%2F01%2F48%2F76%2F3857443cd07323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14" y="762150"/>
            <a:ext cx="632487" cy="47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https://timgsa.baidu.com/timg?image&amp;quality=80&amp;size=b9999_10000&amp;sec=1584524126035&amp;di=e6e87e4972a825dd6605a1726beccc62&amp;imgtype=0&amp;src=http%3A%2F%2Fku.90sjimg.com%2Felement_origin_min_pic%2F01%2F48%2F76%2F3857443cd07323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680" y="762150"/>
            <a:ext cx="632487" cy="47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https://timgsa.baidu.com/timg?image&amp;quality=80&amp;size=b9999_10000&amp;sec=1584524126035&amp;di=e6e87e4972a825dd6605a1726beccc62&amp;imgtype=0&amp;src=http%3A%2F%2Fku.90sjimg.com%2Felement_origin_min_pic%2F01%2F48%2F76%2F3857443cd07323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446" y="762150"/>
            <a:ext cx="632487" cy="47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timgsa.baidu.com/timg?image&amp;quality=80&amp;size=b9999_10000&amp;sec=1584524126035&amp;di=e6e87e4972a825dd6605a1726beccc62&amp;imgtype=0&amp;src=http%3A%2F%2Fku.90sjimg.com%2Felement_origin_min_pic%2F01%2F48%2F76%2F3857443cd07323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978" y="762150"/>
            <a:ext cx="632487" cy="47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矩形 90"/>
          <p:cNvSpPr/>
          <p:nvPr/>
        </p:nvSpPr>
        <p:spPr>
          <a:xfrm>
            <a:off x="7551976" y="1291874"/>
            <a:ext cx="1620957" cy="30777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合作伙伴管理系统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pic>
        <p:nvPicPr>
          <p:cNvPr id="92" name="Picture 2" descr="https://timgsa.baidu.com/timg?image&amp;quality=80&amp;size=b9999_10000&amp;sec=1584524126035&amp;di=e6e87e4972a825dd6605a1726beccc62&amp;imgtype=0&amp;src=http%3A%2F%2Fku.90sjimg.com%2Felement_origin_min_pic%2F01%2F48%2F76%2F3857443cd07323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212" y="762150"/>
            <a:ext cx="632487" cy="47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77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7"/>
          <p:cNvSpPr>
            <a:spLocks noGrp="1"/>
          </p:cNvSpPr>
          <p:nvPr>
            <p:ph type="title" idx="4294967295"/>
          </p:nvPr>
        </p:nvSpPr>
        <p:spPr bwMode="auto">
          <a:xfrm>
            <a:off x="0" y="4763"/>
            <a:ext cx="12192000" cy="574675"/>
          </a:xfrm>
          <a:solidFill>
            <a:schemeClr val="tx2">
              <a:lumMod val="60000"/>
              <a:lumOff val="40000"/>
            </a:schemeClr>
          </a:solidFill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数据架构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60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273</Words>
  <Application>Microsoft Office PowerPoint</Application>
  <PresentationFormat>宽屏</PresentationFormat>
  <Paragraphs>123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宋体</vt:lpstr>
      <vt:lpstr>微软雅黑 Light</vt:lpstr>
      <vt:lpstr>Arial</vt:lpstr>
      <vt:lpstr>Verdana</vt:lpstr>
      <vt:lpstr>Office 主题​​</vt:lpstr>
      <vt:lpstr>PowerPoint 演示文稿</vt:lpstr>
      <vt:lpstr>应用架构</vt:lpstr>
      <vt:lpstr>部署架构</vt:lpstr>
      <vt:lpstr>技术架构</vt:lpstr>
      <vt:lpstr>技术架构</vt:lpstr>
      <vt:lpstr>数据架构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YL</dc:creator>
  <cp:lastModifiedBy>YL</cp:lastModifiedBy>
  <cp:revision>16</cp:revision>
  <dcterms:created xsi:type="dcterms:W3CDTF">2020-03-18T03:14:10Z</dcterms:created>
  <dcterms:modified xsi:type="dcterms:W3CDTF">2020-03-18T12:01:35Z</dcterms:modified>
</cp:coreProperties>
</file>