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69" r:id="rId4"/>
    <p:sldId id="271" r:id="rId5"/>
    <p:sldId id="272" r:id="rId6"/>
    <p:sldId id="270" r:id="rId7"/>
    <p:sldId id="273" r:id="rId8"/>
    <p:sldId id="261" r:id="rId9"/>
    <p:sldId id="262" r:id="rId10"/>
    <p:sldId id="263" r:id="rId11"/>
    <p:sldId id="264" r:id="rId12"/>
    <p:sldId id="268" r:id="rId13"/>
    <p:sldId id="26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qing\Documents\2016ein\400\1604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qing\Documents\2016ein\400\1604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qing\Documents\2016ein\400\16040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Sheet6!$C$2</c:f>
              <c:strCache>
                <c:ptCount val="1"/>
                <c:pt idx="0">
                  <c:v>cluster 1</c:v>
                </c:pt>
              </c:strCache>
            </c:strRef>
          </c:tx>
          <c:spPr>
            <a:solidFill>
              <a:srgbClr val="C0FF80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Sheet6!$C$3:$C$22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2-4D0E-B87F-1967D36D4B59}"/>
            </c:ext>
          </c:extLst>
        </c:ser>
        <c:ser>
          <c:idx val="1"/>
          <c:order val="1"/>
          <c:tx>
            <c:strRef>
              <c:f>Sheet6!$D$2</c:f>
              <c:strCache>
                <c:ptCount val="1"/>
                <c:pt idx="0">
                  <c:v>cluster 2</c:v>
                </c:pt>
              </c:strCache>
            </c:strRef>
          </c:tx>
          <c:spPr>
            <a:solidFill>
              <a:srgbClr val="FF8000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Sheet6!$D$3:$D$22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32-4D0E-B87F-1967D36D4B59}"/>
            </c:ext>
          </c:extLst>
        </c:ser>
        <c:ser>
          <c:idx val="2"/>
          <c:order val="2"/>
          <c:tx>
            <c:strRef>
              <c:f>Sheet6!$E$2</c:f>
              <c:strCache>
                <c:ptCount val="1"/>
                <c:pt idx="0">
                  <c:v>cluster 3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Sheet6!$E$3:$E$22</c:f>
              <c:numCache>
                <c:formatCode>General</c:formatCode>
                <c:ptCount val="20"/>
                <c:pt idx="0">
                  <c:v>6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32-4D0E-B87F-1967D36D4B59}"/>
            </c:ext>
          </c:extLst>
        </c:ser>
        <c:ser>
          <c:idx val="3"/>
          <c:order val="3"/>
          <c:tx>
            <c:strRef>
              <c:f>Sheet6!$F$2</c:f>
              <c:strCache>
                <c:ptCount val="1"/>
                <c:pt idx="0">
                  <c:v>cluster 4</c:v>
                </c:pt>
              </c:strCache>
            </c:strRef>
          </c:tx>
          <c:spPr>
            <a:solidFill>
              <a:srgbClr val="FFFF80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Sheet6!$F$3:$F$22</c:f>
              <c:numCache>
                <c:formatCode>General</c:formatCode>
                <c:ptCount val="2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32-4D0E-B87F-1967D36D4B59}"/>
            </c:ext>
          </c:extLst>
        </c:ser>
        <c:ser>
          <c:idx val="4"/>
          <c:order val="4"/>
          <c:tx>
            <c:strRef>
              <c:f>Sheet6!$G$2</c:f>
              <c:strCache>
                <c:ptCount val="1"/>
                <c:pt idx="0">
                  <c:v>cluster 5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Sheet6!$G$3:$G$22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32-4D0E-B87F-1967D36D4B59}"/>
            </c:ext>
          </c:extLst>
        </c:ser>
        <c:ser>
          <c:idx val="5"/>
          <c:order val="5"/>
          <c:tx>
            <c:strRef>
              <c:f>Sheet6!$H$2</c:f>
              <c:strCache>
                <c:ptCount val="1"/>
                <c:pt idx="0">
                  <c:v>cluster 6</c:v>
                </c:pt>
              </c:strCache>
            </c:strRef>
          </c:tx>
          <c:spPr>
            <a:solidFill>
              <a:srgbClr val="FFC080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Sheet6!$H$3:$H$22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13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32-4D0E-B87F-1967D36D4B59}"/>
            </c:ext>
          </c:extLst>
        </c:ser>
        <c:ser>
          <c:idx val="6"/>
          <c:order val="6"/>
          <c:tx>
            <c:strRef>
              <c:f>Sheet6!$I$2</c:f>
              <c:strCache>
                <c:ptCount val="1"/>
                <c:pt idx="0">
                  <c:v>cluster 7</c:v>
                </c:pt>
              </c:strCache>
            </c:strRef>
          </c:tx>
          <c:spPr>
            <a:solidFill>
              <a:srgbClr val="FF8080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Sheet6!$I$3:$I$22</c:f>
              <c:numCache>
                <c:formatCode>General</c:formatCode>
                <c:ptCount val="20"/>
                <c:pt idx="0">
                  <c:v>8</c:v>
                </c:pt>
                <c:pt idx="1">
                  <c:v>14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32-4D0E-B87F-1967D36D4B59}"/>
            </c:ext>
          </c:extLst>
        </c:ser>
        <c:ser>
          <c:idx val="7"/>
          <c:order val="7"/>
          <c:tx>
            <c:strRef>
              <c:f>Sheet6!$J$2</c:f>
              <c:strCache>
                <c:ptCount val="1"/>
                <c:pt idx="0">
                  <c:v>cluster 8</c:v>
                </c:pt>
              </c:strCache>
            </c:strRef>
          </c:tx>
          <c:spPr>
            <a:solidFill>
              <a:srgbClr val="80FF00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Sheet6!$J$3:$J$22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9</c:v>
                </c:pt>
                <c:pt idx="8">
                  <c:v>13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13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C32-4D0E-B87F-1967D36D4B59}"/>
            </c:ext>
          </c:extLst>
        </c:ser>
        <c:ser>
          <c:idx val="8"/>
          <c:order val="8"/>
          <c:tx>
            <c:strRef>
              <c:f>Sheet6!$K$2</c:f>
              <c:strCache>
                <c:ptCount val="1"/>
                <c:pt idx="0">
                  <c:v>cluster 9</c:v>
                </c:pt>
              </c:strCache>
            </c:strRef>
          </c:tx>
          <c:spPr>
            <a:solidFill>
              <a:srgbClr val="0080FF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Sheet6!$K$3:$K$22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32-4D0E-B87F-1967D36D4B59}"/>
            </c:ext>
          </c:extLst>
        </c:ser>
        <c:ser>
          <c:idx val="9"/>
          <c:order val="9"/>
          <c:tx>
            <c:strRef>
              <c:f>Sheet6!$L$2</c:f>
              <c:strCache>
                <c:ptCount val="1"/>
                <c:pt idx="0">
                  <c:v>cluster 10</c:v>
                </c:pt>
              </c:strCache>
            </c:strRef>
          </c:tx>
          <c:spPr>
            <a:solidFill>
              <a:srgbClr val="80C0FF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Sheet6!$L$3:$L$22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C32-4D0E-B87F-1967D36D4B59}"/>
            </c:ext>
          </c:extLst>
        </c:ser>
        <c:ser>
          <c:idx val="10"/>
          <c:order val="10"/>
          <c:tx>
            <c:strRef>
              <c:f>Sheet6!$M$2</c:f>
              <c:strCache>
                <c:ptCount val="1"/>
                <c:pt idx="0">
                  <c:v>cluster 11</c:v>
                </c:pt>
              </c:strCache>
            </c:strRef>
          </c:tx>
          <c:spPr>
            <a:solidFill>
              <a:srgbClr val="00C0C0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Sheet6!$M$3:$M$22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14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32-4D0E-B87F-1967D36D4B59}"/>
            </c:ext>
          </c:extLst>
        </c:ser>
        <c:ser>
          <c:idx val="11"/>
          <c:order val="11"/>
          <c:tx>
            <c:strRef>
              <c:f>Sheet6!$N$2</c:f>
              <c:strCache>
                <c:ptCount val="1"/>
                <c:pt idx="0">
                  <c:v>cluster 12</c:v>
                </c:pt>
              </c:strCache>
            </c:strRef>
          </c:tx>
          <c:spPr>
            <a:solidFill>
              <a:srgbClr val="00FF80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Sheet6!$N$3:$N$22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C32-4D0E-B87F-1967D36D4B59}"/>
            </c:ext>
          </c:extLst>
        </c:ser>
        <c:ser>
          <c:idx val="12"/>
          <c:order val="12"/>
          <c:tx>
            <c:strRef>
              <c:f>Sheet6!$O$2</c:f>
              <c:strCache>
                <c:ptCount val="1"/>
                <c:pt idx="0">
                  <c:v>cluster 13</c:v>
                </c:pt>
              </c:strCache>
            </c:strRef>
          </c:tx>
          <c:spPr>
            <a:solidFill>
              <a:srgbClr val="80FFFF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Sheet6!$O$3:$O$22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C32-4D0E-B87F-1967D36D4B59}"/>
            </c:ext>
          </c:extLst>
        </c:ser>
        <c:ser>
          <c:idx val="13"/>
          <c:order val="13"/>
          <c:tx>
            <c:strRef>
              <c:f>Sheet6!$P$2</c:f>
              <c:strCache>
                <c:ptCount val="1"/>
                <c:pt idx="0">
                  <c:v>cluster 14</c:v>
                </c:pt>
              </c:strCache>
            </c:strRef>
          </c:tx>
          <c:spPr>
            <a:solidFill>
              <a:srgbClr val="80FFC0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Sheet6!$P$3:$P$22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C32-4D0E-B87F-1967D36D4B59}"/>
            </c:ext>
          </c:extLst>
        </c:ser>
        <c:ser>
          <c:idx val="14"/>
          <c:order val="14"/>
          <c:tx>
            <c:strRef>
              <c:f>Sheet6!$Q$2</c:f>
              <c:strCache>
                <c:ptCount val="1"/>
                <c:pt idx="0">
                  <c:v>cluster 15</c:v>
                </c:pt>
              </c:strCache>
            </c:strRef>
          </c:tx>
          <c:spPr>
            <a:solidFill>
              <a:srgbClr val="FF0080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Sheet6!$Q$3:$Q$22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C32-4D0E-B87F-1967D36D4B59}"/>
            </c:ext>
          </c:extLst>
        </c:ser>
        <c:ser>
          <c:idx val="15"/>
          <c:order val="15"/>
          <c:tx>
            <c:strRef>
              <c:f>Sheet6!$R$2</c:f>
              <c:strCache>
                <c:ptCount val="1"/>
                <c:pt idx="0">
                  <c:v>cluster 16</c:v>
                </c:pt>
              </c:strCache>
            </c:strRef>
          </c:tx>
          <c:spPr>
            <a:solidFill>
              <a:srgbClr val="C080FF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Sheet6!$R$3:$R$22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11</c:v>
                </c:pt>
                <c:pt idx="17">
                  <c:v>2</c:v>
                </c:pt>
                <c:pt idx="18">
                  <c:v>0</c:v>
                </c:pt>
                <c:pt idx="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C32-4D0E-B87F-1967D36D4B59}"/>
            </c:ext>
          </c:extLst>
        </c:ser>
        <c:ser>
          <c:idx val="16"/>
          <c:order val="16"/>
          <c:tx>
            <c:strRef>
              <c:f>Sheet6!$S$2</c:f>
              <c:strCache>
                <c:ptCount val="1"/>
                <c:pt idx="0">
                  <c:v>cluster 17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Sheet6!$S$3:$S$22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15</c:v>
                </c:pt>
                <c:pt idx="16">
                  <c:v>1</c:v>
                </c:pt>
                <c:pt idx="17">
                  <c:v>5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C32-4D0E-B87F-1967D36D4B59}"/>
            </c:ext>
          </c:extLst>
        </c:ser>
        <c:ser>
          <c:idx val="17"/>
          <c:order val="17"/>
          <c:tx>
            <c:strRef>
              <c:f>Sheet6!$T$2</c:f>
              <c:strCache>
                <c:ptCount val="1"/>
                <c:pt idx="0">
                  <c:v>cluster 18</c:v>
                </c:pt>
              </c:strCache>
            </c:strRef>
          </c:tx>
          <c:spPr>
            <a:solidFill>
              <a:srgbClr val="8000FF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Sheet6!$T$3:$T$22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3</c:v>
                </c:pt>
                <c:pt idx="17">
                  <c:v>8</c:v>
                </c:pt>
                <c:pt idx="18">
                  <c:v>0</c:v>
                </c:pt>
                <c:pt idx="1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C32-4D0E-B87F-1967D36D4B59}"/>
            </c:ext>
          </c:extLst>
        </c:ser>
        <c:ser>
          <c:idx val="18"/>
          <c:order val="18"/>
          <c:tx>
            <c:strRef>
              <c:f>Sheet6!$U$2</c:f>
              <c:strCache>
                <c:ptCount val="1"/>
                <c:pt idx="0">
                  <c:v>cluster 19</c:v>
                </c:pt>
              </c:strCache>
            </c:strRef>
          </c:tx>
          <c:spPr>
            <a:solidFill>
              <a:srgbClr val="FF80C0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Sheet6!$U$3:$U$22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11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C32-4D0E-B87F-1967D36D4B59}"/>
            </c:ext>
          </c:extLst>
        </c:ser>
        <c:ser>
          <c:idx val="19"/>
          <c:order val="19"/>
          <c:tx>
            <c:strRef>
              <c:f>Sheet6!$V$2</c:f>
              <c:strCache>
                <c:ptCount val="1"/>
                <c:pt idx="0">
                  <c:v>cluster 20</c:v>
                </c:pt>
              </c:strCache>
            </c:strRef>
          </c:tx>
          <c:spPr>
            <a:solidFill>
              <a:srgbClr val="8080FF"/>
            </a:solidFill>
            <a:ln>
              <a:noFill/>
            </a:ln>
            <a:effectLst/>
          </c:spPr>
          <c:invertIfNegative val="0"/>
          <c:cat>
            <c:strRef>
              <c:f>Sheet6!$B$3:$B$22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Sheet6!$V$3:$V$22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C32-4D0E-B87F-1967D36D4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7471552"/>
        <c:axId val="307471880"/>
      </c:barChart>
      <c:catAx>
        <c:axId val="30747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471880"/>
        <c:crosses val="autoZero"/>
        <c:auto val="1"/>
        <c:lblAlgn val="ctr"/>
        <c:lblOffset val="100"/>
        <c:noMultiLvlLbl val="0"/>
      </c:catAx>
      <c:valAx>
        <c:axId val="30747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47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Sheet5!$C$2</c:f>
              <c:strCache>
                <c:ptCount val="1"/>
                <c:pt idx="0">
                  <c:v>cluster 1</c:v>
                </c:pt>
              </c:strCache>
            </c:strRef>
          </c:tx>
          <c:spPr>
            <a:solidFill>
              <a:srgbClr val="C0FF80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Sheet5!$C$3:$C$22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D8-4B97-B425-AFCAF28BC16C}"/>
            </c:ext>
          </c:extLst>
        </c:ser>
        <c:ser>
          <c:idx val="1"/>
          <c:order val="1"/>
          <c:tx>
            <c:strRef>
              <c:f>Sheet5!$D$2</c:f>
              <c:strCache>
                <c:ptCount val="1"/>
                <c:pt idx="0">
                  <c:v>cluster 2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Sheet5!$D$3:$D$22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15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D8-4B97-B425-AFCAF28BC16C}"/>
            </c:ext>
          </c:extLst>
        </c:ser>
        <c:ser>
          <c:idx val="2"/>
          <c:order val="2"/>
          <c:tx>
            <c:strRef>
              <c:f>Sheet5!$E$2</c:f>
              <c:strCache>
                <c:ptCount val="1"/>
                <c:pt idx="0">
                  <c:v>cluster 3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Sheet5!$E$3:$E$22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D8-4B97-B425-AFCAF28BC16C}"/>
            </c:ext>
          </c:extLst>
        </c:ser>
        <c:ser>
          <c:idx val="3"/>
          <c:order val="3"/>
          <c:tx>
            <c:strRef>
              <c:f>Sheet5!$F$2</c:f>
              <c:strCache>
                <c:ptCount val="1"/>
                <c:pt idx="0">
                  <c:v>cluster 4</c:v>
                </c:pt>
              </c:strCache>
            </c:strRef>
          </c:tx>
          <c:spPr>
            <a:solidFill>
              <a:srgbClr val="FFFF80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Sheet5!$F$3:$F$22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D8-4B97-B425-AFCAF28BC16C}"/>
            </c:ext>
          </c:extLst>
        </c:ser>
        <c:ser>
          <c:idx val="4"/>
          <c:order val="4"/>
          <c:tx>
            <c:strRef>
              <c:f>Sheet5!$G$2</c:f>
              <c:strCache>
                <c:ptCount val="1"/>
                <c:pt idx="0">
                  <c:v>cluster 5</c:v>
                </c:pt>
              </c:strCache>
            </c:strRef>
          </c:tx>
          <c:spPr>
            <a:solidFill>
              <a:srgbClr val="FF8000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Sheet5!$G$3:$G$22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D8-4B97-B425-AFCAF28BC16C}"/>
            </c:ext>
          </c:extLst>
        </c:ser>
        <c:ser>
          <c:idx val="5"/>
          <c:order val="5"/>
          <c:tx>
            <c:strRef>
              <c:f>Sheet5!$H$2</c:f>
              <c:strCache>
                <c:ptCount val="1"/>
                <c:pt idx="0">
                  <c:v>cluster 6</c:v>
                </c:pt>
              </c:strCache>
            </c:strRef>
          </c:tx>
          <c:spPr>
            <a:solidFill>
              <a:srgbClr val="FFC080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Sheet5!$H$3:$H$22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12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D8-4B97-B425-AFCAF28BC16C}"/>
            </c:ext>
          </c:extLst>
        </c:ser>
        <c:ser>
          <c:idx val="6"/>
          <c:order val="6"/>
          <c:tx>
            <c:strRef>
              <c:f>Sheet5!$I$2</c:f>
              <c:strCache>
                <c:ptCount val="1"/>
                <c:pt idx="0">
                  <c:v>cluster 7</c:v>
                </c:pt>
              </c:strCache>
            </c:strRef>
          </c:tx>
          <c:spPr>
            <a:solidFill>
              <a:srgbClr val="FF8080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Sheet5!$I$3:$I$22</c:f>
              <c:numCache>
                <c:formatCode>General</c:formatCode>
                <c:ptCount val="20"/>
                <c:pt idx="0">
                  <c:v>14</c:v>
                </c:pt>
                <c:pt idx="1">
                  <c:v>13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D8-4B97-B425-AFCAF28BC16C}"/>
            </c:ext>
          </c:extLst>
        </c:ser>
        <c:ser>
          <c:idx val="7"/>
          <c:order val="7"/>
          <c:tx>
            <c:strRef>
              <c:f>Sheet5!$J$2</c:f>
              <c:strCache>
                <c:ptCount val="1"/>
                <c:pt idx="0">
                  <c:v>cluster 8</c:v>
                </c:pt>
              </c:strCache>
            </c:strRef>
          </c:tx>
          <c:spPr>
            <a:solidFill>
              <a:srgbClr val="80FFC0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Sheet5!$J$3:$J$22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8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BD8-4B97-B425-AFCAF28BC16C}"/>
            </c:ext>
          </c:extLst>
        </c:ser>
        <c:ser>
          <c:idx val="8"/>
          <c:order val="8"/>
          <c:tx>
            <c:strRef>
              <c:f>Sheet5!$K$2</c:f>
              <c:strCache>
                <c:ptCount val="1"/>
                <c:pt idx="0">
                  <c:v>cluster 9</c:v>
                </c:pt>
              </c:strCache>
            </c:strRef>
          </c:tx>
          <c:spPr>
            <a:solidFill>
              <a:srgbClr val="0080FF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Sheet5!$K$3:$K$22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6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D8-4B97-B425-AFCAF28BC16C}"/>
            </c:ext>
          </c:extLst>
        </c:ser>
        <c:ser>
          <c:idx val="9"/>
          <c:order val="9"/>
          <c:tx>
            <c:strRef>
              <c:f>Sheet5!$L$2</c:f>
              <c:strCache>
                <c:ptCount val="1"/>
                <c:pt idx="0">
                  <c:v>cluster 10</c:v>
                </c:pt>
              </c:strCache>
            </c:strRef>
          </c:tx>
          <c:spPr>
            <a:solidFill>
              <a:srgbClr val="80FF00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Sheet5!$L$3:$L$22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</c:v>
                </c:pt>
                <c:pt idx="8">
                  <c:v>11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BD8-4B97-B425-AFCAF28BC16C}"/>
            </c:ext>
          </c:extLst>
        </c:ser>
        <c:ser>
          <c:idx val="10"/>
          <c:order val="10"/>
          <c:tx>
            <c:strRef>
              <c:f>Sheet5!$M$2</c:f>
              <c:strCache>
                <c:ptCount val="1"/>
                <c:pt idx="0">
                  <c:v>cluster 11</c:v>
                </c:pt>
              </c:strCache>
            </c:strRef>
          </c:tx>
          <c:spPr>
            <a:solidFill>
              <a:srgbClr val="00C0C0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Sheet5!$M$3:$M$22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BD8-4B97-B425-AFCAF28BC16C}"/>
            </c:ext>
          </c:extLst>
        </c:ser>
        <c:ser>
          <c:idx val="11"/>
          <c:order val="11"/>
          <c:tx>
            <c:strRef>
              <c:f>Sheet5!$N$2</c:f>
              <c:strCache>
                <c:ptCount val="1"/>
                <c:pt idx="0">
                  <c:v>cluster 12</c:v>
                </c:pt>
              </c:strCache>
            </c:strRef>
          </c:tx>
          <c:spPr>
            <a:solidFill>
              <a:srgbClr val="80C0FF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Sheet5!$N$3:$N$22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BD8-4B97-B425-AFCAF28BC16C}"/>
            </c:ext>
          </c:extLst>
        </c:ser>
        <c:ser>
          <c:idx val="12"/>
          <c:order val="12"/>
          <c:tx>
            <c:strRef>
              <c:f>Sheet5!$O$2</c:f>
              <c:strCache>
                <c:ptCount val="1"/>
                <c:pt idx="0">
                  <c:v>cluster 13</c:v>
                </c:pt>
              </c:strCache>
            </c:strRef>
          </c:tx>
          <c:spPr>
            <a:solidFill>
              <a:srgbClr val="00FF80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Sheet5!$O$3:$O$22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15</c:v>
                </c:pt>
                <c:pt idx="10">
                  <c:v>13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BD8-4B97-B425-AFCAF28BC16C}"/>
            </c:ext>
          </c:extLst>
        </c:ser>
        <c:ser>
          <c:idx val="13"/>
          <c:order val="13"/>
          <c:tx>
            <c:strRef>
              <c:f>Sheet5!$P$2</c:f>
              <c:strCache>
                <c:ptCount val="1"/>
                <c:pt idx="0">
                  <c:v>cluster 14</c:v>
                </c:pt>
              </c:strCache>
            </c:strRef>
          </c:tx>
          <c:spPr>
            <a:solidFill>
              <a:srgbClr val="80FFFF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Sheet5!$P$3:$P$22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6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BD8-4B97-B425-AFCAF28BC16C}"/>
            </c:ext>
          </c:extLst>
        </c:ser>
        <c:ser>
          <c:idx val="14"/>
          <c:order val="14"/>
          <c:tx>
            <c:strRef>
              <c:f>Sheet5!$Q$2</c:f>
              <c:strCache>
                <c:ptCount val="1"/>
                <c:pt idx="0">
                  <c:v>cluster 15</c:v>
                </c:pt>
              </c:strCache>
            </c:strRef>
          </c:tx>
          <c:spPr>
            <a:solidFill>
              <a:srgbClr val="8000FF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Sheet5!$Q$3:$Q$22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BD8-4B97-B425-AFCAF28BC16C}"/>
            </c:ext>
          </c:extLst>
        </c:ser>
        <c:ser>
          <c:idx val="15"/>
          <c:order val="15"/>
          <c:tx>
            <c:strRef>
              <c:f>Sheet5!$R$2</c:f>
              <c:strCache>
                <c:ptCount val="1"/>
                <c:pt idx="0">
                  <c:v>cluster 16</c:v>
                </c:pt>
              </c:strCache>
            </c:strRef>
          </c:tx>
          <c:spPr>
            <a:solidFill>
              <a:srgbClr val="C080FF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Sheet5!$R$3:$R$22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15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BD8-4B97-B425-AFCAF28BC16C}"/>
            </c:ext>
          </c:extLst>
        </c:ser>
        <c:ser>
          <c:idx val="16"/>
          <c:order val="16"/>
          <c:tx>
            <c:strRef>
              <c:f>Sheet5!$S$2</c:f>
              <c:strCache>
                <c:ptCount val="1"/>
                <c:pt idx="0">
                  <c:v>cluster 17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Sheet5!$S$3:$S$22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10</c:v>
                </c:pt>
                <c:pt idx="16">
                  <c:v>0</c:v>
                </c:pt>
                <c:pt idx="17">
                  <c:v>1</c:v>
                </c:pt>
                <c:pt idx="18">
                  <c:v>6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BD8-4B97-B425-AFCAF28BC16C}"/>
            </c:ext>
          </c:extLst>
        </c:ser>
        <c:ser>
          <c:idx val="17"/>
          <c:order val="17"/>
          <c:tx>
            <c:strRef>
              <c:f>Sheet5!$T$2</c:f>
              <c:strCache>
                <c:ptCount val="1"/>
                <c:pt idx="0">
                  <c:v>cluster 18</c:v>
                </c:pt>
              </c:strCache>
            </c:strRef>
          </c:tx>
          <c:spPr>
            <a:solidFill>
              <a:srgbClr val="8080FF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Sheet5!$T$3:$T$22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13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4BD8-4B97-B425-AFCAF28BC16C}"/>
            </c:ext>
          </c:extLst>
        </c:ser>
        <c:ser>
          <c:idx val="18"/>
          <c:order val="18"/>
          <c:tx>
            <c:strRef>
              <c:f>Sheet5!$U$2</c:f>
              <c:strCache>
                <c:ptCount val="1"/>
                <c:pt idx="0">
                  <c:v>cluster 19</c:v>
                </c:pt>
              </c:strCache>
            </c:strRef>
          </c:tx>
          <c:spPr>
            <a:solidFill>
              <a:srgbClr val="FF0080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Sheet5!$U$3:$U$22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BD8-4B97-B425-AFCAF28BC16C}"/>
            </c:ext>
          </c:extLst>
        </c:ser>
        <c:ser>
          <c:idx val="19"/>
          <c:order val="19"/>
          <c:tx>
            <c:strRef>
              <c:f>Sheet5!$V$2</c:f>
              <c:strCache>
                <c:ptCount val="1"/>
                <c:pt idx="0">
                  <c:v>cluster 20</c:v>
                </c:pt>
              </c:strCache>
            </c:strRef>
          </c:tx>
          <c:spPr>
            <a:solidFill>
              <a:srgbClr val="FF80C0"/>
            </a:solidFill>
            <a:ln>
              <a:noFill/>
            </a:ln>
            <a:effectLst/>
          </c:spPr>
          <c:invertIfNegative val="0"/>
          <c:cat>
            <c:strRef>
              <c:f>Sheet5!$B$3:$B$22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Sheet5!$V$3:$V$22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5</c:v>
                </c:pt>
                <c:pt idx="16">
                  <c:v>0</c:v>
                </c:pt>
                <c:pt idx="17">
                  <c:v>0</c:v>
                </c:pt>
                <c:pt idx="18">
                  <c:v>9</c:v>
                </c:pt>
                <c:pt idx="1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4BD8-4B97-B425-AFCAF28BC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6651736"/>
        <c:axId val="386650096"/>
      </c:barChart>
      <c:catAx>
        <c:axId val="38665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650096"/>
        <c:crosses val="autoZero"/>
        <c:auto val="1"/>
        <c:lblAlgn val="ctr"/>
        <c:lblOffset val="100"/>
        <c:noMultiLvlLbl val="0"/>
      </c:catAx>
      <c:valAx>
        <c:axId val="38665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651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Sheet4!$C$2</c:f>
              <c:strCache>
                <c:ptCount val="1"/>
                <c:pt idx="0">
                  <c:v>cluster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Sheet4!$C$3:$C$22</c:f>
              <c:numCache>
                <c:formatCode>General</c:formatCode>
                <c:ptCount val="20"/>
                <c:pt idx="0">
                  <c:v>9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2B-4C35-BF3E-1A3B11CF67CE}"/>
            </c:ext>
          </c:extLst>
        </c:ser>
        <c:ser>
          <c:idx val="1"/>
          <c:order val="1"/>
          <c:tx>
            <c:strRef>
              <c:f>Sheet4!$D$2</c:f>
              <c:strCache>
                <c:ptCount val="1"/>
                <c:pt idx="0">
                  <c:v>cluster 2</c:v>
                </c:pt>
              </c:strCache>
            </c:strRef>
          </c:tx>
          <c:spPr>
            <a:solidFill>
              <a:srgbClr val="FFC080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Sheet4!$D$3:$D$22</c:f>
              <c:numCache>
                <c:formatCode>General</c:formatCode>
                <c:ptCount val="20"/>
                <c:pt idx="0">
                  <c:v>2</c:v>
                </c:pt>
                <c:pt idx="1">
                  <c:v>0</c:v>
                </c:pt>
                <c:pt idx="2">
                  <c:v>6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2B-4C35-BF3E-1A3B11CF67CE}"/>
            </c:ext>
          </c:extLst>
        </c:ser>
        <c:ser>
          <c:idx val="2"/>
          <c:order val="2"/>
          <c:tx>
            <c:strRef>
              <c:f>Sheet4!$E$2</c:f>
              <c:strCache>
                <c:ptCount val="1"/>
                <c:pt idx="0">
                  <c:v>cluster 3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Sheet4!$E$3:$E$22</c:f>
              <c:numCache>
                <c:formatCode>General</c:formatCode>
                <c:ptCount val="20"/>
                <c:pt idx="0">
                  <c:v>0</c:v>
                </c:pt>
                <c:pt idx="1">
                  <c:v>13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2B-4C35-BF3E-1A3B11CF67CE}"/>
            </c:ext>
          </c:extLst>
        </c:ser>
        <c:ser>
          <c:idx val="3"/>
          <c:order val="3"/>
          <c:tx>
            <c:strRef>
              <c:f>Sheet4!$F$2</c:f>
              <c:strCache>
                <c:ptCount val="1"/>
                <c:pt idx="0">
                  <c:v>cluster 4</c:v>
                </c:pt>
              </c:strCache>
            </c:strRef>
          </c:tx>
          <c:spPr>
            <a:solidFill>
              <a:srgbClr val="FF8000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Sheet4!$F$3:$F$22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2B-4C35-BF3E-1A3B11CF67CE}"/>
            </c:ext>
          </c:extLst>
        </c:ser>
        <c:ser>
          <c:idx val="4"/>
          <c:order val="4"/>
          <c:tx>
            <c:strRef>
              <c:f>Sheet4!$G$2</c:f>
              <c:strCache>
                <c:ptCount val="1"/>
                <c:pt idx="0">
                  <c:v>cluster 5</c:v>
                </c:pt>
              </c:strCache>
            </c:strRef>
          </c:tx>
          <c:spPr>
            <a:solidFill>
              <a:srgbClr val="C0FF80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Sheet4!$G$3:$G$22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6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2B-4C35-BF3E-1A3B11CF67CE}"/>
            </c:ext>
          </c:extLst>
        </c:ser>
        <c:ser>
          <c:idx val="5"/>
          <c:order val="5"/>
          <c:tx>
            <c:strRef>
              <c:f>Sheet4!$H$2</c:f>
              <c:strCache>
                <c:ptCount val="1"/>
                <c:pt idx="0">
                  <c:v>cluster 6</c:v>
                </c:pt>
              </c:strCache>
            </c:strRef>
          </c:tx>
          <c:spPr>
            <a:solidFill>
              <a:srgbClr val="FFFF80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Sheet4!$H$3:$H$22</c:f>
              <c:numCache>
                <c:formatCode>General</c:formatCode>
                <c:ptCount val="20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52B-4C35-BF3E-1A3B11CF67CE}"/>
            </c:ext>
          </c:extLst>
        </c:ser>
        <c:ser>
          <c:idx val="6"/>
          <c:order val="6"/>
          <c:tx>
            <c:strRef>
              <c:f>Sheet4!$I$2</c:f>
              <c:strCache>
                <c:ptCount val="1"/>
                <c:pt idx="0">
                  <c:v>cluster 7</c:v>
                </c:pt>
              </c:strCache>
            </c:strRef>
          </c:tx>
          <c:spPr>
            <a:solidFill>
              <a:srgbClr val="FF8080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Sheet4!$I$3:$I$22</c:f>
              <c:numCache>
                <c:formatCode>General</c:formatCode>
                <c:ptCount val="20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52B-4C35-BF3E-1A3B11CF67CE}"/>
            </c:ext>
          </c:extLst>
        </c:ser>
        <c:ser>
          <c:idx val="7"/>
          <c:order val="7"/>
          <c:tx>
            <c:strRef>
              <c:f>Sheet4!$J$2</c:f>
              <c:strCache>
                <c:ptCount val="1"/>
                <c:pt idx="0">
                  <c:v>cluster 8</c:v>
                </c:pt>
              </c:strCache>
            </c:strRef>
          </c:tx>
          <c:spPr>
            <a:solidFill>
              <a:srgbClr val="80FF00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Sheet4!$J$3:$J$22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3</c:v>
                </c:pt>
                <c:pt idx="9">
                  <c:v>7</c:v>
                </c:pt>
                <c:pt idx="10">
                  <c:v>1</c:v>
                </c:pt>
                <c:pt idx="11">
                  <c:v>2</c:v>
                </c:pt>
                <c:pt idx="12">
                  <c:v>7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52B-4C35-BF3E-1A3B11CF67CE}"/>
            </c:ext>
          </c:extLst>
        </c:ser>
        <c:ser>
          <c:idx val="8"/>
          <c:order val="8"/>
          <c:tx>
            <c:strRef>
              <c:f>Sheet4!$K$2</c:f>
              <c:strCache>
                <c:ptCount val="1"/>
                <c:pt idx="0">
                  <c:v>cluster 9</c:v>
                </c:pt>
              </c:strCache>
            </c:strRef>
          </c:tx>
          <c:spPr>
            <a:solidFill>
              <a:srgbClr val="00FF80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Sheet4!$K$3:$K$22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2B-4C35-BF3E-1A3B11CF67CE}"/>
            </c:ext>
          </c:extLst>
        </c:ser>
        <c:ser>
          <c:idx val="9"/>
          <c:order val="9"/>
          <c:tx>
            <c:strRef>
              <c:f>Sheet4!$L$2</c:f>
              <c:strCache>
                <c:ptCount val="1"/>
                <c:pt idx="0">
                  <c:v>cluster 10</c:v>
                </c:pt>
              </c:strCache>
            </c:strRef>
          </c:tx>
          <c:spPr>
            <a:solidFill>
              <a:srgbClr val="00C0C0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Sheet4!$L$3:$L$22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5</c:v>
                </c:pt>
                <c:pt idx="9">
                  <c:v>2</c:v>
                </c:pt>
                <c:pt idx="10">
                  <c:v>0</c:v>
                </c:pt>
                <c:pt idx="11">
                  <c:v>9</c:v>
                </c:pt>
                <c:pt idx="12">
                  <c:v>6</c:v>
                </c:pt>
                <c:pt idx="13">
                  <c:v>11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52B-4C35-BF3E-1A3B11CF67CE}"/>
            </c:ext>
          </c:extLst>
        </c:ser>
        <c:ser>
          <c:idx val="10"/>
          <c:order val="10"/>
          <c:tx>
            <c:strRef>
              <c:f>Sheet4!$M$2</c:f>
              <c:strCache>
                <c:ptCount val="1"/>
                <c:pt idx="0">
                  <c:v>cluster 11</c:v>
                </c:pt>
              </c:strCache>
            </c:strRef>
          </c:tx>
          <c:spPr>
            <a:solidFill>
              <a:srgbClr val="80FFC0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Sheet4!$M$3:$M$22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52B-4C35-BF3E-1A3B11CF67CE}"/>
            </c:ext>
          </c:extLst>
        </c:ser>
        <c:ser>
          <c:idx val="11"/>
          <c:order val="11"/>
          <c:tx>
            <c:strRef>
              <c:f>Sheet4!$N$2</c:f>
              <c:strCache>
                <c:ptCount val="1"/>
                <c:pt idx="0">
                  <c:v>cluster 12</c:v>
                </c:pt>
              </c:strCache>
            </c:strRef>
          </c:tx>
          <c:spPr>
            <a:solidFill>
              <a:srgbClr val="80FFFF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Sheet4!$N$3:$N$22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52B-4C35-BF3E-1A3B11CF67CE}"/>
            </c:ext>
          </c:extLst>
        </c:ser>
        <c:ser>
          <c:idx val="12"/>
          <c:order val="12"/>
          <c:tx>
            <c:strRef>
              <c:f>Sheet4!$O$2</c:f>
              <c:strCache>
                <c:ptCount val="1"/>
                <c:pt idx="0">
                  <c:v>cluster 13</c:v>
                </c:pt>
              </c:strCache>
            </c:strRef>
          </c:tx>
          <c:spPr>
            <a:solidFill>
              <a:srgbClr val="80C0FF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Sheet4!$O$3:$O$22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52B-4C35-BF3E-1A3B11CF67CE}"/>
            </c:ext>
          </c:extLst>
        </c:ser>
        <c:ser>
          <c:idx val="13"/>
          <c:order val="13"/>
          <c:tx>
            <c:strRef>
              <c:f>Sheet4!$P$2</c:f>
              <c:strCache>
                <c:ptCount val="1"/>
                <c:pt idx="0">
                  <c:v>cluster 14</c:v>
                </c:pt>
              </c:strCache>
            </c:strRef>
          </c:tx>
          <c:spPr>
            <a:solidFill>
              <a:srgbClr val="0080FF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Sheet4!$P$3:$P$22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52B-4C35-BF3E-1A3B11CF67CE}"/>
            </c:ext>
          </c:extLst>
        </c:ser>
        <c:ser>
          <c:idx val="14"/>
          <c:order val="14"/>
          <c:tx>
            <c:strRef>
              <c:f>Sheet4!$Q$2</c:f>
              <c:strCache>
                <c:ptCount val="1"/>
                <c:pt idx="0">
                  <c:v>cluster 15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Sheet4!$Q$3:$Q$22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8</c:v>
                </c:pt>
                <c:pt idx="16">
                  <c:v>0</c:v>
                </c:pt>
                <c:pt idx="17">
                  <c:v>6</c:v>
                </c:pt>
                <c:pt idx="18">
                  <c:v>5</c:v>
                </c:pt>
                <c:pt idx="1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52B-4C35-BF3E-1A3B11CF67CE}"/>
            </c:ext>
          </c:extLst>
        </c:ser>
        <c:ser>
          <c:idx val="15"/>
          <c:order val="15"/>
          <c:tx>
            <c:strRef>
              <c:f>Sheet4!$R$2</c:f>
              <c:strCache>
                <c:ptCount val="1"/>
                <c:pt idx="0">
                  <c:v>cluster 16</c:v>
                </c:pt>
              </c:strCache>
            </c:strRef>
          </c:tx>
          <c:spPr>
            <a:solidFill>
              <a:srgbClr val="C080FF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Sheet4!$R$3:$R$22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52B-4C35-BF3E-1A3B11CF67CE}"/>
            </c:ext>
          </c:extLst>
        </c:ser>
        <c:ser>
          <c:idx val="16"/>
          <c:order val="16"/>
          <c:tx>
            <c:strRef>
              <c:f>Sheet4!$S$2</c:f>
              <c:strCache>
                <c:ptCount val="1"/>
                <c:pt idx="0">
                  <c:v>cluster 17</c:v>
                </c:pt>
              </c:strCache>
            </c:strRef>
          </c:tx>
          <c:spPr>
            <a:solidFill>
              <a:srgbClr val="FF0080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Sheet4!$S$3:$S$22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52B-4C35-BF3E-1A3B11CF67CE}"/>
            </c:ext>
          </c:extLst>
        </c:ser>
        <c:ser>
          <c:idx val="17"/>
          <c:order val="17"/>
          <c:tx>
            <c:strRef>
              <c:f>Sheet4!$T$2</c:f>
              <c:strCache>
                <c:ptCount val="1"/>
                <c:pt idx="0">
                  <c:v>cluster 18</c:v>
                </c:pt>
              </c:strCache>
            </c:strRef>
          </c:tx>
          <c:spPr>
            <a:solidFill>
              <a:srgbClr val="8080FF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Sheet4!$T$3:$T$22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7</c:v>
                </c:pt>
                <c:pt idx="15">
                  <c:v>4</c:v>
                </c:pt>
                <c:pt idx="16">
                  <c:v>1</c:v>
                </c:pt>
                <c:pt idx="17">
                  <c:v>0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52B-4C35-BF3E-1A3B11CF67CE}"/>
            </c:ext>
          </c:extLst>
        </c:ser>
        <c:ser>
          <c:idx val="18"/>
          <c:order val="18"/>
          <c:tx>
            <c:strRef>
              <c:f>Sheet4!$U$2</c:f>
              <c:strCache>
                <c:ptCount val="1"/>
                <c:pt idx="0">
                  <c:v>cluster 19</c:v>
                </c:pt>
              </c:strCache>
            </c:strRef>
          </c:tx>
          <c:spPr>
            <a:solidFill>
              <a:srgbClr val="8000FF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Sheet4!$U$3:$U$22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6</c:v>
                </c:pt>
                <c:pt idx="15">
                  <c:v>0</c:v>
                </c:pt>
                <c:pt idx="16">
                  <c:v>0</c:v>
                </c:pt>
                <c:pt idx="17">
                  <c:v>5</c:v>
                </c:pt>
                <c:pt idx="18">
                  <c:v>2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52B-4C35-BF3E-1A3B11CF67CE}"/>
            </c:ext>
          </c:extLst>
        </c:ser>
        <c:ser>
          <c:idx val="19"/>
          <c:order val="19"/>
          <c:tx>
            <c:strRef>
              <c:f>Sheet4!$V$2</c:f>
              <c:strCache>
                <c:ptCount val="1"/>
                <c:pt idx="0">
                  <c:v>cluster 20</c:v>
                </c:pt>
              </c:strCache>
            </c:strRef>
          </c:tx>
          <c:spPr>
            <a:solidFill>
              <a:srgbClr val="FF80C0"/>
            </a:solidFill>
            <a:ln>
              <a:noFill/>
            </a:ln>
            <a:effectLst/>
          </c:spPr>
          <c:invertIfNegative val="0"/>
          <c:cat>
            <c:strRef>
              <c:f>Sheet4!$B$3:$B$22</c:f>
              <c:strCache>
                <c:ptCount val="20"/>
                <c:pt idx="0">
                  <c:v>acer_p</c:v>
                </c:pt>
                <c:pt idx="1">
                  <c:v>acer_ri</c:v>
                </c:pt>
                <c:pt idx="2">
                  <c:v>acer_ru</c:v>
                </c:pt>
                <c:pt idx="3">
                  <c:v>aes</c:v>
                </c:pt>
                <c:pt idx="4">
                  <c:v>ail</c:v>
                </c:pt>
                <c:pt idx="5">
                  <c:v>bet</c:v>
                </c:pt>
                <c:pt idx="6">
                  <c:v>cat</c:v>
                </c:pt>
                <c:pt idx="7">
                  <c:v>evo</c:v>
                </c:pt>
                <c:pt idx="8">
                  <c:v>liq</c:v>
                </c:pt>
                <c:pt idx="9">
                  <c:v>met</c:v>
                </c:pt>
                <c:pt idx="10">
                  <c:v>pin</c:v>
                </c:pt>
                <c:pt idx="11">
                  <c:v>pop</c:v>
                </c:pt>
                <c:pt idx="12">
                  <c:v>pru</c:v>
                </c:pt>
                <c:pt idx="13">
                  <c:v>pte</c:v>
                </c:pt>
                <c:pt idx="14">
                  <c:v>que_m</c:v>
                </c:pt>
                <c:pt idx="15">
                  <c:v>que_v</c:v>
                </c:pt>
                <c:pt idx="16">
                  <c:v>sal</c:v>
                </c:pt>
                <c:pt idx="17">
                  <c:v>sta</c:v>
                </c:pt>
                <c:pt idx="18">
                  <c:v>ulm</c:v>
                </c:pt>
                <c:pt idx="19">
                  <c:v>zel</c:v>
                </c:pt>
              </c:strCache>
            </c:strRef>
          </c:cat>
          <c:val>
            <c:numRef>
              <c:f>Sheet4!$V$3:$V$22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4</c:v>
                </c:pt>
                <c:pt idx="18">
                  <c:v>2</c:v>
                </c:pt>
                <c:pt idx="1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352B-4C35-BF3E-1A3B11CF6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5285144"/>
        <c:axId val="567326552"/>
      </c:barChart>
      <c:catAx>
        <c:axId val="385285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326552"/>
        <c:crosses val="autoZero"/>
        <c:auto val="1"/>
        <c:lblAlgn val="ctr"/>
        <c:lblOffset val="100"/>
        <c:noMultiLvlLbl val="0"/>
      </c:catAx>
      <c:valAx>
        <c:axId val="567326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285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0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0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537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1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795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9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1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0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8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6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89030-9A36-437C-A828-1E948C4B09E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878AF9-D197-479B-8C2B-1C9D7898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chart" Target="../charts/chart2.xml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chart" Target="../charts/chart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chart" Target="../charts/chart3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eafsna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Leaf Shape Project</a:t>
            </a:r>
            <a:br>
              <a:rPr lang="en-US" dirty="0"/>
            </a:b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(automated species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clusterization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CMPT400, University of Saskatchewan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Yuqing Tan (Beatrice)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Supervised by: Prof. Ian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Stavness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78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Approaches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983480" y="1751156"/>
            <a:ext cx="4160520" cy="4846320"/>
            <a:chOff x="4652582" y="1924182"/>
            <a:chExt cx="4160520" cy="4846320"/>
          </a:xfrm>
          <a:noFill/>
        </p:grpSpPr>
        <p:pic>
          <p:nvPicPr>
            <p:cNvPr id="4" name="Picture 3"/>
            <p:cNvPicPr/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582" y="1924182"/>
              <a:ext cx="4160520" cy="48463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5" name="Group 4"/>
            <p:cNvGrpSpPr/>
            <p:nvPr/>
          </p:nvGrpSpPr>
          <p:grpSpPr>
            <a:xfrm>
              <a:off x="4824000" y="4107703"/>
              <a:ext cx="2710815" cy="2276475"/>
              <a:chOff x="0" y="0"/>
              <a:chExt cx="2711043" cy="2276475"/>
            </a:xfrm>
            <a:grpFill/>
          </p:grpSpPr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2266949" cy="2276475"/>
                <a:chOff x="0" y="0"/>
                <a:chExt cx="1484782" cy="1521840"/>
              </a:xfrm>
              <a:grpFill/>
            </p:grpSpPr>
            <p:sp>
              <p:nvSpPr>
                <p:cNvPr id="9" name="Isosceles Triangle 8"/>
                <p:cNvSpPr/>
                <p:nvPr/>
              </p:nvSpPr>
              <p:spPr>
                <a:xfrm rot="3423896">
                  <a:off x="128116" y="155258"/>
                  <a:ext cx="1348105" cy="1037590"/>
                </a:xfrm>
                <a:prstGeom prst="triangle">
                  <a:avLst>
                    <a:gd name="adj" fmla="val 76723"/>
                  </a:avLst>
                </a:prstGeom>
                <a:grp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0" y="398930"/>
                  <a:ext cx="1484782" cy="1122910"/>
                  <a:chOff x="0" y="0"/>
                  <a:chExt cx="1484782" cy="1122910"/>
                </a:xfrm>
                <a:grpFill/>
              </p:grpSpPr>
              <p:sp>
                <p:nvSpPr>
                  <p:cNvPr id="11" name="Arc 10"/>
                  <p:cNvSpPr/>
                  <p:nvPr/>
                </p:nvSpPr>
                <p:spPr>
                  <a:xfrm rot="12783059">
                    <a:off x="1261068" y="226088"/>
                    <a:ext cx="223714" cy="223714"/>
                  </a:xfrm>
                  <a:prstGeom prst="arc">
                    <a:avLst/>
                  </a:prstGeom>
                  <a:grpFill/>
                  <a:ln w="254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1035680" y="554940"/>
                    <a:ext cx="65314" cy="65314"/>
                  </a:xfrm>
                  <a:prstGeom prst="ellipse">
                    <a:avLst/>
                  </a:prstGeom>
                  <a:grp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703384" y="432079"/>
                    <a:ext cx="65314" cy="65314"/>
                  </a:xfrm>
                  <a:prstGeom prst="ellipse">
                    <a:avLst/>
                  </a:prstGeom>
                  <a:grp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0" y="0"/>
                    <a:ext cx="733253" cy="457200"/>
                  </a:xfrm>
                  <a:prstGeom prst="line">
                    <a:avLst/>
                  </a:prstGeom>
                  <a:grpFill/>
                  <a:ln w="25400">
                    <a:solidFill>
                      <a:srgbClr val="0070C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733529" y="457200"/>
                    <a:ext cx="0" cy="665710"/>
                  </a:xfrm>
                  <a:prstGeom prst="line">
                    <a:avLst/>
                  </a:prstGeom>
                  <a:grpFill/>
                  <a:ln w="25400">
                    <a:solidFill>
                      <a:srgbClr val="0070C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" name="Text Box 2"/>
              <p:cNvSpPr txBox="1">
                <a:spLocks noChangeArrowheads="1"/>
              </p:cNvSpPr>
              <p:nvPr/>
            </p:nvSpPr>
            <p:spPr bwMode="auto">
              <a:xfrm>
                <a:off x="1777593" y="950976"/>
                <a:ext cx="933450" cy="285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top angle</a:t>
                </a:r>
              </a:p>
            </p:txBody>
          </p:sp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435279" y="1274443"/>
                <a:ext cx="876300" cy="285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side angle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11152" y="2818404"/>
            <a:ext cx="4572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the following values between any two adjacent points in convex set.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maxima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how many trivial jags it contains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 (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triangle height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/ (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radius of the shape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 how deep the jag is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(c) (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triangle height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/ (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triangle bottom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 shape of the jag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(d) (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curve length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/ (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triangle bottom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 how much the boundary is folded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(e)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angle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(f)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of two side angles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358"/>
            <a:ext cx="4604388" cy="1766523"/>
          </a:xfrm>
        </p:spPr>
        <p:txBody>
          <a:bodyPr>
            <a:normAutofit/>
          </a:bodyPr>
          <a:lstStyle/>
          <a:p>
            <a:r>
              <a:rPr lang="en-US" dirty="0"/>
              <a:t>Extract features (using 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model: concave-triangle model</a:t>
            </a:r>
          </a:p>
          <a:p>
            <a:r>
              <a:rPr lang="en-US" dirty="0"/>
              <a:t>10 features from doing arithmetic on concave shapes.</a:t>
            </a:r>
          </a:p>
        </p:txBody>
      </p:sp>
    </p:spTree>
    <p:extLst>
      <p:ext uri="{BB962C8B-B14F-4D97-AF65-F5344CB8AC3E}">
        <p14:creationId xmlns:p14="http://schemas.microsoft.com/office/powerpoint/2010/main" val="266440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1687" y="833462"/>
            <a:ext cx="1580882" cy="1437620"/>
            <a:chOff x="336210" y="1690689"/>
            <a:chExt cx="1580882" cy="1437620"/>
          </a:xfrm>
        </p:grpSpPr>
        <p:pic>
          <p:nvPicPr>
            <p:cNvPr id="10" name="Picture 9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52" y="1690689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36210" y="2605089"/>
              <a:ext cx="15808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Acer </a:t>
              </a:r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palmatum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/>
                <a:t>Japanese maple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04496" y="828588"/>
            <a:ext cx="1481495" cy="1437620"/>
            <a:chOff x="2095217" y="1690689"/>
            <a:chExt cx="1481495" cy="1437620"/>
          </a:xfrm>
        </p:grpSpPr>
        <p:pic>
          <p:nvPicPr>
            <p:cNvPr id="13" name="Picture 12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8765" y="1690689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095217" y="2605089"/>
              <a:ext cx="14814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Acer </a:t>
              </a:r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saccharinum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/>
                <a:t>Silver maple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35442" y="818264"/>
            <a:ext cx="1345240" cy="1442257"/>
            <a:chOff x="3976590" y="1690689"/>
            <a:chExt cx="1345240" cy="1442257"/>
          </a:xfrm>
        </p:grpSpPr>
        <p:pic>
          <p:nvPicPr>
            <p:cNvPr id="16" name="Picture 15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011" y="1690689"/>
              <a:ext cx="914400" cy="914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976590" y="2609726"/>
              <a:ext cx="13452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Acer </a:t>
              </a:r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saccharum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/>
                <a:t>Sugar maple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61271" y="815336"/>
            <a:ext cx="1211421" cy="1442257"/>
            <a:chOff x="5856746" y="1690689"/>
            <a:chExt cx="1211421" cy="1442257"/>
          </a:xfrm>
        </p:grpSpPr>
        <p:pic>
          <p:nvPicPr>
            <p:cNvPr id="19" name="Picture 18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257" y="1690689"/>
              <a:ext cx="914400" cy="9144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856746" y="2609726"/>
              <a:ext cx="12114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Aesculus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flava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/>
                <a:t>Buckeye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68507" y="828588"/>
            <a:ext cx="1555169" cy="1447553"/>
            <a:chOff x="7392147" y="1690689"/>
            <a:chExt cx="1555169" cy="1447553"/>
          </a:xfrm>
        </p:grpSpPr>
        <p:pic>
          <p:nvPicPr>
            <p:cNvPr id="22" name="Picture 21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2532" y="1690689"/>
              <a:ext cx="914400" cy="9144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7392147" y="2615022"/>
              <a:ext cx="15551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Ailanthus </a:t>
              </a:r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altissima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/>
                <a:t>Ailanthus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4623" y="2269382"/>
            <a:ext cx="1167307" cy="1441598"/>
            <a:chOff x="542997" y="3261353"/>
            <a:chExt cx="1167307" cy="1441598"/>
          </a:xfrm>
        </p:grpSpPr>
        <p:pic>
          <p:nvPicPr>
            <p:cNvPr id="25" name="Picture 24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51" y="3261353"/>
              <a:ext cx="914400" cy="9144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42997" y="4179731"/>
              <a:ext cx="11673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Betula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nigra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/>
                <a:t>River birch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61040" y="2254575"/>
            <a:ext cx="1400704" cy="1437620"/>
            <a:chOff x="2135612" y="3251420"/>
            <a:chExt cx="1400704" cy="1437620"/>
          </a:xfrm>
        </p:grpSpPr>
        <p:pic>
          <p:nvPicPr>
            <p:cNvPr id="28" name="Picture 27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8765" y="3251420"/>
              <a:ext cx="914400" cy="91440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2135612" y="4165820"/>
              <a:ext cx="14007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Catalpa speciose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/>
                <a:t>Catalpa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84195" y="2244251"/>
            <a:ext cx="1280029" cy="1451531"/>
            <a:chOff x="4009194" y="3251420"/>
            <a:chExt cx="1280029" cy="1451531"/>
          </a:xfrm>
        </p:grpSpPr>
        <p:pic>
          <p:nvPicPr>
            <p:cNvPr id="31" name="Picture 30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011" y="3251420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4009194" y="4179731"/>
              <a:ext cx="12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Evodia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daniellii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 err="1"/>
                <a:t>Evodia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4580" y="2241323"/>
            <a:ext cx="1140056" cy="1648427"/>
            <a:chOff x="5883906" y="3251420"/>
            <a:chExt cx="1140056" cy="1648427"/>
          </a:xfrm>
        </p:grpSpPr>
        <p:pic>
          <p:nvPicPr>
            <p:cNvPr id="34" name="Picture 33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864" y="3251420"/>
              <a:ext cx="914400" cy="9144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883906" y="4161183"/>
              <a:ext cx="114005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Liquidambar </a:t>
              </a:r>
            </a:p>
            <a:p>
              <a:pPr algn="ctr"/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styraciflua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/>
                <a:t>Sweetgum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45078" y="2254575"/>
            <a:ext cx="1476686" cy="1653540"/>
            <a:chOff x="7452569" y="3251420"/>
            <a:chExt cx="1476686" cy="1653540"/>
          </a:xfrm>
        </p:grpSpPr>
        <p:pic>
          <p:nvPicPr>
            <p:cNvPr id="37" name="Picture 36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2532" y="3251420"/>
              <a:ext cx="914400" cy="91440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7452569" y="4166296"/>
              <a:ext cx="147668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Metasequoia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glyptostroboides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/>
                <a:t>Dawn redwood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0168" y="3898150"/>
            <a:ext cx="1225014" cy="1436961"/>
            <a:chOff x="514143" y="4839973"/>
            <a:chExt cx="1225014" cy="1436961"/>
          </a:xfrm>
        </p:grpSpPr>
        <p:pic>
          <p:nvPicPr>
            <p:cNvPr id="40" name="Picture 39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51" y="4839973"/>
              <a:ext cx="914400" cy="914400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514143" y="5753714"/>
              <a:ext cx="12250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Pinus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peucea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/>
                <a:t>Balkan pine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58010" y="3874069"/>
            <a:ext cx="1575560" cy="1446235"/>
            <a:chOff x="2048183" y="4807514"/>
            <a:chExt cx="1575560" cy="1446235"/>
          </a:xfrm>
        </p:grpSpPr>
        <p:pic>
          <p:nvPicPr>
            <p:cNvPr id="41" name="Picture 40"/>
            <p:cNvPicPr/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5071" y="4807514"/>
              <a:ext cx="914400" cy="9144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2048183" y="5730529"/>
              <a:ext cx="15755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Populous </a:t>
              </a:r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deltoides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/>
                <a:t>(Cottonwood)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40448" y="3850493"/>
            <a:ext cx="1569660" cy="1439708"/>
            <a:chOff x="3881048" y="4807514"/>
            <a:chExt cx="1569660" cy="1439708"/>
          </a:xfrm>
        </p:grpSpPr>
        <p:pic>
          <p:nvPicPr>
            <p:cNvPr id="42" name="Picture 41"/>
            <p:cNvPicPr/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009" y="4807514"/>
              <a:ext cx="914400" cy="91440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3881048" y="5724002"/>
              <a:ext cx="15696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Prunus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sargentii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/>
                <a:t>Sargent's cherry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11066" y="3866113"/>
            <a:ext cx="1312924" cy="1434706"/>
            <a:chOff x="5805993" y="4826062"/>
            <a:chExt cx="1312924" cy="1434706"/>
          </a:xfrm>
        </p:grpSpPr>
        <p:pic>
          <p:nvPicPr>
            <p:cNvPr id="43" name="Picture 42"/>
            <p:cNvPicPr/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228" y="4826062"/>
              <a:ext cx="914400" cy="914400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5805993" y="5737548"/>
              <a:ext cx="13129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Ptelea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trifoliate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/>
                <a:t>Wafer ash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328717" y="3855521"/>
            <a:ext cx="1486240" cy="1427211"/>
            <a:chOff x="7451809" y="4802218"/>
            <a:chExt cx="1486240" cy="1427211"/>
          </a:xfrm>
        </p:grpSpPr>
        <p:pic>
          <p:nvPicPr>
            <p:cNvPr id="44" name="Picture 43"/>
            <p:cNvPicPr/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2532" y="4802218"/>
              <a:ext cx="914400" cy="9144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7451809" y="5706209"/>
              <a:ext cx="14862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Quercus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montana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/>
                <a:t>Chestnut oak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52254" y="5385642"/>
            <a:ext cx="1419428" cy="1435279"/>
            <a:chOff x="311358" y="5383696"/>
            <a:chExt cx="1419428" cy="1435279"/>
          </a:xfrm>
        </p:grpSpPr>
        <p:pic>
          <p:nvPicPr>
            <p:cNvPr id="55" name="Picture 54"/>
            <p:cNvPicPr/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181" y="5383696"/>
              <a:ext cx="914400" cy="9144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11358" y="6295755"/>
              <a:ext cx="14194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Quercus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velutina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/>
                <a:t>(Black oak)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096812" y="5380768"/>
            <a:ext cx="1497526" cy="1431379"/>
            <a:chOff x="1952114" y="5383696"/>
            <a:chExt cx="1497526" cy="1431379"/>
          </a:xfrm>
        </p:grpSpPr>
        <p:pic>
          <p:nvPicPr>
            <p:cNvPr id="56" name="Picture 55"/>
            <p:cNvPicPr/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677" y="5383696"/>
              <a:ext cx="914400" cy="91440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1952114" y="6291855"/>
              <a:ext cx="149752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Salix </a:t>
              </a:r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babylonica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/>
                <a:t>Babylon willow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631140" y="5370444"/>
            <a:ext cx="2005678" cy="1437225"/>
            <a:chOff x="3536869" y="5383696"/>
            <a:chExt cx="2005678" cy="1437225"/>
          </a:xfrm>
        </p:grpSpPr>
        <p:pic>
          <p:nvPicPr>
            <p:cNvPr id="57" name="Picture 56"/>
            <p:cNvPicPr/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2739" y="5383696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3536869" y="6297701"/>
              <a:ext cx="2005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Staphylea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trifolia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/>
                <a:t>(American bladdernut)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16735" y="5367516"/>
            <a:ext cx="1472006" cy="1428451"/>
            <a:chOff x="5576791" y="5383696"/>
            <a:chExt cx="1472006" cy="1428451"/>
          </a:xfrm>
        </p:grpSpPr>
        <p:pic>
          <p:nvPicPr>
            <p:cNvPr id="58" name="Picture 57"/>
            <p:cNvPicPr/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5594" y="5383696"/>
              <a:ext cx="914400" cy="914400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5576791" y="6288927"/>
              <a:ext cx="14720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Ulmus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Americana</a:t>
              </a:r>
            </a:p>
            <a:p>
              <a:pPr algn="ctr"/>
              <a:r>
                <a:rPr lang="en-US" sz="1400" dirty="0"/>
                <a:t>(American elm)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368781" y="5410221"/>
            <a:ext cx="1386919" cy="1427325"/>
            <a:chOff x="7357002" y="5413149"/>
            <a:chExt cx="1386919" cy="1427325"/>
          </a:xfrm>
        </p:grpSpPr>
        <p:pic>
          <p:nvPicPr>
            <p:cNvPr id="59" name="Picture 58"/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262" y="5413149"/>
              <a:ext cx="914400" cy="914400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7357002" y="6317254"/>
              <a:ext cx="13869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Zelkova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serrata</a:t>
              </a:r>
              <a:endPara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sz="1400" dirty="0"/>
                <a:t>Japanese elm</a:t>
              </a:r>
              <a:r>
                <a:rPr lang="en-US" sz="14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sz="1400" dirty="0"/>
            </a:p>
          </p:txBody>
        </p:sp>
      </p:grpSp>
      <p:sp>
        <p:nvSpPr>
          <p:cNvPr id="75" name="Title 1"/>
          <p:cNvSpPr txBox="1">
            <a:spLocks/>
          </p:cNvSpPr>
          <p:nvPr/>
        </p:nvSpPr>
        <p:spPr>
          <a:xfrm>
            <a:off x="574929" y="121588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IV. Results</a:t>
            </a:r>
          </a:p>
        </p:txBody>
      </p:sp>
    </p:spTree>
    <p:extLst>
      <p:ext uri="{BB962C8B-B14F-4D97-AF65-F5344CB8AC3E}">
        <p14:creationId xmlns:p14="http://schemas.microsoft.com/office/powerpoint/2010/main" val="207262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591961"/>
              </p:ext>
            </p:extLst>
          </p:nvPr>
        </p:nvGraphicFramePr>
        <p:xfrm>
          <a:off x="742120" y="4777974"/>
          <a:ext cx="8481391" cy="2055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107600"/>
              </p:ext>
            </p:extLst>
          </p:nvPr>
        </p:nvGraphicFramePr>
        <p:xfrm>
          <a:off x="742120" y="2771022"/>
          <a:ext cx="8481391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072345"/>
              </p:ext>
            </p:extLst>
          </p:nvPr>
        </p:nvGraphicFramePr>
        <p:xfrm>
          <a:off x="742120" y="764070"/>
          <a:ext cx="8481391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136201" y="362363"/>
            <a:ext cx="7980709" cy="457200"/>
            <a:chOff x="433197" y="904460"/>
            <a:chExt cx="8604202" cy="457200"/>
          </a:xfrm>
        </p:grpSpPr>
        <p:pic>
          <p:nvPicPr>
            <p:cNvPr id="6" name="Picture 5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97" y="904460"/>
              <a:ext cx="457200" cy="457200"/>
            </a:xfrm>
            <a:prstGeom prst="rect">
              <a:avLst/>
            </a:prstGeom>
          </p:spPr>
        </p:pic>
        <p:pic>
          <p:nvPicPr>
            <p:cNvPr id="7" name="Picture 6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15" y="904460"/>
              <a:ext cx="457200" cy="45720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011" y="904460"/>
              <a:ext cx="457200" cy="45720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877" y="904460"/>
              <a:ext cx="457200" cy="457200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825" y="904460"/>
              <a:ext cx="457200" cy="45720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943" y="904460"/>
              <a:ext cx="457200" cy="457200"/>
            </a:xfrm>
            <a:prstGeom prst="rect">
              <a:avLst/>
            </a:prstGeom>
          </p:spPr>
        </p:pic>
        <p:pic>
          <p:nvPicPr>
            <p:cNvPr id="14" name="Picture 13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639" y="904460"/>
              <a:ext cx="457200" cy="457200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083" y="904460"/>
              <a:ext cx="457200" cy="457200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779" y="904460"/>
              <a:ext cx="457200" cy="457200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27" y="904460"/>
              <a:ext cx="457200" cy="457200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675" y="904460"/>
              <a:ext cx="457200" cy="457200"/>
            </a:xfrm>
            <a:prstGeom prst="rect">
              <a:avLst/>
            </a:prstGeom>
          </p:spPr>
        </p:pic>
        <p:pic>
          <p:nvPicPr>
            <p:cNvPr id="19" name="Picture 18"/>
            <p:cNvPicPr/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119" y="904460"/>
              <a:ext cx="457200" cy="457200"/>
            </a:xfrm>
            <a:prstGeom prst="rect">
              <a:avLst/>
            </a:prstGeom>
          </p:spPr>
        </p:pic>
        <p:pic>
          <p:nvPicPr>
            <p:cNvPr id="20" name="Picture 19"/>
            <p:cNvPicPr/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6319" y="904460"/>
              <a:ext cx="457200" cy="457200"/>
            </a:xfrm>
            <a:prstGeom prst="rect">
              <a:avLst/>
            </a:prstGeom>
          </p:spPr>
        </p:pic>
        <p:pic>
          <p:nvPicPr>
            <p:cNvPr id="21" name="Picture 20"/>
            <p:cNvPicPr/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7015" y="904460"/>
              <a:ext cx="457200" cy="457200"/>
            </a:xfrm>
            <a:prstGeom prst="rect">
              <a:avLst/>
            </a:prstGeom>
          </p:spPr>
        </p:pic>
        <p:pic>
          <p:nvPicPr>
            <p:cNvPr id="22" name="Picture 21"/>
            <p:cNvPicPr/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459" y="904460"/>
              <a:ext cx="457200" cy="457200"/>
            </a:xfrm>
            <a:prstGeom prst="rect">
              <a:avLst/>
            </a:prstGeom>
          </p:spPr>
        </p:pic>
        <p:pic>
          <p:nvPicPr>
            <p:cNvPr id="23" name="Picture 22"/>
            <p:cNvPicPr/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911" y="904460"/>
              <a:ext cx="457200" cy="457200"/>
            </a:xfrm>
            <a:prstGeom prst="rect">
              <a:avLst/>
            </a:prstGeom>
          </p:spPr>
        </p:pic>
        <p:pic>
          <p:nvPicPr>
            <p:cNvPr id="24" name="Picture 23"/>
            <p:cNvPicPr/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125" y="904460"/>
              <a:ext cx="457200" cy="457200"/>
            </a:xfrm>
            <a:prstGeom prst="rect">
              <a:avLst/>
            </a:prstGeom>
          </p:spPr>
        </p:pic>
        <p:pic>
          <p:nvPicPr>
            <p:cNvPr id="25" name="Picture 24"/>
            <p:cNvPicPr/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303" y="904460"/>
              <a:ext cx="457200" cy="457200"/>
            </a:xfrm>
            <a:prstGeom prst="rect">
              <a:avLst/>
            </a:prstGeom>
          </p:spPr>
        </p:pic>
        <p:pic>
          <p:nvPicPr>
            <p:cNvPr id="26" name="Picture 25"/>
            <p:cNvPicPr/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999" y="904460"/>
              <a:ext cx="457200" cy="457200"/>
            </a:xfrm>
            <a:prstGeom prst="rect">
              <a:avLst/>
            </a:prstGeom>
          </p:spPr>
        </p:pic>
        <p:pic>
          <p:nvPicPr>
            <p:cNvPr id="27" name="Picture 26"/>
            <p:cNvPicPr/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0199" y="904460"/>
              <a:ext cx="457200" cy="45720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-11968" y="825749"/>
            <a:ext cx="1293944" cy="156966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round-</a:t>
            </a:r>
          </a:p>
          <a:p>
            <a:pPr algn="ctr"/>
            <a:r>
              <a:rPr lang="en-US" sz="1600" dirty="0"/>
              <a:t>scanning </a:t>
            </a:r>
          </a:p>
          <a:p>
            <a:pPr algn="ctr"/>
            <a:r>
              <a:rPr lang="en-US" sz="1600" dirty="0"/>
              <a:t>Model</a:t>
            </a:r>
          </a:p>
          <a:p>
            <a:pPr algn="ctr"/>
            <a:r>
              <a:rPr lang="en-US" sz="1600" dirty="0"/>
              <a:t>(1 feature </a:t>
            </a:r>
          </a:p>
          <a:p>
            <a:pPr algn="ctr"/>
            <a:r>
              <a:rPr lang="en-US" sz="1600" dirty="0"/>
              <a:t>with 50 </a:t>
            </a:r>
          </a:p>
          <a:p>
            <a:pPr algn="ctr"/>
            <a:r>
              <a:rPr lang="en-US" sz="1600" dirty="0"/>
              <a:t>data points)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077" y="3223177"/>
            <a:ext cx="1269899" cy="107721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3-meta-</a:t>
            </a:r>
          </a:p>
          <a:p>
            <a:pPr algn="ctr"/>
            <a:r>
              <a:rPr lang="en-US" sz="1600" dirty="0"/>
              <a:t>properties </a:t>
            </a:r>
          </a:p>
          <a:p>
            <a:pPr algn="ctr"/>
            <a:r>
              <a:rPr lang="en-US" sz="1600" dirty="0"/>
              <a:t>Model</a:t>
            </a:r>
          </a:p>
          <a:p>
            <a:pPr algn="ctr"/>
            <a:r>
              <a:rPr lang="en-US" sz="1600" dirty="0"/>
              <a:t>(3 features)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95324" y="5128163"/>
            <a:ext cx="1377300" cy="107721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concave-</a:t>
            </a:r>
          </a:p>
          <a:p>
            <a:pPr algn="ctr"/>
            <a:r>
              <a:rPr lang="en-US" sz="1600" dirty="0"/>
              <a:t>triangle </a:t>
            </a:r>
          </a:p>
          <a:p>
            <a:pPr algn="ctr"/>
            <a:r>
              <a:rPr lang="en-US" sz="1600" dirty="0"/>
              <a:t>Model</a:t>
            </a:r>
          </a:p>
          <a:p>
            <a:pPr algn="ctr"/>
            <a:r>
              <a:rPr lang="en-US" sz="1600" dirty="0"/>
              <a:t>(10 features)</a:t>
            </a:r>
          </a:p>
        </p:txBody>
      </p:sp>
    </p:spTree>
    <p:extLst>
      <p:ext uri="{BB962C8B-B14F-4D97-AF65-F5344CB8AC3E}">
        <p14:creationId xmlns:p14="http://schemas.microsoft.com/office/powerpoint/2010/main" val="320257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7" y="3281690"/>
            <a:ext cx="8229600" cy="2410549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70000"/>
            <a:ext cx="6347714" cy="558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Choose the species</a:t>
            </a:r>
          </a:p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The number is not important</a:t>
            </a:r>
          </a:p>
          <a:p>
            <a:pPr lvl="1"/>
            <a:r>
              <a:rPr lang="en-US" dirty="0"/>
              <a:t>What catches the essence</a:t>
            </a:r>
          </a:p>
          <a:p>
            <a:pPr lvl="1"/>
            <a:r>
              <a:rPr lang="en-US" dirty="0"/>
              <a:t>Possible improvements</a:t>
            </a:r>
          </a:p>
          <a:p>
            <a:pPr lvl="1"/>
            <a:r>
              <a:rPr lang="en-US" dirty="0"/>
              <a:t>Other approaches to 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Distance calculation</a:t>
            </a:r>
          </a:p>
          <a:p>
            <a:pPr lvl="1"/>
            <a:r>
              <a:rPr lang="en-US" dirty="0"/>
              <a:t>Design my own algorithm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5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this page blank for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8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I. Motivation </a:t>
            </a:r>
          </a:p>
          <a:p>
            <a:r>
              <a:rPr lang="en-US" sz="2400" dirty="0"/>
              <a:t>II. Problem statement </a:t>
            </a:r>
          </a:p>
          <a:p>
            <a:r>
              <a:rPr lang="en-US" sz="2400" dirty="0"/>
              <a:t>III. Approaches</a:t>
            </a:r>
          </a:p>
          <a:p>
            <a:r>
              <a:rPr lang="en-US" sz="2400" dirty="0"/>
              <a:t>IV. Results</a:t>
            </a:r>
          </a:p>
          <a:p>
            <a:r>
              <a:rPr lang="en-US" sz="2400" dirty="0"/>
              <a:t>V. Conclusions</a:t>
            </a:r>
          </a:p>
        </p:txBody>
      </p:sp>
    </p:spTree>
    <p:extLst>
      <p:ext uri="{BB962C8B-B14F-4D97-AF65-F5344CB8AC3E}">
        <p14:creationId xmlns:p14="http://schemas.microsoft.com/office/powerpoint/2010/main" val="162811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70000"/>
            <a:ext cx="6347714" cy="3880773"/>
          </a:xfrm>
        </p:spPr>
        <p:txBody>
          <a:bodyPr/>
          <a:lstStyle/>
          <a:p>
            <a:r>
              <a:rPr lang="en-US" dirty="0"/>
              <a:t>"</a:t>
            </a:r>
            <a:r>
              <a:rPr lang="en-US" dirty="0" err="1"/>
              <a:t>Leafsnap</a:t>
            </a:r>
            <a:r>
              <a:rPr lang="en-US" dirty="0"/>
              <a:t>: An Electronic Field Guide“ (</a:t>
            </a:r>
            <a:r>
              <a:rPr lang="en-US" dirty="0">
                <a:hlinkClick r:id="rId2"/>
              </a:rPr>
              <a:t>http://leafsnap.com/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1930400"/>
            <a:ext cx="74199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7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609600"/>
            <a:ext cx="80676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0"/>
            <a:ext cx="9144000" cy="357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2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70000"/>
            <a:ext cx="6347714" cy="55880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My CMPT400 project simulates the shape recognition process of the </a:t>
            </a:r>
            <a:r>
              <a:rPr lang="en-US" sz="2400" dirty="0" err="1"/>
              <a:t>Leafsnap</a:t>
            </a:r>
            <a:r>
              <a:rPr lang="en-US" sz="2400" dirty="0"/>
              <a:t> project, starting with segmented images.</a:t>
            </a:r>
          </a:p>
          <a:p>
            <a:r>
              <a:rPr lang="en-US" sz="2400" dirty="0"/>
              <a:t>Work flow:</a:t>
            </a:r>
          </a:p>
          <a:p>
            <a:pPr lvl="1"/>
            <a:r>
              <a:rPr lang="en-US" sz="2000" dirty="0"/>
              <a:t>Choose the species</a:t>
            </a:r>
          </a:p>
          <a:p>
            <a:pPr lvl="1"/>
            <a:r>
              <a:rPr lang="en-US" sz="2000" dirty="0"/>
              <a:t>Extract features (using </a:t>
            </a:r>
            <a:r>
              <a:rPr lang="en-US" sz="2000" dirty="0" err="1"/>
              <a:t>Matlab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Run clustering algorithm (using Weka)</a:t>
            </a:r>
          </a:p>
          <a:p>
            <a:r>
              <a:rPr lang="en-US" sz="2400" dirty="0"/>
              <a:t>Measurement criteria:</a:t>
            </a:r>
          </a:p>
          <a:p>
            <a:pPr lvl="1"/>
            <a:r>
              <a:rPr lang="en-US" sz="2000" dirty="0"/>
              <a:t>Grouping</a:t>
            </a:r>
          </a:p>
          <a:p>
            <a:pPr lvl="1"/>
            <a:r>
              <a:rPr lang="en-US" sz="2000" dirty="0"/>
              <a:t>Distinguishing</a:t>
            </a:r>
          </a:p>
          <a:p>
            <a:pPr lvl="1"/>
            <a:r>
              <a:rPr lang="en-US" sz="2000" dirty="0"/>
              <a:t>Time/space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176332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70000"/>
            <a:ext cx="7116418" cy="55880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Choose the species</a:t>
            </a:r>
          </a:p>
          <a:p>
            <a:pPr lvl="1"/>
            <a:r>
              <a:rPr lang="en-US" sz="2000" dirty="0"/>
              <a:t>Download the dataset</a:t>
            </a:r>
          </a:p>
          <a:p>
            <a:pPr lvl="1"/>
            <a:r>
              <a:rPr lang="en-US" sz="2000" dirty="0"/>
              <a:t>Select species (fine segmented, distinguishable)</a:t>
            </a:r>
          </a:p>
          <a:p>
            <a:r>
              <a:rPr lang="en-US" sz="2400" dirty="0"/>
              <a:t>Extract features (using </a:t>
            </a:r>
            <a:r>
              <a:rPr lang="en-US" sz="2400" dirty="0" err="1"/>
              <a:t>Matlab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3 models</a:t>
            </a:r>
          </a:p>
          <a:p>
            <a:r>
              <a:rPr lang="en-US" sz="2400" dirty="0"/>
              <a:t>Run clustering algorithm (using Weka)</a:t>
            </a:r>
          </a:p>
          <a:p>
            <a:pPr lvl="1"/>
            <a:r>
              <a:rPr lang="en-US" sz="2000" dirty="0"/>
              <a:t>Study how clustering works</a:t>
            </a:r>
          </a:p>
          <a:p>
            <a:pPr lvl="1"/>
            <a:r>
              <a:rPr lang="en-US" sz="2000" dirty="0"/>
              <a:t>Choose an algorithm </a:t>
            </a:r>
            <a:r>
              <a:rPr lang="en-US" sz="2000" dirty="0">
                <a:sym typeface="Wingdings" panose="05000000000000000000" pitchFamily="2" charset="2"/>
              </a:rPr>
              <a:t> K-Means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201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6235"/>
            <a:ext cx="7886700" cy="5561765"/>
          </a:xfrm>
        </p:spPr>
        <p:txBody>
          <a:bodyPr>
            <a:normAutofit/>
          </a:bodyPr>
          <a:lstStyle/>
          <a:p>
            <a:r>
              <a:rPr lang="en-US" sz="2000" dirty="0"/>
              <a:t>Extract features (using </a:t>
            </a:r>
            <a:r>
              <a:rPr lang="en-US" sz="2000" dirty="0" err="1"/>
              <a:t>Matlab</a:t>
            </a:r>
            <a:r>
              <a:rPr lang="en-US" sz="2000" dirty="0"/>
              <a:t>)</a:t>
            </a:r>
          </a:p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model: 3-meta-properties model</a:t>
            </a:r>
          </a:p>
          <a:p>
            <a:r>
              <a:rPr lang="en-US" sz="2000" dirty="0"/>
              <a:t>3 features derived from axis lengths, area and perimeter.</a:t>
            </a:r>
          </a:p>
          <a:p>
            <a:pPr lvl="1"/>
            <a:r>
              <a:rPr lang="en-US" sz="1800" dirty="0"/>
              <a:t>Oblong: (short axis) / (long axis)</a:t>
            </a:r>
            <a:br>
              <a:rPr lang="en-US" sz="1800" dirty="0"/>
            </a:br>
            <a:r>
              <a:rPr lang="en-US" sz="1800" dirty="0"/>
              <a:t>	range: 	(0,1)</a:t>
            </a:r>
            <a:br>
              <a:rPr lang="en-US" sz="1800" dirty="0"/>
            </a:br>
            <a:r>
              <a:rPr lang="en-US" sz="1800" dirty="0"/>
              <a:t>	value: 	smaller		</a:t>
            </a:r>
            <a:r>
              <a:rPr lang="en-US" sz="1800" dirty="0">
                <a:sym typeface="Wingdings" panose="05000000000000000000" pitchFamily="2" charset="2"/>
              </a:rPr>
              <a:t>	bigger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	shape: 	more oblong		more round</a:t>
            </a:r>
            <a:endParaRPr lang="en-US" sz="1800" dirty="0"/>
          </a:p>
          <a:p>
            <a:pPr lvl="1"/>
            <a:r>
              <a:rPr lang="en-US" sz="1800" dirty="0"/>
              <a:t>Fluffiness: area / ( (short axis) * (long axis) )</a:t>
            </a:r>
            <a:br>
              <a:rPr lang="en-US" sz="1800" dirty="0"/>
            </a:br>
            <a:r>
              <a:rPr lang="en-US" sz="1800" dirty="0"/>
              <a:t>	range: 	(0,1)</a:t>
            </a:r>
            <a:br>
              <a:rPr lang="en-US" sz="1800" dirty="0"/>
            </a:br>
            <a:r>
              <a:rPr lang="en-US" sz="1800" dirty="0"/>
              <a:t>	value: 	smaller		</a:t>
            </a:r>
            <a:r>
              <a:rPr lang="en-US" sz="1800" dirty="0">
                <a:sym typeface="Wingdings" panose="05000000000000000000" pitchFamily="2" charset="2"/>
              </a:rPr>
              <a:t>	bigger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	shape: 	more fluffy		more fulfilled</a:t>
            </a:r>
            <a:endParaRPr lang="en-US" sz="1800" dirty="0"/>
          </a:p>
          <a:p>
            <a:pPr lvl="1"/>
            <a:r>
              <a:rPr lang="en-US" sz="1800" dirty="0"/>
              <a:t>Jaggedness: area * pi * 4 / (perimeter^2)</a:t>
            </a:r>
            <a:br>
              <a:rPr lang="en-US" sz="1800" dirty="0"/>
            </a:br>
            <a:r>
              <a:rPr lang="en-US" sz="1800" dirty="0"/>
              <a:t>	range: 	(0,1)</a:t>
            </a:r>
            <a:br>
              <a:rPr lang="en-US" sz="1800" dirty="0"/>
            </a:br>
            <a:r>
              <a:rPr lang="en-US" sz="1800" dirty="0"/>
              <a:t>	value: 	smaller		</a:t>
            </a:r>
            <a:r>
              <a:rPr lang="en-US" sz="1800" dirty="0">
                <a:sym typeface="Wingdings" panose="05000000000000000000" pitchFamily="2" charset="2"/>
              </a:rPr>
              <a:t>	bigger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	shape: 	more jagged		more smooth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0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12974" y="2683046"/>
            <a:ext cx="4731026" cy="4174954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2277"/>
            <a:ext cx="7886700" cy="1328171"/>
          </a:xfrm>
        </p:spPr>
        <p:txBody>
          <a:bodyPr>
            <a:noAutofit/>
          </a:bodyPr>
          <a:lstStyle/>
          <a:p>
            <a:r>
              <a:rPr lang="en-US" dirty="0"/>
              <a:t>Extract features (using 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model: round-scanning model</a:t>
            </a:r>
          </a:p>
          <a:p>
            <a:r>
              <a:rPr lang="en-US" dirty="0"/>
              <a:t>detecting stem/symmetry and scanning boundary point positions around (one feature with multiple values).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313" y="2795349"/>
            <a:ext cx="41876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The algorithm to detect stem (as sharp clip shape) if it appears in the picture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 The algorithm to find symmetry axis (leaf axis)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(c) Collection of fixed amount of data (D, A) from each image starting from leaf stem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 = the distance from centroid to boundary point (in pixels), divided by average radius (in pixels)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= the direction relative to leaf axis (in degrees) </a:t>
            </a:r>
          </a:p>
          <a:p>
            <a:pPr>
              <a:spcAft>
                <a:spcPts val="12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421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465</TotalTime>
  <Words>580</Words>
  <Application>Microsoft Office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DengXian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Leaf Shape Project (automated species clusterization)</vt:lpstr>
      <vt:lpstr>Guidelines</vt:lpstr>
      <vt:lpstr>I. Motivation</vt:lpstr>
      <vt:lpstr>PowerPoint Presentation</vt:lpstr>
      <vt:lpstr>PowerPoint Presentation</vt:lpstr>
      <vt:lpstr>II. Problem statement</vt:lpstr>
      <vt:lpstr>III. Approaches</vt:lpstr>
      <vt:lpstr>III. Approaches</vt:lpstr>
      <vt:lpstr>III. Approaches</vt:lpstr>
      <vt:lpstr>III. Approaches</vt:lpstr>
      <vt:lpstr>PowerPoint Presentation</vt:lpstr>
      <vt:lpstr>PowerPoint Presentation</vt:lpstr>
      <vt:lpstr>V. Conclusions</vt:lpstr>
      <vt:lpstr>Leave this page blank for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Yuqing Tan</dc:creator>
  <cp:lastModifiedBy>Yuqing Tan</cp:lastModifiedBy>
  <cp:revision>40</cp:revision>
  <dcterms:created xsi:type="dcterms:W3CDTF">2016-03-15T17:21:44Z</dcterms:created>
  <dcterms:modified xsi:type="dcterms:W3CDTF">2016-04-04T21:42:38Z</dcterms:modified>
</cp:coreProperties>
</file>