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4" r:id="rId1"/>
  </p:sldMasterIdLst>
  <p:sldIdLst>
    <p:sldId id="256" r:id="rId2"/>
    <p:sldId id="257" r:id="rId3"/>
    <p:sldId id="258" r:id="rId4"/>
    <p:sldId id="259" r:id="rId5"/>
    <p:sldId id="269" r:id="rId6"/>
    <p:sldId id="270" r:id="rId7"/>
    <p:sldId id="260" r:id="rId8"/>
    <p:sldId id="272" r:id="rId9"/>
    <p:sldId id="273" r:id="rId10"/>
    <p:sldId id="274" r:id="rId11"/>
    <p:sldId id="275" r:id="rId12"/>
    <p:sldId id="261" r:id="rId13"/>
    <p:sldId id="263"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53"/>
    <p:restoredTop sz="96327"/>
  </p:normalViewPr>
  <p:slideViewPr>
    <p:cSldViewPr snapToGrid="0">
      <p:cViewPr varScale="1">
        <p:scale>
          <a:sx n="160" d="100"/>
          <a:sy n="160" d="100"/>
        </p:scale>
        <p:origin x="5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4/5/23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87366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4/5/23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584712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4/5/23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73911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4/5/23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06318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4/5/23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103888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4/5/23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03708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4/5/23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535173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4/5/23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723855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4/5/23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900799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4/5/23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15929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4/5/23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505524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F0"/>
            </a:gs>
            <a:gs pos="25000">
              <a:srgbClr val="0070C0"/>
            </a:gs>
            <a:gs pos="94750">
              <a:srgbClr val="BAE3F2"/>
            </a:gs>
            <a:gs pos="89500">
              <a:srgbClr val="B6E1F1"/>
            </a:gs>
            <a:gs pos="79000">
              <a:srgbClr val="AEDDEF"/>
            </a:gs>
            <a:gs pos="81000">
              <a:schemeClr val="accent1">
                <a:lumMod val="45000"/>
                <a:lumOff val="55000"/>
              </a:schemeClr>
            </a:gs>
            <a:gs pos="100000">
              <a:schemeClr val="accent1">
                <a:lumMod val="30000"/>
                <a:lumOff val="70000"/>
              </a:schemeClr>
            </a:gs>
          </a:gsLst>
          <a:lin ang="72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4/5/23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2309451082"/>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3" r:id="rId10"/>
    <p:sldLayoutId id="2147483832"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erma.tanu@northeastern.edu"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20FBD20-EC25-4BEE-AD5F-E459FA1E6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Background pattern&#10;&#10;Description automatically generated">
            <a:extLst>
              <a:ext uri="{FF2B5EF4-FFF2-40B4-BE49-F238E27FC236}">
                <a16:creationId xmlns:a16="http://schemas.microsoft.com/office/drawing/2014/main" id="{C7F4CCF9-909D-AF19-7E23-EE0DDDE6F4E4}"/>
              </a:ext>
            </a:extLst>
          </p:cNvPr>
          <p:cNvPicPr>
            <a:picLocks noChangeAspect="1"/>
          </p:cNvPicPr>
          <p:nvPr/>
        </p:nvPicPr>
        <p:blipFill rotWithShape="1">
          <a:blip r:embed="rId2"/>
          <a:srcRect l="2937" r="8174"/>
          <a:stretch/>
        </p:blipFill>
        <p:spPr>
          <a:xfrm>
            <a:off x="0" y="15902"/>
            <a:ext cx="12191980" cy="6858004"/>
          </a:xfrm>
          <a:prstGeom prst="rect">
            <a:avLst/>
          </a:prstGeom>
        </p:spPr>
      </p:pic>
      <p:sp>
        <p:nvSpPr>
          <p:cNvPr id="46" name="Rectangle 45">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0880"/>
            <a:ext cx="12192000" cy="3627120"/>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6960D3-F5E3-6CCF-242F-D7047FD75E65}"/>
              </a:ext>
            </a:extLst>
          </p:cNvPr>
          <p:cNvSpPr>
            <a:spLocks noGrp="1"/>
          </p:cNvSpPr>
          <p:nvPr>
            <p:ph type="ctrTitle"/>
          </p:nvPr>
        </p:nvSpPr>
        <p:spPr>
          <a:xfrm>
            <a:off x="253299" y="1319230"/>
            <a:ext cx="11827384" cy="2400300"/>
          </a:xfrm>
        </p:spPr>
        <p:txBody>
          <a:bodyPr>
            <a:normAutofit/>
          </a:bodyPr>
          <a:lstStyle/>
          <a:p>
            <a:pPr algn="ctr">
              <a:lnSpc>
                <a:spcPct val="110000"/>
              </a:lnSpc>
            </a:pPr>
            <a:r>
              <a:rPr lang="en-US" sz="4400" b="1" i="0" dirty="0">
                <a:solidFill>
                  <a:schemeClr val="bg1"/>
                </a:solidFill>
                <a:effectLst/>
                <a:latin typeface="Baloo Bhaijaan" panose="03080902040302020200" pitchFamily="66" charset="-78"/>
                <a:cs typeface="Baloo Bhaijaan" panose="03080902040302020200" pitchFamily="66" charset="-78"/>
              </a:rPr>
              <a:t>BREAKING DOWN IMAGES</a:t>
            </a:r>
            <a:br>
              <a:rPr lang="en-US" sz="4400" b="1" i="0" dirty="0">
                <a:solidFill>
                  <a:schemeClr val="bg1"/>
                </a:solidFill>
                <a:effectLst/>
                <a:latin typeface="Baloo Bhaijaan" panose="03080902040302020200" pitchFamily="66" charset="-78"/>
                <a:cs typeface="Baloo Bhaijaan" panose="03080902040302020200" pitchFamily="66" charset="-78"/>
              </a:rPr>
            </a:br>
            <a:r>
              <a:rPr lang="en-US" sz="4400" b="1" i="0" dirty="0">
                <a:solidFill>
                  <a:schemeClr val="bg1"/>
                </a:solidFill>
                <a:effectLst/>
                <a:latin typeface="Baloo Bhaijaan" panose="03080902040302020200" pitchFamily="66" charset="-78"/>
                <a:cs typeface="Baloo Bhaijaan" panose="03080902040302020200" pitchFamily="66" charset="-78"/>
              </a:rPr>
              <a:t> </a:t>
            </a:r>
            <a:r>
              <a:rPr lang="en-US" sz="2000" b="1" i="0" dirty="0">
                <a:solidFill>
                  <a:schemeClr val="bg1"/>
                </a:solidFill>
                <a:effectLst/>
                <a:latin typeface="Baloo Bhaijaan" panose="03080902040302020200" pitchFamily="66" charset="-78"/>
                <a:cs typeface="Baloo Bhaijaan" panose="03080902040302020200" pitchFamily="66" charset="-78"/>
              </a:rPr>
              <a:t>A DEEP DIVE INTO CONVOLUTIONAL NEURAL NETWORKS</a:t>
            </a:r>
            <a:endParaRPr lang="en-US" sz="2000" b="1" dirty="0">
              <a:solidFill>
                <a:schemeClr val="bg1"/>
              </a:solidFill>
              <a:latin typeface="Baloo Bhaijaan" panose="03080902040302020200" pitchFamily="66" charset="-78"/>
              <a:cs typeface="Baloo Bhaijaan" panose="03080902040302020200" pitchFamily="66" charset="-78"/>
            </a:endParaRPr>
          </a:p>
        </p:txBody>
      </p:sp>
      <p:sp>
        <p:nvSpPr>
          <p:cNvPr id="3" name="Subtitle 2">
            <a:extLst>
              <a:ext uri="{FF2B5EF4-FFF2-40B4-BE49-F238E27FC236}">
                <a16:creationId xmlns:a16="http://schemas.microsoft.com/office/drawing/2014/main" id="{C14CDF1D-F646-9A1E-4068-F10A1669E98C}"/>
              </a:ext>
            </a:extLst>
          </p:cNvPr>
          <p:cNvSpPr>
            <a:spLocks noGrp="1"/>
          </p:cNvSpPr>
          <p:nvPr>
            <p:ph type="subTitle" idx="1"/>
          </p:nvPr>
        </p:nvSpPr>
        <p:spPr>
          <a:xfrm>
            <a:off x="253299" y="5631180"/>
            <a:ext cx="6438645" cy="1135074"/>
          </a:xfrm>
        </p:spPr>
        <p:txBody>
          <a:bodyPr>
            <a:normAutofit fontScale="92500" lnSpcReduction="10000"/>
          </a:bodyPr>
          <a:lstStyle/>
          <a:p>
            <a:r>
              <a:rPr lang="en-US" sz="1800" dirty="0">
                <a:solidFill>
                  <a:schemeClr val="accent5">
                    <a:lumMod val="20000"/>
                    <a:lumOff val="80000"/>
                  </a:schemeClr>
                </a:solidFill>
                <a:latin typeface="Copperplate" panose="02000504000000020004" pitchFamily="2" charset="77"/>
              </a:rPr>
              <a:t>TANUJ VERMA-002726506</a:t>
            </a:r>
            <a:br>
              <a:rPr lang="en-US" sz="1800" dirty="0">
                <a:solidFill>
                  <a:schemeClr val="accent5">
                    <a:lumMod val="20000"/>
                    <a:lumOff val="80000"/>
                  </a:schemeClr>
                </a:solidFill>
                <a:latin typeface="Copperplate" panose="02000504000000020004" pitchFamily="2" charset="77"/>
              </a:rPr>
            </a:br>
            <a:r>
              <a:rPr lang="en-US" sz="1800" dirty="0">
                <a:solidFill>
                  <a:schemeClr val="accent5">
                    <a:lumMod val="20000"/>
                    <a:lumOff val="80000"/>
                  </a:schemeClr>
                </a:solidFill>
                <a:latin typeface="Copperplate" panose="02000504000000020004" pitchFamily="2" charset="77"/>
              </a:rPr>
              <a:t>MS-IS Student Fall’22,Northeastern University </a:t>
            </a:r>
            <a:br>
              <a:rPr lang="en-US" sz="1800" dirty="0">
                <a:solidFill>
                  <a:schemeClr val="accent5">
                    <a:lumMod val="20000"/>
                    <a:lumOff val="80000"/>
                  </a:schemeClr>
                </a:solidFill>
                <a:latin typeface="Copperplate" panose="02000504000000020004" pitchFamily="2" charset="77"/>
              </a:rPr>
            </a:br>
            <a:r>
              <a:rPr lang="en-US" sz="1800" dirty="0">
                <a:solidFill>
                  <a:schemeClr val="accent5">
                    <a:lumMod val="20000"/>
                    <a:lumOff val="80000"/>
                  </a:schemeClr>
                </a:solidFill>
                <a:latin typeface="Copperplate" panose="02000504000000020004" pitchFamily="2" charset="77"/>
                <a:hlinkClick r:id="rId3">
                  <a:extLst>
                    <a:ext uri="{A12FA001-AC4F-418D-AE19-62706E023703}">
                      <ahyp:hlinkClr xmlns:ahyp="http://schemas.microsoft.com/office/drawing/2018/hyperlinkcolor" val="tx"/>
                    </a:ext>
                  </a:extLst>
                </a:hlinkClick>
              </a:rPr>
              <a:t>verma.tanu@northeastern.edu</a:t>
            </a:r>
            <a:br>
              <a:rPr lang="en-US" sz="1800" dirty="0">
                <a:solidFill>
                  <a:schemeClr val="accent5">
                    <a:lumMod val="20000"/>
                    <a:lumOff val="80000"/>
                  </a:schemeClr>
                </a:solidFill>
                <a:latin typeface="Copperplate" panose="02000504000000020004" pitchFamily="2" charset="77"/>
              </a:rPr>
            </a:br>
            <a:r>
              <a:rPr lang="en-US" sz="1800" dirty="0">
                <a:solidFill>
                  <a:schemeClr val="accent5">
                    <a:lumMod val="20000"/>
                    <a:lumOff val="80000"/>
                  </a:schemeClr>
                </a:solidFill>
                <a:latin typeface="Copperplate" panose="02000504000000020004" pitchFamily="2" charset="77"/>
              </a:rPr>
              <a:t>002726506</a:t>
            </a:r>
            <a:endParaRPr lang="en-US" dirty="0">
              <a:solidFill>
                <a:schemeClr val="accent5">
                  <a:lumMod val="20000"/>
                  <a:lumOff val="80000"/>
                </a:schemeClr>
              </a:solidFill>
            </a:endParaRPr>
          </a:p>
        </p:txBody>
      </p:sp>
    </p:spTree>
    <p:extLst>
      <p:ext uri="{BB962C8B-B14F-4D97-AF65-F5344CB8AC3E}">
        <p14:creationId xmlns:p14="http://schemas.microsoft.com/office/powerpoint/2010/main" val="1137606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90B5-70B9-B6CC-6762-542A27BA82F1}"/>
              </a:ext>
            </a:extLst>
          </p:cNvPr>
          <p:cNvSpPr>
            <a:spLocks noGrp="1"/>
          </p:cNvSpPr>
          <p:nvPr>
            <p:ph type="title"/>
          </p:nvPr>
        </p:nvSpPr>
        <p:spPr>
          <a:xfrm>
            <a:off x="380142" y="-432954"/>
            <a:ext cx="10625229" cy="1147053"/>
          </a:xfrm>
        </p:spPr>
        <p:txBody>
          <a:bodyPr/>
          <a:lstStyle/>
          <a:p>
            <a:r>
              <a:rPr lang="en-US" dirty="0"/>
              <a:t>CNN RESULTS MODEL 4</a:t>
            </a:r>
          </a:p>
        </p:txBody>
      </p:sp>
      <p:sp>
        <p:nvSpPr>
          <p:cNvPr id="3" name="Content Placeholder 2">
            <a:extLst>
              <a:ext uri="{FF2B5EF4-FFF2-40B4-BE49-F238E27FC236}">
                <a16:creationId xmlns:a16="http://schemas.microsoft.com/office/drawing/2014/main" id="{DAD81E53-D27F-A479-0AD2-0F2E827A5F29}"/>
              </a:ext>
            </a:extLst>
          </p:cNvPr>
          <p:cNvSpPr>
            <a:spLocks noGrp="1"/>
          </p:cNvSpPr>
          <p:nvPr>
            <p:ph idx="1"/>
          </p:nvPr>
        </p:nvSpPr>
        <p:spPr>
          <a:xfrm>
            <a:off x="380142" y="1179933"/>
            <a:ext cx="10620855" cy="3848100"/>
          </a:xfrm>
        </p:spPr>
        <p:txBody>
          <a:bodyPr/>
          <a:lstStyle/>
          <a:p>
            <a:pPr marL="0" indent="0">
              <a:lnSpc>
                <a:spcPct val="100000"/>
              </a:lnSpc>
              <a:buNone/>
            </a:pPr>
            <a:r>
              <a:rPr lang="en-US" b="1" dirty="0"/>
              <a:t>6 convolutional layers with SGD optimizer with max </a:t>
            </a:r>
            <a:br>
              <a:rPr lang="en-US" b="1" dirty="0"/>
            </a:br>
            <a:r>
              <a:rPr lang="en-US" b="1" dirty="0"/>
              <a:t>pooling and dropout,</a:t>
            </a:r>
          </a:p>
          <a:p>
            <a:pPr marL="0" indent="0">
              <a:lnSpc>
                <a:spcPct val="100000"/>
              </a:lnSpc>
              <a:buNone/>
            </a:pPr>
            <a:r>
              <a:rPr lang="en-US" b="1" dirty="0"/>
              <a:t> two dense layers with dropout, </a:t>
            </a:r>
          </a:p>
          <a:p>
            <a:pPr marL="0" indent="0">
              <a:lnSpc>
                <a:spcPct val="100000"/>
              </a:lnSpc>
              <a:buNone/>
            </a:pPr>
            <a:r>
              <a:rPr lang="en-US" b="1" dirty="0"/>
              <a:t>Adam optimizer with categorical cross-entropy </a:t>
            </a:r>
          </a:p>
          <a:p>
            <a:pPr marL="0" indent="0">
              <a:lnSpc>
                <a:spcPct val="100000"/>
              </a:lnSpc>
              <a:buNone/>
            </a:pPr>
            <a:r>
              <a:rPr lang="en-US" b="1" dirty="0"/>
              <a:t>loss and accuracy as the evaluation metrics</a:t>
            </a:r>
          </a:p>
        </p:txBody>
      </p:sp>
      <p:pic>
        <p:nvPicPr>
          <p:cNvPr id="11" name="Picture 10" descr="Graphical user interface&#10;&#10;Description automatically generated">
            <a:extLst>
              <a:ext uri="{FF2B5EF4-FFF2-40B4-BE49-F238E27FC236}">
                <a16:creationId xmlns:a16="http://schemas.microsoft.com/office/drawing/2014/main" id="{A5A6F392-3AC0-23A4-B711-A479657EF045}"/>
              </a:ext>
            </a:extLst>
          </p:cNvPr>
          <p:cNvPicPr>
            <a:picLocks noChangeAspect="1"/>
          </p:cNvPicPr>
          <p:nvPr/>
        </p:nvPicPr>
        <p:blipFill>
          <a:blip r:embed="rId2"/>
          <a:stretch>
            <a:fillRect/>
          </a:stretch>
        </p:blipFill>
        <p:spPr>
          <a:xfrm>
            <a:off x="7506250" y="978010"/>
            <a:ext cx="3371920" cy="5108714"/>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5E882ACA-9D80-09D0-F20F-79150DBB284F}"/>
              </a:ext>
            </a:extLst>
          </p:cNvPr>
          <p:cNvPicPr>
            <a:picLocks noChangeAspect="1"/>
          </p:cNvPicPr>
          <p:nvPr/>
        </p:nvPicPr>
        <p:blipFill>
          <a:blip r:embed="rId3"/>
          <a:stretch>
            <a:fillRect/>
          </a:stretch>
        </p:blipFill>
        <p:spPr>
          <a:xfrm>
            <a:off x="701316" y="4227933"/>
            <a:ext cx="4889500" cy="800100"/>
          </a:xfrm>
          <a:prstGeom prst="rect">
            <a:avLst/>
          </a:prstGeom>
        </p:spPr>
      </p:pic>
    </p:spTree>
    <p:extLst>
      <p:ext uri="{BB962C8B-B14F-4D97-AF65-F5344CB8AC3E}">
        <p14:creationId xmlns:p14="http://schemas.microsoft.com/office/powerpoint/2010/main" val="478624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90B5-70B9-B6CC-6762-542A27BA82F1}"/>
              </a:ext>
            </a:extLst>
          </p:cNvPr>
          <p:cNvSpPr>
            <a:spLocks noGrp="1"/>
          </p:cNvSpPr>
          <p:nvPr>
            <p:ph type="title"/>
          </p:nvPr>
        </p:nvSpPr>
        <p:spPr>
          <a:xfrm>
            <a:off x="380142" y="-432954"/>
            <a:ext cx="10625229" cy="1147053"/>
          </a:xfrm>
        </p:spPr>
        <p:txBody>
          <a:bodyPr/>
          <a:lstStyle/>
          <a:p>
            <a:r>
              <a:rPr lang="en-US" dirty="0"/>
              <a:t>CNN RESULTS MODEL 5</a:t>
            </a:r>
          </a:p>
        </p:txBody>
      </p:sp>
      <p:sp>
        <p:nvSpPr>
          <p:cNvPr id="3" name="Content Placeholder 2">
            <a:extLst>
              <a:ext uri="{FF2B5EF4-FFF2-40B4-BE49-F238E27FC236}">
                <a16:creationId xmlns:a16="http://schemas.microsoft.com/office/drawing/2014/main" id="{DAD81E53-D27F-A479-0AD2-0F2E827A5F29}"/>
              </a:ext>
            </a:extLst>
          </p:cNvPr>
          <p:cNvSpPr>
            <a:spLocks noGrp="1"/>
          </p:cNvSpPr>
          <p:nvPr>
            <p:ph idx="1"/>
          </p:nvPr>
        </p:nvSpPr>
        <p:spPr>
          <a:xfrm>
            <a:off x="380142" y="1179933"/>
            <a:ext cx="10620855" cy="3848100"/>
          </a:xfrm>
        </p:spPr>
        <p:txBody>
          <a:bodyPr>
            <a:normAutofit/>
          </a:bodyPr>
          <a:lstStyle/>
          <a:p>
            <a:pPr marL="0" indent="0">
              <a:lnSpc>
                <a:spcPct val="100000"/>
              </a:lnSpc>
              <a:buNone/>
            </a:pPr>
            <a:r>
              <a:rPr lang="en-US" b="1" dirty="0"/>
              <a:t>4 convolutional layers with max pooling and dropout,</a:t>
            </a:r>
          </a:p>
          <a:p>
            <a:pPr marL="0" indent="0">
              <a:lnSpc>
                <a:spcPct val="100000"/>
              </a:lnSpc>
              <a:buNone/>
            </a:pPr>
            <a:r>
              <a:rPr lang="en-US" b="1" dirty="0"/>
              <a:t> two dense layers with dropout, with categorical cross-entropy </a:t>
            </a:r>
          </a:p>
          <a:p>
            <a:pPr marL="0" indent="0">
              <a:lnSpc>
                <a:spcPct val="100000"/>
              </a:lnSpc>
              <a:buNone/>
            </a:pPr>
            <a:r>
              <a:rPr lang="en-US" b="1" dirty="0"/>
              <a:t>loss and accuracy as the evaluation metrics and </a:t>
            </a:r>
            <a:br>
              <a:rPr lang="en-US" b="1" dirty="0"/>
            </a:br>
            <a:r>
              <a:rPr lang="en-US" b="1" dirty="0"/>
              <a:t>hyperparameter tuning with parameters :</a:t>
            </a:r>
          </a:p>
          <a:p>
            <a:r>
              <a:rPr lang="en-US" sz="1400" b="0" dirty="0">
                <a:solidFill>
                  <a:srgbClr val="657B83"/>
                </a:solidFill>
                <a:effectLst/>
                <a:latin typeface="Menlo" panose="020B0609030804020204" pitchFamily="49" charset="0"/>
              </a:rPr>
              <a:t>{</a:t>
            </a:r>
            <a:r>
              <a:rPr lang="en-US" sz="1400" b="0" dirty="0">
                <a:solidFill>
                  <a:srgbClr val="2AA198"/>
                </a:solidFill>
                <a:effectLst/>
                <a:latin typeface="Menlo" panose="020B0609030804020204" pitchFamily="49" charset="0"/>
              </a:rPr>
              <a:t>'</a:t>
            </a:r>
            <a:r>
              <a:rPr lang="en-US" sz="1400" b="0" dirty="0" err="1">
                <a:solidFill>
                  <a:srgbClr val="2AA198"/>
                </a:solidFill>
                <a:effectLst/>
                <a:latin typeface="Menlo" panose="020B0609030804020204" pitchFamily="49" charset="0"/>
              </a:rPr>
              <a:t>batch_size</a:t>
            </a:r>
            <a:r>
              <a:rPr lang="en-US" sz="1400" b="0" dirty="0">
                <a:solidFill>
                  <a:srgbClr val="2AA198"/>
                </a:solidFill>
                <a:effectLst/>
                <a:latin typeface="Menlo" panose="020B0609030804020204" pitchFamily="49" charset="0"/>
              </a:rPr>
              <a:t>'</a:t>
            </a:r>
            <a:r>
              <a:rPr lang="en-US" sz="1400" b="0" dirty="0">
                <a:solidFill>
                  <a:srgbClr val="657B83"/>
                </a:solidFill>
                <a:effectLst/>
                <a:latin typeface="Menlo" panose="020B0609030804020204" pitchFamily="49" charset="0"/>
              </a:rPr>
              <a:t>: [</a:t>
            </a:r>
            <a:r>
              <a:rPr lang="en-US" sz="1400" b="0" dirty="0">
                <a:solidFill>
                  <a:srgbClr val="D33682"/>
                </a:solidFill>
                <a:effectLst/>
                <a:latin typeface="Menlo" panose="020B0609030804020204" pitchFamily="49" charset="0"/>
              </a:rPr>
              <a:t>32</a:t>
            </a:r>
            <a:r>
              <a:rPr lang="en-US" sz="1400" b="0" dirty="0">
                <a:solidFill>
                  <a:srgbClr val="657B83"/>
                </a:solidFill>
                <a:effectLst/>
                <a:latin typeface="Menlo" panose="020B0609030804020204" pitchFamily="49" charset="0"/>
              </a:rPr>
              <a:t>, </a:t>
            </a:r>
            <a:r>
              <a:rPr lang="en-US" sz="1400" b="0" dirty="0">
                <a:solidFill>
                  <a:srgbClr val="D33682"/>
                </a:solidFill>
                <a:effectLst/>
                <a:latin typeface="Menlo" panose="020B0609030804020204" pitchFamily="49" charset="0"/>
              </a:rPr>
              <a:t>64</a:t>
            </a:r>
            <a:r>
              <a:rPr lang="en-US" sz="1400" b="0" dirty="0">
                <a:solidFill>
                  <a:srgbClr val="657B83"/>
                </a:solidFill>
                <a:effectLst/>
                <a:latin typeface="Menlo" panose="020B0609030804020204" pitchFamily="49" charset="0"/>
              </a:rPr>
              <a:t>],</a:t>
            </a:r>
          </a:p>
          <a:p>
            <a:r>
              <a:rPr lang="en-US" sz="1400" b="0" dirty="0">
                <a:solidFill>
                  <a:srgbClr val="2AA198"/>
                </a:solidFill>
                <a:effectLst/>
                <a:latin typeface="Menlo" panose="020B0609030804020204" pitchFamily="49" charset="0"/>
              </a:rPr>
              <a:t>'epochs'</a:t>
            </a:r>
            <a:r>
              <a:rPr lang="en-US" sz="1400" b="0" dirty="0">
                <a:solidFill>
                  <a:srgbClr val="657B83"/>
                </a:solidFill>
                <a:effectLst/>
                <a:latin typeface="Menlo" panose="020B0609030804020204" pitchFamily="49" charset="0"/>
              </a:rPr>
              <a:t>: [</a:t>
            </a:r>
            <a:r>
              <a:rPr lang="en-US" sz="1400" b="0" dirty="0">
                <a:solidFill>
                  <a:srgbClr val="D33682"/>
                </a:solidFill>
                <a:effectLst/>
                <a:latin typeface="Menlo" panose="020B0609030804020204" pitchFamily="49" charset="0"/>
              </a:rPr>
              <a:t>10</a:t>
            </a:r>
            <a:r>
              <a:rPr lang="en-US" sz="1400" b="0" dirty="0">
                <a:solidFill>
                  <a:srgbClr val="657B83"/>
                </a:solidFill>
                <a:effectLst/>
                <a:latin typeface="Menlo" panose="020B0609030804020204" pitchFamily="49" charset="0"/>
              </a:rPr>
              <a:t>, </a:t>
            </a:r>
            <a:r>
              <a:rPr lang="en-US" sz="1400" b="0" dirty="0">
                <a:solidFill>
                  <a:srgbClr val="D33682"/>
                </a:solidFill>
                <a:effectLst/>
                <a:latin typeface="Menlo" panose="020B0609030804020204" pitchFamily="49" charset="0"/>
              </a:rPr>
              <a:t>20</a:t>
            </a:r>
            <a:r>
              <a:rPr lang="en-US" sz="1400" b="0" dirty="0">
                <a:solidFill>
                  <a:srgbClr val="657B83"/>
                </a:solidFill>
                <a:effectLst/>
                <a:latin typeface="Menlo" panose="020B0609030804020204" pitchFamily="49" charset="0"/>
              </a:rPr>
              <a:t>],</a:t>
            </a:r>
          </a:p>
          <a:p>
            <a:r>
              <a:rPr lang="en-US" sz="1400" b="0" dirty="0">
                <a:solidFill>
                  <a:srgbClr val="2AA198"/>
                </a:solidFill>
                <a:effectLst/>
                <a:latin typeface="Menlo" panose="020B0609030804020204" pitchFamily="49" charset="0"/>
              </a:rPr>
              <a:t>'</a:t>
            </a:r>
            <a:r>
              <a:rPr lang="en-US" sz="1400" b="0" dirty="0" err="1">
                <a:solidFill>
                  <a:srgbClr val="2AA198"/>
                </a:solidFill>
                <a:effectLst/>
                <a:latin typeface="Menlo" panose="020B0609030804020204" pitchFamily="49" charset="0"/>
              </a:rPr>
              <a:t>dropout_rate</a:t>
            </a:r>
            <a:r>
              <a:rPr lang="en-US" sz="1400" b="0" dirty="0">
                <a:solidFill>
                  <a:srgbClr val="2AA198"/>
                </a:solidFill>
                <a:effectLst/>
                <a:latin typeface="Menlo" panose="020B0609030804020204" pitchFamily="49" charset="0"/>
              </a:rPr>
              <a:t>'</a:t>
            </a:r>
            <a:r>
              <a:rPr lang="en-US" sz="1400" b="0" dirty="0">
                <a:solidFill>
                  <a:srgbClr val="657B83"/>
                </a:solidFill>
                <a:effectLst/>
                <a:latin typeface="Menlo" panose="020B0609030804020204" pitchFamily="49" charset="0"/>
              </a:rPr>
              <a:t>: [</a:t>
            </a:r>
            <a:r>
              <a:rPr lang="en-US" sz="1400" b="0" dirty="0">
                <a:solidFill>
                  <a:srgbClr val="D33682"/>
                </a:solidFill>
                <a:effectLst/>
                <a:latin typeface="Menlo" panose="020B0609030804020204" pitchFamily="49" charset="0"/>
              </a:rPr>
              <a:t>0.2</a:t>
            </a:r>
            <a:r>
              <a:rPr lang="en-US" sz="1400" b="0" dirty="0">
                <a:solidFill>
                  <a:srgbClr val="657B83"/>
                </a:solidFill>
                <a:effectLst/>
                <a:latin typeface="Menlo" panose="020B0609030804020204" pitchFamily="49" charset="0"/>
              </a:rPr>
              <a:t>, </a:t>
            </a:r>
            <a:r>
              <a:rPr lang="en-US" sz="1400" b="0" dirty="0">
                <a:solidFill>
                  <a:srgbClr val="D33682"/>
                </a:solidFill>
                <a:effectLst/>
                <a:latin typeface="Menlo" panose="020B0609030804020204" pitchFamily="49" charset="0"/>
              </a:rPr>
              <a:t>0.3</a:t>
            </a:r>
            <a:r>
              <a:rPr lang="en-US" sz="1400" b="0" dirty="0">
                <a:solidFill>
                  <a:srgbClr val="657B83"/>
                </a:solidFill>
                <a:effectLst/>
                <a:latin typeface="Menlo" panose="020B0609030804020204" pitchFamily="49" charset="0"/>
              </a:rPr>
              <a:t>],</a:t>
            </a:r>
          </a:p>
          <a:p>
            <a:r>
              <a:rPr lang="en-US" sz="1400" b="0" dirty="0">
                <a:solidFill>
                  <a:srgbClr val="2AA198"/>
                </a:solidFill>
                <a:effectLst/>
                <a:latin typeface="Menlo" panose="020B0609030804020204" pitchFamily="49" charset="0"/>
              </a:rPr>
              <a:t>'optimizer'</a:t>
            </a:r>
            <a:r>
              <a:rPr lang="en-US" sz="1400" b="0" dirty="0">
                <a:solidFill>
                  <a:srgbClr val="657B83"/>
                </a:solidFill>
                <a:effectLst/>
                <a:latin typeface="Menlo" panose="020B0609030804020204" pitchFamily="49" charset="0"/>
              </a:rPr>
              <a:t>: [</a:t>
            </a:r>
            <a:r>
              <a:rPr lang="en-US" sz="1400" b="0" dirty="0">
                <a:solidFill>
                  <a:srgbClr val="2AA198"/>
                </a:solidFill>
                <a:effectLst/>
                <a:latin typeface="Menlo" panose="020B0609030804020204" pitchFamily="49" charset="0"/>
              </a:rPr>
              <a:t>'</a:t>
            </a:r>
            <a:r>
              <a:rPr lang="en-US" sz="1400" b="0" dirty="0" err="1">
                <a:solidFill>
                  <a:srgbClr val="2AA198"/>
                </a:solidFill>
                <a:effectLst/>
                <a:latin typeface="Menlo" panose="020B0609030804020204" pitchFamily="49" charset="0"/>
              </a:rPr>
              <a:t>adam</a:t>
            </a:r>
            <a:r>
              <a:rPr lang="en-US" sz="1400" b="0" dirty="0">
                <a:solidFill>
                  <a:srgbClr val="2AA198"/>
                </a:solidFill>
                <a:effectLst/>
                <a:latin typeface="Menlo" panose="020B0609030804020204" pitchFamily="49" charset="0"/>
              </a:rPr>
              <a:t>'</a:t>
            </a:r>
            <a:r>
              <a:rPr lang="en-US" sz="1400" b="0" dirty="0">
                <a:solidFill>
                  <a:srgbClr val="657B83"/>
                </a:solidFill>
                <a:effectLst/>
                <a:latin typeface="Menlo" panose="020B0609030804020204" pitchFamily="49" charset="0"/>
              </a:rPr>
              <a:t>, </a:t>
            </a:r>
            <a:r>
              <a:rPr lang="en-US" sz="1400" b="0" dirty="0">
                <a:solidFill>
                  <a:srgbClr val="2AA198"/>
                </a:solidFill>
                <a:effectLst/>
                <a:latin typeface="Menlo" panose="020B0609030804020204" pitchFamily="49" charset="0"/>
              </a:rPr>
              <a:t>'</a:t>
            </a:r>
            <a:r>
              <a:rPr lang="en-US" sz="1400" b="0" dirty="0" err="1">
                <a:solidFill>
                  <a:srgbClr val="2AA198"/>
                </a:solidFill>
                <a:effectLst/>
                <a:latin typeface="Menlo" panose="020B0609030804020204" pitchFamily="49" charset="0"/>
              </a:rPr>
              <a:t>rmsprop</a:t>
            </a:r>
            <a:r>
              <a:rPr lang="en-US" sz="1400" b="0" dirty="0">
                <a:solidFill>
                  <a:srgbClr val="2AA198"/>
                </a:solidFill>
                <a:effectLst/>
                <a:latin typeface="Menlo" panose="020B0609030804020204" pitchFamily="49" charset="0"/>
              </a:rPr>
              <a:t>'</a:t>
            </a:r>
            <a:r>
              <a:rPr lang="en-US" sz="1400" b="0" dirty="0">
                <a:solidFill>
                  <a:srgbClr val="657B83"/>
                </a:solidFill>
                <a:effectLst/>
                <a:latin typeface="Menlo" panose="020B0609030804020204" pitchFamily="49" charset="0"/>
              </a:rPr>
              <a:t>]}</a:t>
            </a:r>
          </a:p>
          <a:p>
            <a:pPr>
              <a:lnSpc>
                <a:spcPct val="100000"/>
              </a:lnSpc>
            </a:pPr>
            <a:endParaRPr lang="en-US" dirty="0"/>
          </a:p>
          <a:p>
            <a:pPr marL="0" indent="0">
              <a:lnSpc>
                <a:spcPct val="100000"/>
              </a:lnSpc>
              <a:buNone/>
            </a:pPr>
            <a:endParaRPr lang="en-US" dirty="0"/>
          </a:p>
        </p:txBody>
      </p:sp>
      <p:pic>
        <p:nvPicPr>
          <p:cNvPr id="11" name="Picture 10" descr="Chart, line chart, histogram&#10;&#10;Description automatically generated">
            <a:extLst>
              <a:ext uri="{FF2B5EF4-FFF2-40B4-BE49-F238E27FC236}">
                <a16:creationId xmlns:a16="http://schemas.microsoft.com/office/drawing/2014/main" id="{75349BE4-E5EE-F8F6-DA7B-FB8D26E51EB6}"/>
              </a:ext>
            </a:extLst>
          </p:cNvPr>
          <p:cNvPicPr>
            <a:picLocks noChangeAspect="1"/>
          </p:cNvPicPr>
          <p:nvPr/>
        </p:nvPicPr>
        <p:blipFill>
          <a:blip r:embed="rId2"/>
          <a:stretch>
            <a:fillRect/>
          </a:stretch>
        </p:blipFill>
        <p:spPr>
          <a:xfrm>
            <a:off x="7521911" y="714099"/>
            <a:ext cx="4153367" cy="5805055"/>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5312C07D-E2E3-AB77-5EDB-99BE4704A4DA}"/>
              </a:ext>
            </a:extLst>
          </p:cNvPr>
          <p:cNvPicPr>
            <a:picLocks noChangeAspect="1"/>
          </p:cNvPicPr>
          <p:nvPr/>
        </p:nvPicPr>
        <p:blipFill>
          <a:blip r:embed="rId3"/>
          <a:stretch>
            <a:fillRect/>
          </a:stretch>
        </p:blipFill>
        <p:spPr>
          <a:xfrm>
            <a:off x="680223" y="4916501"/>
            <a:ext cx="4406900" cy="698500"/>
          </a:xfrm>
          <a:prstGeom prst="rect">
            <a:avLst/>
          </a:prstGeom>
        </p:spPr>
      </p:pic>
    </p:spTree>
    <p:extLst>
      <p:ext uri="{BB962C8B-B14F-4D97-AF65-F5344CB8AC3E}">
        <p14:creationId xmlns:p14="http://schemas.microsoft.com/office/powerpoint/2010/main" val="3612439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915A4-77D8-D62E-25E5-7C53A34151C1}"/>
              </a:ext>
            </a:extLst>
          </p:cNvPr>
          <p:cNvSpPr>
            <a:spLocks noGrp="1"/>
          </p:cNvSpPr>
          <p:nvPr>
            <p:ph type="title"/>
          </p:nvPr>
        </p:nvSpPr>
        <p:spPr>
          <a:xfrm>
            <a:off x="783385" y="0"/>
            <a:ext cx="10625229" cy="575553"/>
          </a:xfrm>
        </p:spPr>
        <p:txBody>
          <a:bodyPr>
            <a:normAutofit fontScale="90000"/>
          </a:bodyPr>
          <a:lstStyle/>
          <a:p>
            <a:r>
              <a:rPr lang="en-US" dirty="0"/>
              <a:t>FINAL RESULTS</a:t>
            </a:r>
          </a:p>
        </p:txBody>
      </p:sp>
      <p:sp>
        <p:nvSpPr>
          <p:cNvPr id="3" name="Content Placeholder 2">
            <a:extLst>
              <a:ext uri="{FF2B5EF4-FFF2-40B4-BE49-F238E27FC236}">
                <a16:creationId xmlns:a16="http://schemas.microsoft.com/office/drawing/2014/main" id="{3C488A9F-71F8-5B6C-E2ED-8D1ED821CA6F}"/>
              </a:ext>
            </a:extLst>
          </p:cNvPr>
          <p:cNvSpPr>
            <a:spLocks noGrp="1"/>
          </p:cNvSpPr>
          <p:nvPr>
            <p:ph idx="1"/>
          </p:nvPr>
        </p:nvSpPr>
        <p:spPr/>
        <p:txBody>
          <a:bodyPr/>
          <a:lstStyle/>
          <a:p>
            <a:pPr marL="0" indent="0" algn="just">
              <a:lnSpc>
                <a:spcPct val="100000"/>
              </a:lnSpc>
              <a:buNone/>
            </a:pPr>
            <a:r>
              <a:rPr lang="en-US" b="1" dirty="0"/>
              <a:t>When we compare all CNN model with different parameters, we found that our model with </a:t>
            </a:r>
            <a:br>
              <a:rPr lang="en-US" b="1" dirty="0"/>
            </a:br>
            <a:r>
              <a:rPr lang="en-US" b="1" dirty="0"/>
              <a:t>4 convolutional layers with max pooling and dropout, two dense layers with dropout, with categorical cross-entropy loss and accuracy as the evaluation metrics and </a:t>
            </a:r>
            <a:br>
              <a:rPr lang="en-US" b="1" dirty="0"/>
            </a:br>
            <a:r>
              <a:rPr lang="en-US" b="1" dirty="0"/>
              <a:t>hyperparameter tuning with parameters had the best accuracy</a:t>
            </a:r>
            <a:br>
              <a:rPr lang="en-US" dirty="0"/>
            </a:br>
            <a:endParaRPr lang="en-US" dirty="0"/>
          </a:p>
        </p:txBody>
      </p:sp>
      <p:pic>
        <p:nvPicPr>
          <p:cNvPr id="6" name="Picture 5" descr="A picture containing text&#10;&#10;Description automatically generated">
            <a:extLst>
              <a:ext uri="{FF2B5EF4-FFF2-40B4-BE49-F238E27FC236}">
                <a16:creationId xmlns:a16="http://schemas.microsoft.com/office/drawing/2014/main" id="{231BE1E3-03F7-77B8-5356-36017C3A157A}"/>
              </a:ext>
            </a:extLst>
          </p:cNvPr>
          <p:cNvPicPr>
            <a:picLocks noChangeAspect="1"/>
          </p:cNvPicPr>
          <p:nvPr/>
        </p:nvPicPr>
        <p:blipFill>
          <a:blip r:embed="rId2"/>
          <a:stretch>
            <a:fillRect/>
          </a:stretch>
        </p:blipFill>
        <p:spPr>
          <a:xfrm>
            <a:off x="3312105" y="4399666"/>
            <a:ext cx="4406900" cy="698500"/>
          </a:xfrm>
          <a:prstGeom prst="rect">
            <a:avLst/>
          </a:prstGeom>
        </p:spPr>
      </p:pic>
    </p:spTree>
    <p:extLst>
      <p:ext uri="{BB962C8B-B14F-4D97-AF65-F5344CB8AC3E}">
        <p14:creationId xmlns:p14="http://schemas.microsoft.com/office/powerpoint/2010/main" val="1259683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85D4-9EE2-D5E9-50EE-399888543DCA}"/>
              </a:ext>
            </a:extLst>
          </p:cNvPr>
          <p:cNvSpPr>
            <a:spLocks noGrp="1"/>
          </p:cNvSpPr>
          <p:nvPr>
            <p:ph type="title"/>
          </p:nvPr>
        </p:nvSpPr>
        <p:spPr>
          <a:xfrm>
            <a:off x="783385" y="26997"/>
            <a:ext cx="10625229" cy="601235"/>
          </a:xfrm>
        </p:spPr>
        <p:txBody>
          <a:bodyPr>
            <a:normAutofit fontScale="90000"/>
          </a:bodyPr>
          <a:lstStyle/>
          <a:p>
            <a:pPr algn="ctr"/>
            <a:r>
              <a:rPr lang="en-US" sz="1800" dirty="0"/>
              <a:t>Visualizing Model Performance: Exploring the Confusion Matrix for CIFAR-10 Image Classification "for best model</a:t>
            </a:r>
          </a:p>
        </p:txBody>
      </p:sp>
      <p:pic>
        <p:nvPicPr>
          <p:cNvPr id="15" name="Picture 14" descr="Chart&#10;&#10;Description automatically generated">
            <a:extLst>
              <a:ext uri="{FF2B5EF4-FFF2-40B4-BE49-F238E27FC236}">
                <a16:creationId xmlns:a16="http://schemas.microsoft.com/office/drawing/2014/main" id="{F4ABC2AA-91F8-2FEF-D7CE-418D88E2D86B}"/>
              </a:ext>
            </a:extLst>
          </p:cNvPr>
          <p:cNvPicPr>
            <a:picLocks noChangeAspect="1"/>
          </p:cNvPicPr>
          <p:nvPr/>
        </p:nvPicPr>
        <p:blipFill>
          <a:blip r:embed="rId2"/>
          <a:stretch>
            <a:fillRect/>
          </a:stretch>
        </p:blipFill>
        <p:spPr>
          <a:xfrm>
            <a:off x="783385" y="983116"/>
            <a:ext cx="5074210" cy="1401572"/>
          </a:xfrm>
          <a:prstGeom prst="rect">
            <a:avLst/>
          </a:prstGeom>
        </p:spPr>
      </p:pic>
      <p:pic>
        <p:nvPicPr>
          <p:cNvPr id="17" name="Picture 16" descr="Chart&#10;&#10;Description automatically generated with medium confidence">
            <a:extLst>
              <a:ext uri="{FF2B5EF4-FFF2-40B4-BE49-F238E27FC236}">
                <a16:creationId xmlns:a16="http://schemas.microsoft.com/office/drawing/2014/main" id="{66803FF9-7830-9D62-1607-A13BBD93FF00}"/>
              </a:ext>
            </a:extLst>
          </p:cNvPr>
          <p:cNvPicPr>
            <a:picLocks noChangeAspect="1"/>
          </p:cNvPicPr>
          <p:nvPr/>
        </p:nvPicPr>
        <p:blipFill>
          <a:blip r:embed="rId3"/>
          <a:stretch>
            <a:fillRect/>
          </a:stretch>
        </p:blipFill>
        <p:spPr>
          <a:xfrm>
            <a:off x="941411" y="2739572"/>
            <a:ext cx="4758157" cy="3794480"/>
          </a:xfrm>
          <a:prstGeom prst="rect">
            <a:avLst/>
          </a:prstGeom>
        </p:spPr>
      </p:pic>
      <p:pic>
        <p:nvPicPr>
          <p:cNvPr id="19" name="Picture 18" descr="Chart&#10;&#10;Description automatically generated">
            <a:extLst>
              <a:ext uri="{FF2B5EF4-FFF2-40B4-BE49-F238E27FC236}">
                <a16:creationId xmlns:a16="http://schemas.microsoft.com/office/drawing/2014/main" id="{569CE679-6749-39A2-E7A9-A7CB3F21B1BA}"/>
              </a:ext>
            </a:extLst>
          </p:cNvPr>
          <p:cNvPicPr>
            <a:picLocks noChangeAspect="1"/>
          </p:cNvPicPr>
          <p:nvPr/>
        </p:nvPicPr>
        <p:blipFill>
          <a:blip r:embed="rId4"/>
          <a:stretch>
            <a:fillRect/>
          </a:stretch>
        </p:blipFill>
        <p:spPr>
          <a:xfrm>
            <a:off x="7477517" y="3766593"/>
            <a:ext cx="4054083" cy="3045040"/>
          </a:xfrm>
          <a:prstGeom prst="rect">
            <a:avLst/>
          </a:prstGeom>
        </p:spPr>
      </p:pic>
      <p:pic>
        <p:nvPicPr>
          <p:cNvPr id="21" name="Picture 20" descr="Chart, line chart&#10;&#10;Description automatically generated with medium confidence">
            <a:extLst>
              <a:ext uri="{FF2B5EF4-FFF2-40B4-BE49-F238E27FC236}">
                <a16:creationId xmlns:a16="http://schemas.microsoft.com/office/drawing/2014/main" id="{FB4AE75F-4425-AC8F-7022-F3391B51EEDB}"/>
              </a:ext>
            </a:extLst>
          </p:cNvPr>
          <p:cNvPicPr>
            <a:picLocks noChangeAspect="1"/>
          </p:cNvPicPr>
          <p:nvPr/>
        </p:nvPicPr>
        <p:blipFill>
          <a:blip r:embed="rId5"/>
          <a:stretch>
            <a:fillRect/>
          </a:stretch>
        </p:blipFill>
        <p:spPr>
          <a:xfrm>
            <a:off x="7477517" y="650016"/>
            <a:ext cx="4054083" cy="3053616"/>
          </a:xfrm>
          <a:prstGeom prst="rect">
            <a:avLst/>
          </a:prstGeom>
        </p:spPr>
      </p:pic>
    </p:spTree>
    <p:extLst>
      <p:ext uri="{BB962C8B-B14F-4D97-AF65-F5344CB8AC3E}">
        <p14:creationId xmlns:p14="http://schemas.microsoft.com/office/powerpoint/2010/main" val="3348311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77873-30C4-5A4D-ED3D-E7254D3B9AE8}"/>
              </a:ext>
            </a:extLst>
          </p:cNvPr>
          <p:cNvSpPr>
            <a:spLocks noGrp="1"/>
          </p:cNvSpPr>
          <p:nvPr>
            <p:ph type="title"/>
          </p:nvPr>
        </p:nvSpPr>
        <p:spPr>
          <a:xfrm>
            <a:off x="647997" y="375953"/>
            <a:ext cx="10625229" cy="538447"/>
          </a:xfrm>
        </p:spPr>
        <p:txBody>
          <a:bodyPr>
            <a:normAutofit fontScale="90000"/>
          </a:bodyPr>
          <a:lstStyle/>
          <a:p>
            <a:pPr algn="ctr"/>
            <a:r>
              <a:rPr lang="en-US" dirty="0"/>
              <a:t>conclusion</a:t>
            </a:r>
          </a:p>
        </p:txBody>
      </p:sp>
      <p:sp>
        <p:nvSpPr>
          <p:cNvPr id="5" name="TextBox 4">
            <a:extLst>
              <a:ext uri="{FF2B5EF4-FFF2-40B4-BE49-F238E27FC236}">
                <a16:creationId xmlns:a16="http://schemas.microsoft.com/office/drawing/2014/main" id="{50D57660-876C-1C90-5E7C-C2E81B218A94}"/>
              </a:ext>
            </a:extLst>
          </p:cNvPr>
          <p:cNvSpPr txBox="1"/>
          <p:nvPr/>
        </p:nvSpPr>
        <p:spPr>
          <a:xfrm>
            <a:off x="263718" y="1443841"/>
            <a:ext cx="11664563" cy="3970318"/>
          </a:xfrm>
          <a:prstGeom prst="rect">
            <a:avLst/>
          </a:prstGeom>
          <a:noFill/>
        </p:spPr>
        <p:txBody>
          <a:bodyPr wrap="square">
            <a:spAutoFit/>
          </a:bodyPr>
          <a:lstStyle/>
          <a:p>
            <a:pPr algn="just"/>
            <a:r>
              <a:rPr lang="en-US" b="1" dirty="0"/>
              <a:t>Based on the analysis of the performance of different convolutional neural network (CNN) models with varying number of convolution layers, it can be concluded that:</a:t>
            </a:r>
          </a:p>
          <a:p>
            <a:pPr marL="285750" indent="-285750" algn="just">
              <a:lnSpc>
                <a:spcPct val="150000"/>
              </a:lnSpc>
              <a:buFont typeface="Arial" panose="020B0604020202020204" pitchFamily="34" charset="0"/>
              <a:buChar char="•"/>
            </a:pPr>
            <a:r>
              <a:rPr lang="en-US" b="1" dirty="0"/>
              <a:t>CNNs are effective in image classification tasks and can be used to achieve high accuracy rates</a:t>
            </a:r>
          </a:p>
          <a:p>
            <a:pPr marL="285750" indent="-285750" algn="just">
              <a:lnSpc>
                <a:spcPct val="150000"/>
              </a:lnSpc>
              <a:buFont typeface="Arial" panose="020B0604020202020204" pitchFamily="34" charset="0"/>
              <a:buChar char="•"/>
            </a:pPr>
            <a:r>
              <a:rPr lang="en-US" b="1" dirty="0"/>
              <a:t>The number of convolution layers in a CNN affects its performance significantly</a:t>
            </a:r>
          </a:p>
          <a:p>
            <a:pPr marL="285750" indent="-285750" algn="just">
              <a:lnSpc>
                <a:spcPct val="150000"/>
              </a:lnSpc>
              <a:buFont typeface="Arial" panose="020B0604020202020204" pitchFamily="34" charset="0"/>
              <a:buChar char="•"/>
            </a:pPr>
            <a:r>
              <a:rPr lang="en-US" b="1" dirty="0"/>
              <a:t>Hyperparameter tuning can improve the performance of CNN models. By adjusting the learning rate, number of epochs, and other hyperparameters, it is possible to achieve better accuracy rates</a:t>
            </a:r>
          </a:p>
          <a:p>
            <a:pPr marL="285750" indent="-285750" algn="just">
              <a:lnSpc>
                <a:spcPct val="150000"/>
              </a:lnSpc>
              <a:buFont typeface="Arial" panose="020B0604020202020204" pitchFamily="34" charset="0"/>
              <a:buChar char="•"/>
            </a:pPr>
            <a:r>
              <a:rPr lang="en-US" b="1" dirty="0"/>
              <a:t>Among the five models tested, the one with four convolution layers and hyperparameter tuning had the best accuracy of 79.22%</a:t>
            </a:r>
          </a:p>
          <a:p>
            <a:pPr algn="just"/>
            <a:endParaRPr lang="en-US" b="1" dirty="0"/>
          </a:p>
          <a:p>
            <a:pPr algn="just"/>
            <a:r>
              <a:rPr lang="en-US" b="1" dirty="0"/>
              <a:t>Overall, the results of this study demonstrate the potential of CNNs for image classification tasks and highlight the importance of carefully designing and optimizing the architecture of the model</a:t>
            </a:r>
          </a:p>
        </p:txBody>
      </p:sp>
    </p:spTree>
    <p:extLst>
      <p:ext uri="{BB962C8B-B14F-4D97-AF65-F5344CB8AC3E}">
        <p14:creationId xmlns:p14="http://schemas.microsoft.com/office/powerpoint/2010/main" val="516064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30755-0187-40CC-F55A-59975601DD8C}"/>
              </a:ext>
            </a:extLst>
          </p:cNvPr>
          <p:cNvSpPr>
            <a:spLocks noGrp="1"/>
          </p:cNvSpPr>
          <p:nvPr>
            <p:ph type="title"/>
          </p:nvPr>
        </p:nvSpPr>
        <p:spPr>
          <a:xfrm>
            <a:off x="652371" y="-322118"/>
            <a:ext cx="10625229" cy="1147053"/>
          </a:xfrm>
        </p:spPr>
        <p:txBody>
          <a:bodyPr/>
          <a:lstStyle/>
          <a:p>
            <a:r>
              <a:rPr lang="en-US" dirty="0"/>
              <a:t>PROBLEM DESCRIPTION</a:t>
            </a:r>
          </a:p>
        </p:txBody>
      </p:sp>
      <p:sp>
        <p:nvSpPr>
          <p:cNvPr id="3" name="Content Placeholder 2">
            <a:extLst>
              <a:ext uri="{FF2B5EF4-FFF2-40B4-BE49-F238E27FC236}">
                <a16:creationId xmlns:a16="http://schemas.microsoft.com/office/drawing/2014/main" id="{A08AB80B-5056-2FE4-7EAD-2DBE8E489FF8}"/>
              </a:ext>
            </a:extLst>
          </p:cNvPr>
          <p:cNvSpPr>
            <a:spLocks noGrp="1"/>
          </p:cNvSpPr>
          <p:nvPr>
            <p:ph idx="1"/>
          </p:nvPr>
        </p:nvSpPr>
        <p:spPr>
          <a:xfrm>
            <a:off x="656745" y="1430482"/>
            <a:ext cx="10620855" cy="3848100"/>
          </a:xfrm>
        </p:spPr>
        <p:txBody>
          <a:bodyPr>
            <a:normAutofit lnSpcReduction="10000"/>
          </a:bodyPr>
          <a:lstStyle/>
          <a:p>
            <a:pPr algn="just"/>
            <a:r>
              <a:rPr lang="en-US" b="1" dirty="0"/>
              <a:t>Take the Cifar-10 data set which is a collection of 60,000 32x32 color images in 10 classes, with 6,000 images per class. The dataset is split into 50,000 training images and 10,000 testing images. These images are labeled with the corresponding class from one of the following categories: airplane, automobile, bird, cat, deer, dog, frog, horse, ship, and truck</a:t>
            </a:r>
          </a:p>
          <a:p>
            <a:pPr algn="just"/>
            <a:r>
              <a:rPr lang="en-US" b="1" dirty="0"/>
              <a:t>Build a Convolutional Neural Network (CNN) to classify CIFAR-10 images</a:t>
            </a:r>
          </a:p>
          <a:p>
            <a:pPr algn="just"/>
            <a:r>
              <a:rPr lang="en-US" b="1" dirty="0"/>
              <a:t>Vary the number of convolutional and subsampling layers to find the best model</a:t>
            </a:r>
          </a:p>
          <a:p>
            <a:pPr algn="just"/>
            <a:r>
              <a:rPr lang="en-US" b="1" dirty="0"/>
              <a:t>Use </a:t>
            </a:r>
            <a:r>
              <a:rPr lang="en-US" b="1" dirty="0" err="1"/>
              <a:t>Keras</a:t>
            </a:r>
            <a:r>
              <a:rPr lang="en-US" b="1" dirty="0"/>
              <a:t> or TensorFlow to implement the CNN</a:t>
            </a:r>
          </a:p>
          <a:p>
            <a:pPr algn="just"/>
            <a:r>
              <a:rPr lang="en-US" b="1" dirty="0"/>
              <a:t>Train the model on a 90/10 split of the CIFAR-10 dataset</a:t>
            </a:r>
          </a:p>
          <a:p>
            <a:pPr algn="just"/>
            <a:r>
              <a:rPr lang="en-US" b="1" dirty="0"/>
              <a:t>Evaluate the performance of the model using accuracy and confusion matrix and ROC curve</a:t>
            </a:r>
          </a:p>
          <a:p>
            <a:pPr algn="just"/>
            <a:endParaRPr lang="en-US" dirty="0"/>
          </a:p>
        </p:txBody>
      </p:sp>
    </p:spTree>
    <p:extLst>
      <p:ext uri="{BB962C8B-B14F-4D97-AF65-F5344CB8AC3E}">
        <p14:creationId xmlns:p14="http://schemas.microsoft.com/office/powerpoint/2010/main" val="1819671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AA8E-F285-3396-DB7F-303EB85ADADB}"/>
              </a:ext>
            </a:extLst>
          </p:cNvPr>
          <p:cNvSpPr>
            <a:spLocks noGrp="1"/>
          </p:cNvSpPr>
          <p:nvPr>
            <p:ph type="title"/>
          </p:nvPr>
        </p:nvSpPr>
        <p:spPr>
          <a:xfrm>
            <a:off x="652371" y="-166254"/>
            <a:ext cx="10625229" cy="1147053"/>
          </a:xfrm>
        </p:spPr>
        <p:txBody>
          <a:bodyPr/>
          <a:lstStyle/>
          <a:p>
            <a:r>
              <a:rPr lang="en-US" dirty="0"/>
              <a:t>TECHINCAL APPROACH</a:t>
            </a:r>
          </a:p>
        </p:txBody>
      </p:sp>
      <p:sp>
        <p:nvSpPr>
          <p:cNvPr id="3" name="Content Placeholder 2">
            <a:extLst>
              <a:ext uri="{FF2B5EF4-FFF2-40B4-BE49-F238E27FC236}">
                <a16:creationId xmlns:a16="http://schemas.microsoft.com/office/drawing/2014/main" id="{E41D8C91-C937-ACF1-1214-3679426A6CF6}"/>
              </a:ext>
            </a:extLst>
          </p:cNvPr>
          <p:cNvSpPr>
            <a:spLocks noGrp="1"/>
          </p:cNvSpPr>
          <p:nvPr>
            <p:ph idx="1"/>
          </p:nvPr>
        </p:nvSpPr>
        <p:spPr>
          <a:xfrm>
            <a:off x="785572" y="1504950"/>
            <a:ext cx="10620855" cy="3848100"/>
          </a:xfrm>
        </p:spPr>
        <p:txBody>
          <a:bodyPr>
            <a:normAutofit lnSpcReduction="10000"/>
          </a:bodyPr>
          <a:lstStyle/>
          <a:p>
            <a:r>
              <a:rPr lang="en-US" b="1" dirty="0"/>
              <a:t>Preprocessing: Reshaping and normalizing the input data using </a:t>
            </a:r>
            <a:r>
              <a:rPr lang="en-US" b="1" dirty="0" err="1"/>
              <a:t>Keras</a:t>
            </a:r>
            <a:r>
              <a:rPr lang="en-US" b="1" dirty="0"/>
              <a:t> preprocessing tools</a:t>
            </a:r>
          </a:p>
          <a:p>
            <a:r>
              <a:rPr lang="en-US" b="1" dirty="0"/>
              <a:t>Building a baseline CNN model</a:t>
            </a:r>
          </a:p>
          <a:p>
            <a:r>
              <a:rPr lang="en-US" b="1" dirty="0"/>
              <a:t>Varying convolutional and subsampling layers for improved accuracy</a:t>
            </a:r>
          </a:p>
          <a:p>
            <a:r>
              <a:rPr lang="en-US" b="1" dirty="0"/>
              <a:t>Evaluating model performance using a 90/10 split</a:t>
            </a:r>
          </a:p>
          <a:p>
            <a:r>
              <a:rPr lang="en-US" b="1" dirty="0"/>
              <a:t>Visualizing model accuracy and loss curves</a:t>
            </a:r>
          </a:p>
          <a:p>
            <a:r>
              <a:rPr lang="en-US" b="1" dirty="0"/>
              <a:t>Tuning hyperparameters using grid search </a:t>
            </a:r>
          </a:p>
          <a:p>
            <a:r>
              <a:rPr lang="en-US" b="1" dirty="0"/>
              <a:t>Using a confusion matrix to evaluate classification performance</a:t>
            </a:r>
          </a:p>
          <a:p>
            <a:r>
              <a:rPr lang="en-US" b="1" dirty="0"/>
              <a:t>Comparison of different optimization algorithms for training the model</a:t>
            </a:r>
          </a:p>
          <a:p>
            <a:endParaRPr lang="en-US" dirty="0"/>
          </a:p>
        </p:txBody>
      </p:sp>
    </p:spTree>
    <p:extLst>
      <p:ext uri="{BB962C8B-B14F-4D97-AF65-F5344CB8AC3E}">
        <p14:creationId xmlns:p14="http://schemas.microsoft.com/office/powerpoint/2010/main" val="1944949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6619-1641-453C-8F62-5FC8E091047B}"/>
              </a:ext>
            </a:extLst>
          </p:cNvPr>
          <p:cNvSpPr>
            <a:spLocks noGrp="1"/>
          </p:cNvSpPr>
          <p:nvPr>
            <p:ph type="ctrTitle"/>
          </p:nvPr>
        </p:nvSpPr>
        <p:spPr>
          <a:xfrm>
            <a:off x="456773" y="28864"/>
            <a:ext cx="9512727" cy="947897"/>
          </a:xfrm>
        </p:spPr>
        <p:txBody>
          <a:bodyPr anchor="ctr">
            <a:normAutofit/>
          </a:bodyPr>
          <a:lstStyle/>
          <a:p>
            <a:r>
              <a:rPr lang="en-US" sz="3200" dirty="0"/>
              <a:t>DATASET ANALISYS</a:t>
            </a:r>
          </a:p>
        </p:txBody>
      </p:sp>
      <p:pic>
        <p:nvPicPr>
          <p:cNvPr id="4" name="Picture 3">
            <a:extLst>
              <a:ext uri="{FF2B5EF4-FFF2-40B4-BE49-F238E27FC236}">
                <a16:creationId xmlns:a16="http://schemas.microsoft.com/office/drawing/2014/main" id="{7E7D0BB2-A866-9B6F-6EAA-4AC82C4C1EBD}"/>
              </a:ext>
            </a:extLst>
          </p:cNvPr>
          <p:cNvPicPr>
            <a:picLocks noChangeAspect="1"/>
          </p:cNvPicPr>
          <p:nvPr/>
        </p:nvPicPr>
        <p:blipFill>
          <a:blip r:embed="rId2"/>
          <a:stretch>
            <a:fillRect/>
          </a:stretch>
        </p:blipFill>
        <p:spPr>
          <a:xfrm>
            <a:off x="1032093" y="1792194"/>
            <a:ext cx="3641507" cy="4091581"/>
          </a:xfrm>
          <a:prstGeom prst="rect">
            <a:avLst/>
          </a:prstGeom>
          <a:noFill/>
        </p:spPr>
      </p:pic>
      <p:pic>
        <p:nvPicPr>
          <p:cNvPr id="5" name="Picture 4">
            <a:extLst>
              <a:ext uri="{FF2B5EF4-FFF2-40B4-BE49-F238E27FC236}">
                <a16:creationId xmlns:a16="http://schemas.microsoft.com/office/drawing/2014/main" id="{A7994AE8-07FC-A228-31DE-F768172D912C}"/>
              </a:ext>
            </a:extLst>
          </p:cNvPr>
          <p:cNvPicPr>
            <a:picLocks noChangeAspect="1"/>
          </p:cNvPicPr>
          <p:nvPr/>
        </p:nvPicPr>
        <p:blipFill>
          <a:blip r:embed="rId3"/>
          <a:stretch>
            <a:fillRect/>
          </a:stretch>
        </p:blipFill>
        <p:spPr>
          <a:xfrm>
            <a:off x="6327994" y="1805658"/>
            <a:ext cx="3641506" cy="4091580"/>
          </a:xfrm>
          <a:prstGeom prst="rect">
            <a:avLst/>
          </a:prstGeom>
          <a:noFill/>
        </p:spPr>
      </p:pic>
      <p:sp>
        <p:nvSpPr>
          <p:cNvPr id="19" name="Date Placeholder 5">
            <a:extLst>
              <a:ext uri="{FF2B5EF4-FFF2-40B4-BE49-F238E27FC236}">
                <a16:creationId xmlns:a16="http://schemas.microsoft.com/office/drawing/2014/main" id="{04E35474-1A9A-4F0C-82BB-186980BFD465}"/>
              </a:ext>
            </a:extLst>
          </p:cNvPr>
          <p:cNvSpPr>
            <a:spLocks noGrp="1"/>
          </p:cNvSpPr>
          <p:nvPr>
            <p:ph type="dt" sz="half" idx="10"/>
          </p:nvPr>
        </p:nvSpPr>
        <p:spPr>
          <a:xfrm>
            <a:off x="652371" y="6332538"/>
            <a:ext cx="3006492" cy="365125"/>
          </a:xfrm>
        </p:spPr>
        <p:txBody>
          <a:bodyPr/>
          <a:lstStyle/>
          <a:p>
            <a:pPr>
              <a:spcAft>
                <a:spcPts val="600"/>
              </a:spcAft>
            </a:pPr>
            <a:fld id="{34480A08-E844-47BD-A0DE-642EA0A9BA3E}" type="datetime1">
              <a:rPr lang="en-US" smtClean="0"/>
              <a:pPr>
                <a:spcAft>
                  <a:spcPts val="600"/>
                </a:spcAft>
              </a:pPr>
              <a:t>4/5/23</a:t>
            </a:fld>
            <a:endParaRPr lang="en-US"/>
          </a:p>
        </p:txBody>
      </p:sp>
      <p:sp>
        <p:nvSpPr>
          <p:cNvPr id="20" name="Footer Placeholder 6">
            <a:extLst>
              <a:ext uri="{FF2B5EF4-FFF2-40B4-BE49-F238E27FC236}">
                <a16:creationId xmlns:a16="http://schemas.microsoft.com/office/drawing/2014/main" id="{11199D09-9DAC-4D8F-8067-411B9B5FC8AE}"/>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21"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4</a:t>
            </a:fld>
            <a:endParaRPr lang="en-US"/>
          </a:p>
        </p:txBody>
      </p:sp>
    </p:spTree>
    <p:extLst>
      <p:ext uri="{BB962C8B-B14F-4D97-AF65-F5344CB8AC3E}">
        <p14:creationId xmlns:p14="http://schemas.microsoft.com/office/powerpoint/2010/main" val="422693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6619-1641-453C-8F62-5FC8E091047B}"/>
              </a:ext>
            </a:extLst>
          </p:cNvPr>
          <p:cNvSpPr>
            <a:spLocks noGrp="1"/>
          </p:cNvSpPr>
          <p:nvPr>
            <p:ph type="ctrTitle"/>
          </p:nvPr>
        </p:nvSpPr>
        <p:spPr>
          <a:xfrm>
            <a:off x="456773" y="28864"/>
            <a:ext cx="9512727" cy="947897"/>
          </a:xfrm>
        </p:spPr>
        <p:txBody>
          <a:bodyPr anchor="ctr">
            <a:normAutofit/>
          </a:bodyPr>
          <a:lstStyle/>
          <a:p>
            <a:r>
              <a:rPr lang="en-US" sz="3200" dirty="0"/>
              <a:t>DATASET ANALISYS</a:t>
            </a:r>
          </a:p>
        </p:txBody>
      </p:sp>
      <p:sp>
        <p:nvSpPr>
          <p:cNvPr id="19" name="Date Placeholder 5">
            <a:extLst>
              <a:ext uri="{FF2B5EF4-FFF2-40B4-BE49-F238E27FC236}">
                <a16:creationId xmlns:a16="http://schemas.microsoft.com/office/drawing/2014/main" id="{04E35474-1A9A-4F0C-82BB-186980BFD465}"/>
              </a:ext>
            </a:extLst>
          </p:cNvPr>
          <p:cNvSpPr>
            <a:spLocks noGrp="1"/>
          </p:cNvSpPr>
          <p:nvPr>
            <p:ph type="dt" sz="half" idx="10"/>
          </p:nvPr>
        </p:nvSpPr>
        <p:spPr>
          <a:xfrm>
            <a:off x="652371" y="6332538"/>
            <a:ext cx="3006492" cy="365125"/>
          </a:xfrm>
        </p:spPr>
        <p:txBody>
          <a:bodyPr/>
          <a:lstStyle/>
          <a:p>
            <a:pPr>
              <a:spcAft>
                <a:spcPts val="600"/>
              </a:spcAft>
            </a:pPr>
            <a:fld id="{34480A08-E844-47BD-A0DE-642EA0A9BA3E}" type="datetime1">
              <a:rPr lang="en-US" smtClean="0"/>
              <a:pPr>
                <a:spcAft>
                  <a:spcPts val="600"/>
                </a:spcAft>
              </a:pPr>
              <a:t>4/5/23</a:t>
            </a:fld>
            <a:endParaRPr lang="en-US"/>
          </a:p>
        </p:txBody>
      </p:sp>
      <p:sp>
        <p:nvSpPr>
          <p:cNvPr id="20" name="Footer Placeholder 6">
            <a:extLst>
              <a:ext uri="{FF2B5EF4-FFF2-40B4-BE49-F238E27FC236}">
                <a16:creationId xmlns:a16="http://schemas.microsoft.com/office/drawing/2014/main" id="{11199D09-9DAC-4D8F-8067-411B9B5FC8AE}"/>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21"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5</a:t>
            </a:fld>
            <a:endParaRPr lang="en-US"/>
          </a:p>
        </p:txBody>
      </p:sp>
      <p:pic>
        <p:nvPicPr>
          <p:cNvPr id="8" name="Picture 7">
            <a:extLst>
              <a:ext uri="{FF2B5EF4-FFF2-40B4-BE49-F238E27FC236}">
                <a16:creationId xmlns:a16="http://schemas.microsoft.com/office/drawing/2014/main" id="{D105F939-3038-0138-0C30-BFB78AFBE176}"/>
              </a:ext>
            </a:extLst>
          </p:cNvPr>
          <p:cNvPicPr>
            <a:picLocks noChangeAspect="1"/>
          </p:cNvPicPr>
          <p:nvPr/>
        </p:nvPicPr>
        <p:blipFill>
          <a:blip r:embed="rId2"/>
          <a:stretch>
            <a:fillRect/>
          </a:stretch>
        </p:blipFill>
        <p:spPr>
          <a:xfrm>
            <a:off x="544418" y="930643"/>
            <a:ext cx="4497043" cy="2498357"/>
          </a:xfrm>
          <a:prstGeom prst="rect">
            <a:avLst/>
          </a:prstGeom>
        </p:spPr>
      </p:pic>
      <p:pic>
        <p:nvPicPr>
          <p:cNvPr id="9" name="Picture 8">
            <a:extLst>
              <a:ext uri="{FF2B5EF4-FFF2-40B4-BE49-F238E27FC236}">
                <a16:creationId xmlns:a16="http://schemas.microsoft.com/office/drawing/2014/main" id="{E66BC1E5-6FC7-DD54-EA49-38A6D70D4DB5}"/>
              </a:ext>
            </a:extLst>
          </p:cNvPr>
          <p:cNvPicPr>
            <a:picLocks noChangeAspect="1"/>
          </p:cNvPicPr>
          <p:nvPr/>
        </p:nvPicPr>
        <p:blipFill>
          <a:blip r:embed="rId3"/>
          <a:stretch>
            <a:fillRect/>
          </a:stretch>
        </p:blipFill>
        <p:spPr>
          <a:xfrm>
            <a:off x="545681" y="3697326"/>
            <a:ext cx="4495780" cy="2434351"/>
          </a:xfrm>
          <a:prstGeom prst="rect">
            <a:avLst/>
          </a:prstGeom>
        </p:spPr>
      </p:pic>
      <p:pic>
        <p:nvPicPr>
          <p:cNvPr id="10" name="Picture 9">
            <a:extLst>
              <a:ext uri="{FF2B5EF4-FFF2-40B4-BE49-F238E27FC236}">
                <a16:creationId xmlns:a16="http://schemas.microsoft.com/office/drawing/2014/main" id="{035FEF1A-2F2A-7F13-89A4-F864C35AA015}"/>
              </a:ext>
            </a:extLst>
          </p:cNvPr>
          <p:cNvPicPr>
            <a:picLocks noChangeAspect="1"/>
          </p:cNvPicPr>
          <p:nvPr/>
        </p:nvPicPr>
        <p:blipFill>
          <a:blip r:embed="rId4"/>
          <a:stretch>
            <a:fillRect/>
          </a:stretch>
        </p:blipFill>
        <p:spPr>
          <a:xfrm>
            <a:off x="6092846" y="267227"/>
            <a:ext cx="5849697" cy="5864450"/>
          </a:xfrm>
          <a:prstGeom prst="rect">
            <a:avLst/>
          </a:prstGeom>
        </p:spPr>
      </p:pic>
    </p:spTree>
    <p:extLst>
      <p:ext uri="{BB962C8B-B14F-4D97-AF65-F5344CB8AC3E}">
        <p14:creationId xmlns:p14="http://schemas.microsoft.com/office/powerpoint/2010/main" val="16809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6619-1641-453C-8F62-5FC8E091047B}"/>
              </a:ext>
            </a:extLst>
          </p:cNvPr>
          <p:cNvSpPr>
            <a:spLocks noGrp="1"/>
          </p:cNvSpPr>
          <p:nvPr>
            <p:ph type="ctrTitle"/>
          </p:nvPr>
        </p:nvSpPr>
        <p:spPr>
          <a:xfrm>
            <a:off x="53253" y="410924"/>
            <a:ext cx="5807130" cy="947897"/>
          </a:xfrm>
        </p:spPr>
        <p:txBody>
          <a:bodyPr anchor="ctr">
            <a:normAutofit fontScale="90000"/>
          </a:bodyPr>
          <a:lstStyle/>
          <a:p>
            <a:pPr algn="ctr"/>
            <a:r>
              <a:rPr lang="en-US" sz="3200" dirty="0"/>
              <a:t>LABLE COUNTS OF </a:t>
            </a:r>
            <a:br>
              <a:rPr lang="en-US" sz="3200" dirty="0"/>
            </a:br>
            <a:r>
              <a:rPr lang="en-US" sz="3200" dirty="0"/>
              <a:t>DATASET</a:t>
            </a:r>
          </a:p>
        </p:txBody>
      </p:sp>
      <p:sp>
        <p:nvSpPr>
          <p:cNvPr id="19" name="Date Placeholder 5">
            <a:extLst>
              <a:ext uri="{FF2B5EF4-FFF2-40B4-BE49-F238E27FC236}">
                <a16:creationId xmlns:a16="http://schemas.microsoft.com/office/drawing/2014/main" id="{04E35474-1A9A-4F0C-82BB-186980BFD465}"/>
              </a:ext>
            </a:extLst>
          </p:cNvPr>
          <p:cNvSpPr>
            <a:spLocks noGrp="1"/>
          </p:cNvSpPr>
          <p:nvPr>
            <p:ph type="dt" sz="half" idx="10"/>
          </p:nvPr>
        </p:nvSpPr>
        <p:spPr>
          <a:xfrm>
            <a:off x="652371" y="6332538"/>
            <a:ext cx="3006492" cy="365125"/>
          </a:xfrm>
        </p:spPr>
        <p:txBody>
          <a:bodyPr/>
          <a:lstStyle/>
          <a:p>
            <a:pPr>
              <a:spcAft>
                <a:spcPts val="600"/>
              </a:spcAft>
            </a:pPr>
            <a:fld id="{34480A08-E844-47BD-A0DE-642EA0A9BA3E}" type="datetime1">
              <a:rPr lang="en-US" smtClean="0"/>
              <a:pPr>
                <a:spcAft>
                  <a:spcPts val="600"/>
                </a:spcAft>
              </a:pPr>
              <a:t>4/5/23</a:t>
            </a:fld>
            <a:endParaRPr lang="en-US"/>
          </a:p>
        </p:txBody>
      </p:sp>
      <p:sp>
        <p:nvSpPr>
          <p:cNvPr id="20" name="Footer Placeholder 6">
            <a:extLst>
              <a:ext uri="{FF2B5EF4-FFF2-40B4-BE49-F238E27FC236}">
                <a16:creationId xmlns:a16="http://schemas.microsoft.com/office/drawing/2014/main" id="{11199D09-9DAC-4D8F-8067-411B9B5FC8AE}"/>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21" name="Slide Number Placeholder 8">
            <a:extLst>
              <a:ext uri="{FF2B5EF4-FFF2-40B4-BE49-F238E27FC236}">
                <a16:creationId xmlns:a16="http://schemas.microsoft.com/office/drawing/2014/main" id="{4643FDF9-4F10-41D0-B36B-A0E7E18109B1}"/>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6</a:t>
            </a:fld>
            <a:endParaRPr lang="en-US"/>
          </a:p>
        </p:txBody>
      </p:sp>
      <p:pic>
        <p:nvPicPr>
          <p:cNvPr id="3" name="Picture 2">
            <a:extLst>
              <a:ext uri="{FF2B5EF4-FFF2-40B4-BE49-F238E27FC236}">
                <a16:creationId xmlns:a16="http://schemas.microsoft.com/office/drawing/2014/main" id="{8DBD07A7-9A3E-25B5-4D2D-CD4EA609ACB6}"/>
              </a:ext>
            </a:extLst>
          </p:cNvPr>
          <p:cNvPicPr>
            <a:picLocks noChangeAspect="1"/>
          </p:cNvPicPr>
          <p:nvPr/>
        </p:nvPicPr>
        <p:blipFill>
          <a:blip r:embed="rId2"/>
          <a:stretch>
            <a:fillRect/>
          </a:stretch>
        </p:blipFill>
        <p:spPr>
          <a:xfrm>
            <a:off x="456773" y="2238323"/>
            <a:ext cx="5325905" cy="2914057"/>
          </a:xfrm>
          <a:prstGeom prst="rect">
            <a:avLst/>
          </a:prstGeom>
        </p:spPr>
      </p:pic>
      <p:pic>
        <p:nvPicPr>
          <p:cNvPr id="6" name="Picture 5">
            <a:extLst>
              <a:ext uri="{FF2B5EF4-FFF2-40B4-BE49-F238E27FC236}">
                <a16:creationId xmlns:a16="http://schemas.microsoft.com/office/drawing/2014/main" id="{FADC61CB-F4D2-8004-DF32-3076C6452719}"/>
              </a:ext>
            </a:extLst>
          </p:cNvPr>
          <p:cNvPicPr>
            <a:picLocks noChangeAspect="1"/>
          </p:cNvPicPr>
          <p:nvPr/>
        </p:nvPicPr>
        <p:blipFill>
          <a:blip r:embed="rId3"/>
          <a:stretch>
            <a:fillRect/>
          </a:stretch>
        </p:blipFill>
        <p:spPr>
          <a:xfrm>
            <a:off x="6331619" y="410924"/>
            <a:ext cx="5586288" cy="2914057"/>
          </a:xfrm>
          <a:prstGeom prst="rect">
            <a:avLst/>
          </a:prstGeom>
        </p:spPr>
      </p:pic>
      <p:pic>
        <p:nvPicPr>
          <p:cNvPr id="7" name="Picture 6">
            <a:extLst>
              <a:ext uri="{FF2B5EF4-FFF2-40B4-BE49-F238E27FC236}">
                <a16:creationId xmlns:a16="http://schemas.microsoft.com/office/drawing/2014/main" id="{65A9D3AC-4212-E1A1-AFDE-E4BE9F3F0224}"/>
              </a:ext>
            </a:extLst>
          </p:cNvPr>
          <p:cNvPicPr>
            <a:picLocks noChangeAspect="1"/>
          </p:cNvPicPr>
          <p:nvPr/>
        </p:nvPicPr>
        <p:blipFill>
          <a:blip r:embed="rId4"/>
          <a:stretch>
            <a:fillRect/>
          </a:stretch>
        </p:blipFill>
        <p:spPr>
          <a:xfrm>
            <a:off x="6331619" y="3641138"/>
            <a:ext cx="5586288" cy="3056525"/>
          </a:xfrm>
          <a:prstGeom prst="rect">
            <a:avLst/>
          </a:prstGeom>
        </p:spPr>
      </p:pic>
    </p:spTree>
    <p:extLst>
      <p:ext uri="{BB962C8B-B14F-4D97-AF65-F5344CB8AC3E}">
        <p14:creationId xmlns:p14="http://schemas.microsoft.com/office/powerpoint/2010/main" val="360199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90B5-70B9-B6CC-6762-542A27BA82F1}"/>
              </a:ext>
            </a:extLst>
          </p:cNvPr>
          <p:cNvSpPr>
            <a:spLocks noGrp="1"/>
          </p:cNvSpPr>
          <p:nvPr>
            <p:ph type="title"/>
          </p:nvPr>
        </p:nvSpPr>
        <p:spPr>
          <a:xfrm>
            <a:off x="380142" y="-432954"/>
            <a:ext cx="10625229" cy="1147053"/>
          </a:xfrm>
        </p:spPr>
        <p:txBody>
          <a:bodyPr/>
          <a:lstStyle/>
          <a:p>
            <a:r>
              <a:rPr lang="en-US" dirty="0"/>
              <a:t>CNN RESULTS MODEL 1</a:t>
            </a:r>
          </a:p>
        </p:txBody>
      </p:sp>
      <p:sp>
        <p:nvSpPr>
          <p:cNvPr id="3" name="Content Placeholder 2">
            <a:extLst>
              <a:ext uri="{FF2B5EF4-FFF2-40B4-BE49-F238E27FC236}">
                <a16:creationId xmlns:a16="http://schemas.microsoft.com/office/drawing/2014/main" id="{DAD81E53-D27F-A479-0AD2-0F2E827A5F29}"/>
              </a:ext>
            </a:extLst>
          </p:cNvPr>
          <p:cNvSpPr>
            <a:spLocks noGrp="1"/>
          </p:cNvSpPr>
          <p:nvPr>
            <p:ph idx="1"/>
          </p:nvPr>
        </p:nvSpPr>
        <p:spPr>
          <a:xfrm>
            <a:off x="380142" y="1179933"/>
            <a:ext cx="10620855" cy="3848100"/>
          </a:xfrm>
        </p:spPr>
        <p:txBody>
          <a:bodyPr/>
          <a:lstStyle/>
          <a:p>
            <a:pPr marL="0" indent="0" algn="just">
              <a:lnSpc>
                <a:spcPct val="100000"/>
              </a:lnSpc>
              <a:buNone/>
            </a:pPr>
            <a:r>
              <a:rPr lang="en-US" b="1" dirty="0"/>
              <a:t>4 convolutional layers with 2 max pooling and dropout,</a:t>
            </a:r>
          </a:p>
          <a:p>
            <a:pPr marL="0" indent="0" algn="just">
              <a:lnSpc>
                <a:spcPct val="100000"/>
              </a:lnSpc>
              <a:buNone/>
            </a:pPr>
            <a:r>
              <a:rPr lang="en-US" b="1" dirty="0"/>
              <a:t> two dense layers with dropout, </a:t>
            </a:r>
          </a:p>
          <a:p>
            <a:pPr marL="0" indent="0" algn="just">
              <a:lnSpc>
                <a:spcPct val="100000"/>
              </a:lnSpc>
              <a:buNone/>
            </a:pPr>
            <a:r>
              <a:rPr lang="en-US" b="1" dirty="0"/>
              <a:t>Adam optimizer with categorical cross-entropy </a:t>
            </a:r>
          </a:p>
          <a:p>
            <a:pPr marL="0" indent="0" algn="just">
              <a:lnSpc>
                <a:spcPct val="100000"/>
              </a:lnSpc>
              <a:buNone/>
            </a:pPr>
            <a:r>
              <a:rPr lang="en-US" b="1" dirty="0"/>
              <a:t>loss and accuracy as the evaluation metrics</a:t>
            </a:r>
          </a:p>
        </p:txBody>
      </p:sp>
      <p:pic>
        <p:nvPicPr>
          <p:cNvPr id="12" name="Picture 11" descr="Graphical user interface, chart, line chart&#10;&#10;Description automatically generated">
            <a:extLst>
              <a:ext uri="{FF2B5EF4-FFF2-40B4-BE49-F238E27FC236}">
                <a16:creationId xmlns:a16="http://schemas.microsoft.com/office/drawing/2014/main" id="{5A5009C2-1B1A-D196-CE06-8AB3A6156C74}"/>
              </a:ext>
            </a:extLst>
          </p:cNvPr>
          <p:cNvPicPr>
            <a:picLocks noChangeAspect="1"/>
          </p:cNvPicPr>
          <p:nvPr/>
        </p:nvPicPr>
        <p:blipFill>
          <a:blip r:embed="rId2"/>
          <a:stretch>
            <a:fillRect/>
          </a:stretch>
        </p:blipFill>
        <p:spPr>
          <a:xfrm>
            <a:off x="7665839" y="744283"/>
            <a:ext cx="3644634" cy="4933784"/>
          </a:xfrm>
          <a:prstGeom prst="rect">
            <a:avLst/>
          </a:prstGeom>
        </p:spPr>
      </p:pic>
      <p:pic>
        <p:nvPicPr>
          <p:cNvPr id="14" name="Picture 13" descr="A picture containing text&#10;&#10;Description automatically generated">
            <a:extLst>
              <a:ext uri="{FF2B5EF4-FFF2-40B4-BE49-F238E27FC236}">
                <a16:creationId xmlns:a16="http://schemas.microsoft.com/office/drawing/2014/main" id="{70D0EAC0-C913-9A52-6445-F0199EBB7806}"/>
              </a:ext>
            </a:extLst>
          </p:cNvPr>
          <p:cNvPicPr>
            <a:picLocks noChangeAspect="1"/>
          </p:cNvPicPr>
          <p:nvPr/>
        </p:nvPicPr>
        <p:blipFill>
          <a:blip r:embed="rId3"/>
          <a:stretch>
            <a:fillRect/>
          </a:stretch>
        </p:blipFill>
        <p:spPr>
          <a:xfrm>
            <a:off x="1191003" y="4019605"/>
            <a:ext cx="4356100" cy="711200"/>
          </a:xfrm>
          <a:prstGeom prst="rect">
            <a:avLst/>
          </a:prstGeom>
        </p:spPr>
      </p:pic>
    </p:spTree>
    <p:extLst>
      <p:ext uri="{BB962C8B-B14F-4D97-AF65-F5344CB8AC3E}">
        <p14:creationId xmlns:p14="http://schemas.microsoft.com/office/powerpoint/2010/main" val="321564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90B5-70B9-B6CC-6762-542A27BA82F1}"/>
              </a:ext>
            </a:extLst>
          </p:cNvPr>
          <p:cNvSpPr>
            <a:spLocks noGrp="1"/>
          </p:cNvSpPr>
          <p:nvPr>
            <p:ph type="title"/>
          </p:nvPr>
        </p:nvSpPr>
        <p:spPr>
          <a:xfrm>
            <a:off x="380142" y="-432954"/>
            <a:ext cx="10625229" cy="1147053"/>
          </a:xfrm>
        </p:spPr>
        <p:txBody>
          <a:bodyPr/>
          <a:lstStyle/>
          <a:p>
            <a:r>
              <a:rPr lang="en-US" dirty="0"/>
              <a:t>CNN RESULTS MODEL 2</a:t>
            </a:r>
          </a:p>
        </p:txBody>
      </p:sp>
      <p:sp>
        <p:nvSpPr>
          <p:cNvPr id="3" name="Content Placeholder 2">
            <a:extLst>
              <a:ext uri="{FF2B5EF4-FFF2-40B4-BE49-F238E27FC236}">
                <a16:creationId xmlns:a16="http://schemas.microsoft.com/office/drawing/2014/main" id="{DAD81E53-D27F-A479-0AD2-0F2E827A5F29}"/>
              </a:ext>
            </a:extLst>
          </p:cNvPr>
          <p:cNvSpPr>
            <a:spLocks noGrp="1"/>
          </p:cNvSpPr>
          <p:nvPr>
            <p:ph idx="1"/>
          </p:nvPr>
        </p:nvSpPr>
        <p:spPr>
          <a:xfrm>
            <a:off x="380142" y="1179933"/>
            <a:ext cx="10620855" cy="3848100"/>
          </a:xfrm>
        </p:spPr>
        <p:txBody>
          <a:bodyPr/>
          <a:lstStyle/>
          <a:p>
            <a:pPr marL="0" indent="0" algn="just">
              <a:lnSpc>
                <a:spcPct val="100000"/>
              </a:lnSpc>
              <a:buNone/>
            </a:pPr>
            <a:r>
              <a:rPr lang="en-US" b="1" dirty="0"/>
              <a:t>5 convolutional layers with max pooling and dropout,</a:t>
            </a:r>
          </a:p>
          <a:p>
            <a:pPr marL="0" indent="0" algn="just">
              <a:lnSpc>
                <a:spcPct val="100000"/>
              </a:lnSpc>
              <a:buNone/>
            </a:pPr>
            <a:r>
              <a:rPr lang="en-US" b="1" dirty="0"/>
              <a:t> two dense layers with dropout, </a:t>
            </a:r>
          </a:p>
          <a:p>
            <a:pPr marL="0" indent="0" algn="just">
              <a:lnSpc>
                <a:spcPct val="100000"/>
              </a:lnSpc>
              <a:buNone/>
            </a:pPr>
            <a:r>
              <a:rPr lang="en-US" b="1" dirty="0"/>
              <a:t>Adam optimizer with categorical cross-entropy </a:t>
            </a:r>
          </a:p>
          <a:p>
            <a:pPr marL="0" indent="0" algn="just">
              <a:lnSpc>
                <a:spcPct val="100000"/>
              </a:lnSpc>
              <a:buNone/>
            </a:pPr>
            <a:r>
              <a:rPr lang="en-US" b="1" dirty="0"/>
              <a:t>loss and accuracy as the evaluation metrics</a:t>
            </a:r>
          </a:p>
        </p:txBody>
      </p:sp>
      <p:pic>
        <p:nvPicPr>
          <p:cNvPr id="11" name="Picture 10" descr="Chart, line chart, histogram&#10;&#10;Description automatically generated">
            <a:extLst>
              <a:ext uri="{FF2B5EF4-FFF2-40B4-BE49-F238E27FC236}">
                <a16:creationId xmlns:a16="http://schemas.microsoft.com/office/drawing/2014/main" id="{DA0B89F0-4875-370E-329A-33CD698C981D}"/>
              </a:ext>
            </a:extLst>
          </p:cNvPr>
          <p:cNvPicPr>
            <a:picLocks noChangeAspect="1"/>
          </p:cNvPicPr>
          <p:nvPr/>
        </p:nvPicPr>
        <p:blipFill>
          <a:blip r:embed="rId2"/>
          <a:stretch>
            <a:fillRect/>
          </a:stretch>
        </p:blipFill>
        <p:spPr>
          <a:xfrm>
            <a:off x="7282945" y="1052946"/>
            <a:ext cx="3882629" cy="5157144"/>
          </a:xfrm>
          <a:prstGeom prst="rect">
            <a:avLst/>
          </a:prstGeom>
        </p:spPr>
      </p:pic>
      <p:pic>
        <p:nvPicPr>
          <p:cNvPr id="13" name="Picture 12">
            <a:extLst>
              <a:ext uri="{FF2B5EF4-FFF2-40B4-BE49-F238E27FC236}">
                <a16:creationId xmlns:a16="http://schemas.microsoft.com/office/drawing/2014/main" id="{8DAA2A67-F5F9-6576-EE12-E5FC0EB171B8}"/>
              </a:ext>
            </a:extLst>
          </p:cNvPr>
          <p:cNvPicPr>
            <a:picLocks noChangeAspect="1"/>
          </p:cNvPicPr>
          <p:nvPr/>
        </p:nvPicPr>
        <p:blipFill>
          <a:blip r:embed="rId3"/>
          <a:stretch>
            <a:fillRect/>
          </a:stretch>
        </p:blipFill>
        <p:spPr>
          <a:xfrm>
            <a:off x="963377" y="4324847"/>
            <a:ext cx="4508500" cy="609600"/>
          </a:xfrm>
          <a:prstGeom prst="rect">
            <a:avLst/>
          </a:prstGeom>
        </p:spPr>
      </p:pic>
    </p:spTree>
    <p:extLst>
      <p:ext uri="{BB962C8B-B14F-4D97-AF65-F5344CB8AC3E}">
        <p14:creationId xmlns:p14="http://schemas.microsoft.com/office/powerpoint/2010/main" val="246648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90B5-70B9-B6CC-6762-542A27BA82F1}"/>
              </a:ext>
            </a:extLst>
          </p:cNvPr>
          <p:cNvSpPr>
            <a:spLocks noGrp="1"/>
          </p:cNvSpPr>
          <p:nvPr>
            <p:ph type="title"/>
          </p:nvPr>
        </p:nvSpPr>
        <p:spPr>
          <a:xfrm>
            <a:off x="380142" y="-432954"/>
            <a:ext cx="10625229" cy="1147053"/>
          </a:xfrm>
        </p:spPr>
        <p:txBody>
          <a:bodyPr/>
          <a:lstStyle/>
          <a:p>
            <a:r>
              <a:rPr lang="en-US" dirty="0"/>
              <a:t>CNN RESULTS MODEL 3</a:t>
            </a:r>
          </a:p>
        </p:txBody>
      </p:sp>
      <p:sp>
        <p:nvSpPr>
          <p:cNvPr id="3" name="Content Placeholder 2">
            <a:extLst>
              <a:ext uri="{FF2B5EF4-FFF2-40B4-BE49-F238E27FC236}">
                <a16:creationId xmlns:a16="http://schemas.microsoft.com/office/drawing/2014/main" id="{DAD81E53-D27F-A479-0AD2-0F2E827A5F29}"/>
              </a:ext>
            </a:extLst>
          </p:cNvPr>
          <p:cNvSpPr>
            <a:spLocks noGrp="1"/>
          </p:cNvSpPr>
          <p:nvPr>
            <p:ph idx="1"/>
          </p:nvPr>
        </p:nvSpPr>
        <p:spPr>
          <a:xfrm>
            <a:off x="380142" y="1179933"/>
            <a:ext cx="10620855" cy="3848100"/>
          </a:xfrm>
        </p:spPr>
        <p:txBody>
          <a:bodyPr/>
          <a:lstStyle/>
          <a:p>
            <a:pPr marL="0" indent="0" algn="just">
              <a:lnSpc>
                <a:spcPct val="100000"/>
              </a:lnSpc>
              <a:buNone/>
            </a:pPr>
            <a:r>
              <a:rPr lang="en-US" b="1" dirty="0"/>
              <a:t>6 convolutional layers with max pooling and dropout,</a:t>
            </a:r>
          </a:p>
          <a:p>
            <a:pPr marL="0" indent="0" algn="just">
              <a:lnSpc>
                <a:spcPct val="100000"/>
              </a:lnSpc>
              <a:buNone/>
            </a:pPr>
            <a:r>
              <a:rPr lang="en-US" b="1" dirty="0"/>
              <a:t> two dense layers with dropout, </a:t>
            </a:r>
          </a:p>
          <a:p>
            <a:pPr marL="0" indent="0" algn="just">
              <a:lnSpc>
                <a:spcPct val="100000"/>
              </a:lnSpc>
              <a:buNone/>
            </a:pPr>
            <a:r>
              <a:rPr lang="en-US" b="1" dirty="0"/>
              <a:t>Adam optimizer with categorical cross-entropy </a:t>
            </a:r>
          </a:p>
          <a:p>
            <a:pPr marL="0" indent="0" algn="just">
              <a:lnSpc>
                <a:spcPct val="100000"/>
              </a:lnSpc>
              <a:buNone/>
            </a:pPr>
            <a:r>
              <a:rPr lang="en-US" b="1" dirty="0"/>
              <a:t>loss and accuracy as the evaluation metrics</a:t>
            </a:r>
          </a:p>
        </p:txBody>
      </p:sp>
      <p:pic>
        <p:nvPicPr>
          <p:cNvPr id="11" name="Picture 10" descr="Chart&#10;&#10;Description automatically generated">
            <a:extLst>
              <a:ext uri="{FF2B5EF4-FFF2-40B4-BE49-F238E27FC236}">
                <a16:creationId xmlns:a16="http://schemas.microsoft.com/office/drawing/2014/main" id="{8ACA932E-D61F-2F00-D6F4-9152BD1B7807}"/>
              </a:ext>
            </a:extLst>
          </p:cNvPr>
          <p:cNvPicPr>
            <a:picLocks noChangeAspect="1"/>
          </p:cNvPicPr>
          <p:nvPr/>
        </p:nvPicPr>
        <p:blipFill>
          <a:blip r:embed="rId2"/>
          <a:stretch>
            <a:fillRect/>
          </a:stretch>
        </p:blipFill>
        <p:spPr>
          <a:xfrm>
            <a:off x="7590255" y="1029409"/>
            <a:ext cx="3613132" cy="4914191"/>
          </a:xfrm>
          <a:prstGeom prst="rect">
            <a:avLst/>
          </a:prstGeom>
        </p:spPr>
      </p:pic>
      <p:pic>
        <p:nvPicPr>
          <p:cNvPr id="13" name="Picture 12" descr="A picture containing diagram&#10;&#10;Description automatically generated">
            <a:extLst>
              <a:ext uri="{FF2B5EF4-FFF2-40B4-BE49-F238E27FC236}">
                <a16:creationId xmlns:a16="http://schemas.microsoft.com/office/drawing/2014/main" id="{CD2557E6-9271-9E8C-D538-F408AAA60E57}"/>
              </a:ext>
            </a:extLst>
          </p:cNvPr>
          <p:cNvPicPr>
            <a:picLocks noChangeAspect="1"/>
          </p:cNvPicPr>
          <p:nvPr/>
        </p:nvPicPr>
        <p:blipFill>
          <a:blip r:embed="rId3"/>
          <a:stretch>
            <a:fillRect/>
          </a:stretch>
        </p:blipFill>
        <p:spPr>
          <a:xfrm>
            <a:off x="764374" y="3965658"/>
            <a:ext cx="4254500" cy="850900"/>
          </a:xfrm>
          <a:prstGeom prst="rect">
            <a:avLst/>
          </a:prstGeom>
        </p:spPr>
      </p:pic>
    </p:spTree>
    <p:extLst>
      <p:ext uri="{BB962C8B-B14F-4D97-AF65-F5344CB8AC3E}">
        <p14:creationId xmlns:p14="http://schemas.microsoft.com/office/powerpoint/2010/main" val="1335031498"/>
      </p:ext>
    </p:extLst>
  </p:cSld>
  <p:clrMapOvr>
    <a:masterClrMapping/>
  </p:clrMapOvr>
</p:sld>
</file>

<file path=ppt/theme/theme1.xml><?xml version="1.0" encoding="utf-8"?>
<a:theme xmlns:a="http://schemas.openxmlformats.org/drawingml/2006/main" name="CitationVTI">
  <a:themeElements>
    <a:clrScheme name="Citation">
      <a:dk1>
        <a:sysClr val="windowText" lastClr="000000"/>
      </a:dk1>
      <a:lt1>
        <a:sysClr val="window" lastClr="FFFFFF"/>
      </a:lt1>
      <a:dk2>
        <a:srgbClr val="01375D"/>
      </a:dk2>
      <a:lt2>
        <a:srgbClr val="F3F2EF"/>
      </a:lt2>
      <a:accent1>
        <a:srgbClr val="29A3D2"/>
      </a:accent1>
      <a:accent2>
        <a:srgbClr val="0669AC"/>
      </a:accent2>
      <a:accent3>
        <a:srgbClr val="FD891C"/>
      </a:accent3>
      <a:accent4>
        <a:srgbClr val="FD6927"/>
      </a:accent4>
      <a:accent5>
        <a:srgbClr val="F95131"/>
      </a:accent5>
      <a:accent6>
        <a:srgbClr val="CE5FAE"/>
      </a:accent6>
      <a:hlink>
        <a:srgbClr val="0F8EC1"/>
      </a:hlink>
      <a:folHlink>
        <a:srgbClr val="DC6400"/>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emplate>{B2A82FAF-A938-C240-806C-5239936CB882}tf10001120</Template>
  <TotalTime>411</TotalTime>
  <Words>665</Words>
  <Application>Microsoft Macintosh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Baloo Bhaijaan</vt:lpstr>
      <vt:lpstr>Copperplate</vt:lpstr>
      <vt:lpstr>Grandview</vt:lpstr>
      <vt:lpstr>Grandview Display</vt:lpstr>
      <vt:lpstr>Menlo</vt:lpstr>
      <vt:lpstr>CitationVTI</vt:lpstr>
      <vt:lpstr>BREAKING DOWN IMAGES  A DEEP DIVE INTO CONVOLUTIONAL NEURAL NETWORKS</vt:lpstr>
      <vt:lpstr>PROBLEM DESCRIPTION</vt:lpstr>
      <vt:lpstr>TECHINCAL APPROACH</vt:lpstr>
      <vt:lpstr>DATASET ANALISYS</vt:lpstr>
      <vt:lpstr>DATASET ANALISYS</vt:lpstr>
      <vt:lpstr>LABLE COUNTS OF  DATASET</vt:lpstr>
      <vt:lpstr>CNN RESULTS MODEL 1</vt:lpstr>
      <vt:lpstr>CNN RESULTS MODEL 2</vt:lpstr>
      <vt:lpstr>CNN RESULTS MODEL 3</vt:lpstr>
      <vt:lpstr>CNN RESULTS MODEL 4</vt:lpstr>
      <vt:lpstr>CNN RESULTS MODEL 5</vt:lpstr>
      <vt:lpstr>FINAL RESULTS</vt:lpstr>
      <vt:lpstr>Visualizing Model Performance: Exploring the Confusion Matrix for CIFAR-10 Image Classification "for best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BREAKING DOWN IMAGES  A DEEP DIVE INTO CONVOLUTIONAL NEURAL NETWORKS</dc:title>
  <dc:creator>Tanuj Verma</dc:creator>
  <cp:lastModifiedBy>Tanuj Verma</cp:lastModifiedBy>
  <cp:revision>2</cp:revision>
  <dcterms:created xsi:type="dcterms:W3CDTF">2023-04-05T01:08:40Z</dcterms:created>
  <dcterms:modified xsi:type="dcterms:W3CDTF">2023-04-05T17:00:15Z</dcterms:modified>
</cp:coreProperties>
</file>