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75" r:id="rId5"/>
    <p:sldId id="260" r:id="rId6"/>
    <p:sldId id="281" r:id="rId7"/>
    <p:sldId id="261" r:id="rId8"/>
    <p:sldId id="285" r:id="rId9"/>
    <p:sldId id="267" r:id="rId10"/>
    <p:sldId id="268" r:id="rId11"/>
    <p:sldId id="269" r:id="rId12"/>
    <p:sldId id="262" r:id="rId13"/>
    <p:sldId id="263" r:id="rId14"/>
    <p:sldId id="270" r:id="rId15"/>
    <p:sldId id="276" r:id="rId16"/>
    <p:sldId id="273" r:id="rId17"/>
    <p:sldId id="284" r:id="rId18"/>
    <p:sldId id="277" r:id="rId19"/>
    <p:sldId id="286"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BD737-A362-2E2E-DEB9-4EE910210005}" v="234" dt="2023-04-26T20:11:15.170"/>
    <p1510:client id="{6F15AA34-A374-9B4F-B211-40FDAD4719C9}" v="230" dt="2023-04-26T20:00:58.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1"/>
    <p:restoredTop sz="94687"/>
  </p:normalViewPr>
  <p:slideViewPr>
    <p:cSldViewPr snapToGrid="0">
      <p:cViewPr varScale="1">
        <p:scale>
          <a:sx n="104" d="100"/>
          <a:sy n="104" d="100"/>
        </p:scale>
        <p:origin x="1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213F771-641F-4C17-B355-99441B8CF78D}"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B794DB2-F73F-4815-8DE1-8A1A5FF39449}">
      <dgm:prSet/>
      <dgm:spPr/>
      <dgm:t>
        <a:bodyPr/>
        <a:lstStyle/>
        <a:p>
          <a:r>
            <a:rPr lang="en-IN" b="0" i="0"/>
            <a:t>Our goal is to develop a model that can automatically generate captions for images using the Flickr 8k Dataset and pretrained CNN/ResNet models </a:t>
          </a:r>
          <a:endParaRPr lang="en-US"/>
        </a:p>
      </dgm:t>
    </dgm:pt>
    <dgm:pt modelId="{3F16E8CC-ADD8-4AB4-81CA-B9213B6F5631}" type="parTrans" cxnId="{0CF1866E-BD2B-46F7-B836-E3527D767B2C}">
      <dgm:prSet/>
      <dgm:spPr/>
      <dgm:t>
        <a:bodyPr/>
        <a:lstStyle/>
        <a:p>
          <a:endParaRPr lang="en-US"/>
        </a:p>
      </dgm:t>
    </dgm:pt>
    <dgm:pt modelId="{66E041E0-F3D2-4412-9F7A-7099D5285209}" type="sibTrans" cxnId="{0CF1866E-BD2B-46F7-B836-E3527D767B2C}">
      <dgm:prSet/>
      <dgm:spPr/>
      <dgm:t>
        <a:bodyPr/>
        <a:lstStyle/>
        <a:p>
          <a:endParaRPr lang="en-US"/>
        </a:p>
      </dgm:t>
    </dgm:pt>
    <dgm:pt modelId="{F82F1F2D-8D19-4978-90C5-6DD967DCA0BE}">
      <dgm:prSet/>
      <dgm:spPr/>
      <dgm:t>
        <a:bodyPr/>
        <a:lstStyle/>
        <a:p>
          <a:r>
            <a:rPr lang="en-IN" b="0" i="0"/>
            <a:t>To achieve this, we will be exploring two different approaches, CNN+LSTM and ResNet+GRU. The performance of these approaches will be compared using the BLEU score, a widely used metric for evaluating the quality of machine-generated text</a:t>
          </a:r>
          <a:endParaRPr lang="en-US"/>
        </a:p>
      </dgm:t>
    </dgm:pt>
    <dgm:pt modelId="{1071F2E7-2FB6-4AD2-AC8A-D7A5A0F8961E}" type="parTrans" cxnId="{495E4B72-0AB8-486C-A289-F3DB6E6DB4F7}">
      <dgm:prSet/>
      <dgm:spPr/>
      <dgm:t>
        <a:bodyPr/>
        <a:lstStyle/>
        <a:p>
          <a:endParaRPr lang="en-US"/>
        </a:p>
      </dgm:t>
    </dgm:pt>
    <dgm:pt modelId="{6F91A481-7C01-4904-A34A-214E34528B38}" type="sibTrans" cxnId="{495E4B72-0AB8-486C-A289-F3DB6E6DB4F7}">
      <dgm:prSet/>
      <dgm:spPr/>
      <dgm:t>
        <a:bodyPr/>
        <a:lstStyle/>
        <a:p>
          <a:endParaRPr lang="en-US"/>
        </a:p>
      </dgm:t>
    </dgm:pt>
    <dgm:pt modelId="{78EF15A9-8334-4925-805F-1A7BF73BC7CB}" type="pres">
      <dgm:prSet presAssocID="{9213F771-641F-4C17-B355-99441B8CF78D}" presName="root" presStyleCnt="0">
        <dgm:presLayoutVars>
          <dgm:dir/>
          <dgm:resizeHandles val="exact"/>
        </dgm:presLayoutVars>
      </dgm:prSet>
      <dgm:spPr/>
    </dgm:pt>
    <dgm:pt modelId="{B7B13C52-12E0-429C-ABF6-3899B3BE9DB1}" type="pres">
      <dgm:prSet presAssocID="{3B794DB2-F73F-4815-8DE1-8A1A5FF39449}" presName="compNode" presStyleCnt="0"/>
      <dgm:spPr/>
    </dgm:pt>
    <dgm:pt modelId="{C2E79235-7FB1-4543-B441-B02B9C259FC7}" type="pres">
      <dgm:prSet presAssocID="{3B794DB2-F73F-4815-8DE1-8A1A5FF39449}" presName="bgRect" presStyleLbl="bgShp" presStyleIdx="0" presStyleCnt="2"/>
      <dgm:spPr/>
    </dgm:pt>
    <dgm:pt modelId="{7A7F6823-F25B-443E-BEF4-4290E93E596E}" type="pres">
      <dgm:prSet presAssocID="{3B794DB2-F73F-4815-8DE1-8A1A5FF394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47134EF2-780E-4C7D-8F96-B080692C833C}" type="pres">
      <dgm:prSet presAssocID="{3B794DB2-F73F-4815-8DE1-8A1A5FF39449}" presName="spaceRect" presStyleCnt="0"/>
      <dgm:spPr/>
    </dgm:pt>
    <dgm:pt modelId="{8EF0292A-42FB-4043-B260-E0EA9E860804}" type="pres">
      <dgm:prSet presAssocID="{3B794DB2-F73F-4815-8DE1-8A1A5FF39449}" presName="parTx" presStyleLbl="revTx" presStyleIdx="0" presStyleCnt="2">
        <dgm:presLayoutVars>
          <dgm:chMax val="0"/>
          <dgm:chPref val="0"/>
        </dgm:presLayoutVars>
      </dgm:prSet>
      <dgm:spPr/>
    </dgm:pt>
    <dgm:pt modelId="{CF5EEA05-B187-42EF-A857-138F9CFC33C3}" type="pres">
      <dgm:prSet presAssocID="{66E041E0-F3D2-4412-9F7A-7099D5285209}" presName="sibTrans" presStyleCnt="0"/>
      <dgm:spPr/>
    </dgm:pt>
    <dgm:pt modelId="{21748F0F-2A23-4BE5-ABF3-46B5BFF1249E}" type="pres">
      <dgm:prSet presAssocID="{F82F1F2D-8D19-4978-90C5-6DD967DCA0BE}" presName="compNode" presStyleCnt="0"/>
      <dgm:spPr/>
    </dgm:pt>
    <dgm:pt modelId="{C4778EAE-F910-4693-99CE-1AA80261488B}" type="pres">
      <dgm:prSet presAssocID="{F82F1F2D-8D19-4978-90C5-6DD967DCA0BE}" presName="bgRect" presStyleLbl="bgShp" presStyleIdx="1" presStyleCnt="2"/>
      <dgm:spPr/>
    </dgm:pt>
    <dgm:pt modelId="{B6DA87A6-DEE3-4DF8-B581-C6704CA1FB09}" type="pres">
      <dgm:prSet presAssocID="{F82F1F2D-8D19-4978-90C5-6DD967DCA0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vision"/>
        </a:ext>
      </dgm:extLst>
    </dgm:pt>
    <dgm:pt modelId="{6291DD29-32F5-46A5-B008-C32C098CF170}" type="pres">
      <dgm:prSet presAssocID="{F82F1F2D-8D19-4978-90C5-6DD967DCA0BE}" presName="spaceRect" presStyleCnt="0"/>
      <dgm:spPr/>
    </dgm:pt>
    <dgm:pt modelId="{BC81F34E-9A13-4A52-A224-8C9065A02705}" type="pres">
      <dgm:prSet presAssocID="{F82F1F2D-8D19-4978-90C5-6DD967DCA0BE}" presName="parTx" presStyleLbl="revTx" presStyleIdx="1" presStyleCnt="2">
        <dgm:presLayoutVars>
          <dgm:chMax val="0"/>
          <dgm:chPref val="0"/>
        </dgm:presLayoutVars>
      </dgm:prSet>
      <dgm:spPr/>
    </dgm:pt>
  </dgm:ptLst>
  <dgm:cxnLst>
    <dgm:cxn modelId="{46A4940D-1935-4440-8565-D9CB728DD192}" type="presOf" srcId="{3B794DB2-F73F-4815-8DE1-8A1A5FF39449}" destId="{8EF0292A-42FB-4043-B260-E0EA9E860804}" srcOrd="0" destOrd="0" presId="urn:microsoft.com/office/officeart/2018/2/layout/IconVerticalSolidList"/>
    <dgm:cxn modelId="{92B0D339-6848-CC40-B321-B6012C15ADB1}" type="presOf" srcId="{9213F771-641F-4C17-B355-99441B8CF78D}" destId="{78EF15A9-8334-4925-805F-1A7BF73BC7CB}" srcOrd="0" destOrd="0" presId="urn:microsoft.com/office/officeart/2018/2/layout/IconVerticalSolidList"/>
    <dgm:cxn modelId="{6EC40650-FC7D-3E4D-ACAA-567B6C9179D7}" type="presOf" srcId="{F82F1F2D-8D19-4978-90C5-6DD967DCA0BE}" destId="{BC81F34E-9A13-4A52-A224-8C9065A02705}" srcOrd="0" destOrd="0" presId="urn:microsoft.com/office/officeart/2018/2/layout/IconVerticalSolidList"/>
    <dgm:cxn modelId="{0CF1866E-BD2B-46F7-B836-E3527D767B2C}" srcId="{9213F771-641F-4C17-B355-99441B8CF78D}" destId="{3B794DB2-F73F-4815-8DE1-8A1A5FF39449}" srcOrd="0" destOrd="0" parTransId="{3F16E8CC-ADD8-4AB4-81CA-B9213B6F5631}" sibTransId="{66E041E0-F3D2-4412-9F7A-7099D5285209}"/>
    <dgm:cxn modelId="{495E4B72-0AB8-486C-A289-F3DB6E6DB4F7}" srcId="{9213F771-641F-4C17-B355-99441B8CF78D}" destId="{F82F1F2D-8D19-4978-90C5-6DD967DCA0BE}" srcOrd="1" destOrd="0" parTransId="{1071F2E7-2FB6-4AD2-AC8A-D7A5A0F8961E}" sibTransId="{6F91A481-7C01-4904-A34A-214E34528B38}"/>
    <dgm:cxn modelId="{D2EB25C7-6D48-D742-9832-0F7021B200AE}" type="presParOf" srcId="{78EF15A9-8334-4925-805F-1A7BF73BC7CB}" destId="{B7B13C52-12E0-429C-ABF6-3899B3BE9DB1}" srcOrd="0" destOrd="0" presId="urn:microsoft.com/office/officeart/2018/2/layout/IconVerticalSolidList"/>
    <dgm:cxn modelId="{F2E17ABE-5F00-714A-836D-DF5F8B98044D}" type="presParOf" srcId="{B7B13C52-12E0-429C-ABF6-3899B3BE9DB1}" destId="{C2E79235-7FB1-4543-B441-B02B9C259FC7}" srcOrd="0" destOrd="0" presId="urn:microsoft.com/office/officeart/2018/2/layout/IconVerticalSolidList"/>
    <dgm:cxn modelId="{12422466-4315-1D4A-BF58-9C747F2C92F5}" type="presParOf" srcId="{B7B13C52-12E0-429C-ABF6-3899B3BE9DB1}" destId="{7A7F6823-F25B-443E-BEF4-4290E93E596E}" srcOrd="1" destOrd="0" presId="urn:microsoft.com/office/officeart/2018/2/layout/IconVerticalSolidList"/>
    <dgm:cxn modelId="{75E95820-3EBE-DD45-A920-EF246C1546AA}" type="presParOf" srcId="{B7B13C52-12E0-429C-ABF6-3899B3BE9DB1}" destId="{47134EF2-780E-4C7D-8F96-B080692C833C}" srcOrd="2" destOrd="0" presId="urn:microsoft.com/office/officeart/2018/2/layout/IconVerticalSolidList"/>
    <dgm:cxn modelId="{AFEB3710-F7FB-F04F-9837-7FCA620B316E}" type="presParOf" srcId="{B7B13C52-12E0-429C-ABF6-3899B3BE9DB1}" destId="{8EF0292A-42FB-4043-B260-E0EA9E860804}" srcOrd="3" destOrd="0" presId="urn:microsoft.com/office/officeart/2018/2/layout/IconVerticalSolidList"/>
    <dgm:cxn modelId="{5A700AD1-716F-364D-AC9B-344C76709237}" type="presParOf" srcId="{78EF15A9-8334-4925-805F-1A7BF73BC7CB}" destId="{CF5EEA05-B187-42EF-A857-138F9CFC33C3}" srcOrd="1" destOrd="0" presId="urn:microsoft.com/office/officeart/2018/2/layout/IconVerticalSolidList"/>
    <dgm:cxn modelId="{C5580116-BC63-A648-B48E-3C2D2E31C87F}" type="presParOf" srcId="{78EF15A9-8334-4925-805F-1A7BF73BC7CB}" destId="{21748F0F-2A23-4BE5-ABF3-46B5BFF1249E}" srcOrd="2" destOrd="0" presId="urn:microsoft.com/office/officeart/2018/2/layout/IconVerticalSolidList"/>
    <dgm:cxn modelId="{0AB2F469-B9A0-E94B-84D5-8AB039BA07C1}" type="presParOf" srcId="{21748F0F-2A23-4BE5-ABF3-46B5BFF1249E}" destId="{C4778EAE-F910-4693-99CE-1AA80261488B}" srcOrd="0" destOrd="0" presId="urn:microsoft.com/office/officeart/2018/2/layout/IconVerticalSolidList"/>
    <dgm:cxn modelId="{A9126940-4908-D648-B93E-D0640860B3C3}" type="presParOf" srcId="{21748F0F-2A23-4BE5-ABF3-46B5BFF1249E}" destId="{B6DA87A6-DEE3-4DF8-B581-C6704CA1FB09}" srcOrd="1" destOrd="0" presId="urn:microsoft.com/office/officeart/2018/2/layout/IconVerticalSolidList"/>
    <dgm:cxn modelId="{4857342A-5E32-B74E-A17E-DF73A0563D7E}" type="presParOf" srcId="{21748F0F-2A23-4BE5-ABF3-46B5BFF1249E}" destId="{6291DD29-32F5-46A5-B008-C32C098CF170}" srcOrd="2" destOrd="0" presId="urn:microsoft.com/office/officeart/2018/2/layout/IconVerticalSolidList"/>
    <dgm:cxn modelId="{5677F9FB-CB55-8D43-976A-CD8617EEF97E}" type="presParOf" srcId="{21748F0F-2A23-4BE5-ABF3-46B5BFF1249E}" destId="{BC81F34E-9A13-4A52-A224-8C9065A027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33F39-A4E0-40BD-A16C-881157F58AA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B19CAF4-CF37-4026-A596-33A95147F29E}">
      <dgm:prSet/>
      <dgm:spPr/>
      <dgm:t>
        <a:bodyPr/>
        <a:lstStyle/>
        <a:p>
          <a:pPr>
            <a:lnSpc>
              <a:spcPct val="100000"/>
            </a:lnSpc>
          </a:pPr>
          <a:r>
            <a:rPr lang="en-US" b="0" i="0"/>
            <a:t>Benchmark: 8,000 images, each with 5 captions, from 6 Flickr groups; diverse scenes, no well-known people/locations</a:t>
          </a:r>
          <a:endParaRPr lang="en-US" dirty="0"/>
        </a:p>
      </dgm:t>
    </dgm:pt>
    <dgm:pt modelId="{7E320C69-96E1-4C31-89D6-B34F733EB33E}" type="parTrans" cxnId="{E1BE42CB-EF2B-461D-9651-BEC1B2D498E1}">
      <dgm:prSet/>
      <dgm:spPr/>
      <dgm:t>
        <a:bodyPr/>
        <a:lstStyle/>
        <a:p>
          <a:endParaRPr lang="en-US"/>
        </a:p>
      </dgm:t>
    </dgm:pt>
    <dgm:pt modelId="{DD8B79BF-93B0-4300-ABDB-D41687296768}" type="sibTrans" cxnId="{E1BE42CB-EF2B-461D-9651-BEC1B2D498E1}">
      <dgm:prSet/>
      <dgm:spPr/>
      <dgm:t>
        <a:bodyPr/>
        <a:lstStyle/>
        <a:p>
          <a:pPr>
            <a:lnSpc>
              <a:spcPct val="100000"/>
            </a:lnSpc>
          </a:pPr>
          <a:endParaRPr lang="en-US"/>
        </a:p>
      </dgm:t>
    </dgm:pt>
    <dgm:pt modelId="{B6EA3C56-6D0B-4E8A-AA7F-1D1774481865}">
      <dgm:prSet/>
      <dgm:spPr/>
      <dgm:t>
        <a:bodyPr/>
        <a:lstStyle/>
        <a:p>
          <a:pPr>
            <a:lnSpc>
              <a:spcPct val="100000"/>
            </a:lnSpc>
          </a:pPr>
          <a:r>
            <a:rPr lang="en-US" b="0" i="0"/>
            <a:t>Dataset: manually curated, high-quality captions; ideal for image captioning/search model training and evaluation</a:t>
          </a:r>
          <a:endParaRPr lang="en-US" dirty="0"/>
        </a:p>
      </dgm:t>
    </dgm:pt>
    <dgm:pt modelId="{64942E4D-3BB0-40CE-BFD5-0F65B58FA1A7}" type="parTrans" cxnId="{0517DD52-BE52-4BBC-B4E3-5ACDB4F24A0E}">
      <dgm:prSet/>
      <dgm:spPr/>
      <dgm:t>
        <a:bodyPr/>
        <a:lstStyle/>
        <a:p>
          <a:endParaRPr lang="en-US"/>
        </a:p>
      </dgm:t>
    </dgm:pt>
    <dgm:pt modelId="{F0D3CC7E-29A7-474E-8BB9-A9EE442FA2D1}" type="sibTrans" cxnId="{0517DD52-BE52-4BBC-B4E3-5ACDB4F24A0E}">
      <dgm:prSet/>
      <dgm:spPr/>
      <dgm:t>
        <a:bodyPr/>
        <a:lstStyle/>
        <a:p>
          <a:pPr>
            <a:lnSpc>
              <a:spcPct val="100000"/>
            </a:lnSpc>
          </a:pPr>
          <a:endParaRPr lang="en-US"/>
        </a:p>
      </dgm:t>
    </dgm:pt>
    <dgm:pt modelId="{D9CA101B-B412-4E61-9401-B13D3D9AF46F}">
      <dgm:prSet/>
      <dgm:spPr/>
      <dgm:t>
        <a:bodyPr/>
        <a:lstStyle/>
        <a:p>
          <a:pPr>
            <a:lnSpc>
              <a:spcPct val="100000"/>
            </a:lnSpc>
          </a:pPr>
          <a:r>
            <a:rPr lang="en-US" b="0" i="0"/>
            <a:t>Dataset: diverse images and captions for various computer vision and NLP model development and testing</a:t>
          </a:r>
          <a:endParaRPr lang="en-US" dirty="0"/>
        </a:p>
      </dgm:t>
    </dgm:pt>
    <dgm:pt modelId="{D3EC1107-1543-43B7-8D9C-BC9C99C0829F}" type="parTrans" cxnId="{1E9AC151-A550-4646-89F5-F683304F4703}">
      <dgm:prSet/>
      <dgm:spPr/>
      <dgm:t>
        <a:bodyPr/>
        <a:lstStyle/>
        <a:p>
          <a:endParaRPr lang="en-US"/>
        </a:p>
      </dgm:t>
    </dgm:pt>
    <dgm:pt modelId="{AFC0A169-2BFA-45B8-B500-EA0E3DE51838}" type="sibTrans" cxnId="{1E9AC151-A550-4646-89F5-F683304F4703}">
      <dgm:prSet/>
      <dgm:spPr/>
      <dgm:t>
        <a:bodyPr/>
        <a:lstStyle/>
        <a:p>
          <a:endParaRPr lang="en-US"/>
        </a:p>
      </dgm:t>
    </dgm:pt>
    <dgm:pt modelId="{F53F6A41-A96C-45C9-8A7D-0793267EA374}" type="pres">
      <dgm:prSet presAssocID="{14733F39-A4E0-40BD-A16C-881157F58AA5}" presName="root" presStyleCnt="0">
        <dgm:presLayoutVars>
          <dgm:dir/>
          <dgm:resizeHandles val="exact"/>
        </dgm:presLayoutVars>
      </dgm:prSet>
      <dgm:spPr/>
    </dgm:pt>
    <dgm:pt modelId="{E08A49E4-4B90-498F-BBE2-1930FD36B478}" type="pres">
      <dgm:prSet presAssocID="{14733F39-A4E0-40BD-A16C-881157F58AA5}" presName="container" presStyleCnt="0">
        <dgm:presLayoutVars>
          <dgm:dir/>
          <dgm:resizeHandles val="exact"/>
        </dgm:presLayoutVars>
      </dgm:prSet>
      <dgm:spPr/>
    </dgm:pt>
    <dgm:pt modelId="{325F3E81-3063-47FF-A0D7-477D4090D0D8}" type="pres">
      <dgm:prSet presAssocID="{2B19CAF4-CF37-4026-A596-33A95147F29E}" presName="compNode" presStyleCnt="0"/>
      <dgm:spPr/>
    </dgm:pt>
    <dgm:pt modelId="{0425174E-EBF8-41AD-8084-B16EF7D6A478}" type="pres">
      <dgm:prSet presAssocID="{2B19CAF4-CF37-4026-A596-33A95147F29E}" presName="iconBgRect" presStyleLbl="bgShp" presStyleIdx="0" presStyleCnt="3"/>
      <dgm:spPr/>
    </dgm:pt>
    <dgm:pt modelId="{748C3C36-3791-4197-97D3-B6FF97C6D0B8}" type="pres">
      <dgm:prSet presAssocID="{2B19CAF4-CF37-4026-A596-33A95147F2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88349317-D7F7-4943-B763-29582A8795FD}" type="pres">
      <dgm:prSet presAssocID="{2B19CAF4-CF37-4026-A596-33A95147F29E}" presName="spaceRect" presStyleCnt="0"/>
      <dgm:spPr/>
    </dgm:pt>
    <dgm:pt modelId="{95A21047-1932-4E6D-A09F-93CB09ED48F8}" type="pres">
      <dgm:prSet presAssocID="{2B19CAF4-CF37-4026-A596-33A95147F29E}" presName="textRect" presStyleLbl="revTx" presStyleIdx="0" presStyleCnt="3">
        <dgm:presLayoutVars>
          <dgm:chMax val="1"/>
          <dgm:chPref val="1"/>
        </dgm:presLayoutVars>
      </dgm:prSet>
      <dgm:spPr/>
    </dgm:pt>
    <dgm:pt modelId="{85719C44-DE53-4E4D-84A3-9A6DD5F02502}" type="pres">
      <dgm:prSet presAssocID="{DD8B79BF-93B0-4300-ABDB-D41687296768}" presName="sibTrans" presStyleLbl="sibTrans2D1" presStyleIdx="0" presStyleCnt="0"/>
      <dgm:spPr/>
    </dgm:pt>
    <dgm:pt modelId="{B0CE623E-29AE-4CF8-B2C9-3AD20A2A2149}" type="pres">
      <dgm:prSet presAssocID="{B6EA3C56-6D0B-4E8A-AA7F-1D1774481865}" presName="compNode" presStyleCnt="0"/>
      <dgm:spPr/>
    </dgm:pt>
    <dgm:pt modelId="{C2FDBABD-91AD-4AB2-A898-28C800A12871}" type="pres">
      <dgm:prSet presAssocID="{B6EA3C56-6D0B-4E8A-AA7F-1D1774481865}" presName="iconBgRect" presStyleLbl="bgShp" presStyleIdx="1" presStyleCnt="3"/>
      <dgm:spPr/>
    </dgm:pt>
    <dgm:pt modelId="{39669740-E51D-40F0-A838-96A17F5DF1FF}" type="pres">
      <dgm:prSet presAssocID="{B6EA3C56-6D0B-4E8A-AA7F-1D17744818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1E11CB8B-5F5D-4008-84E2-4843A8A2D561}" type="pres">
      <dgm:prSet presAssocID="{B6EA3C56-6D0B-4E8A-AA7F-1D1774481865}" presName="spaceRect" presStyleCnt="0"/>
      <dgm:spPr/>
    </dgm:pt>
    <dgm:pt modelId="{F8CDB1EC-57E5-4EAF-A09A-2853D4DE7CE8}" type="pres">
      <dgm:prSet presAssocID="{B6EA3C56-6D0B-4E8A-AA7F-1D1774481865}" presName="textRect" presStyleLbl="revTx" presStyleIdx="1" presStyleCnt="3">
        <dgm:presLayoutVars>
          <dgm:chMax val="1"/>
          <dgm:chPref val="1"/>
        </dgm:presLayoutVars>
      </dgm:prSet>
      <dgm:spPr/>
    </dgm:pt>
    <dgm:pt modelId="{0C99DAD1-891A-4DD5-9E28-748C1CD4BF90}" type="pres">
      <dgm:prSet presAssocID="{F0D3CC7E-29A7-474E-8BB9-A9EE442FA2D1}" presName="sibTrans" presStyleLbl="sibTrans2D1" presStyleIdx="0" presStyleCnt="0"/>
      <dgm:spPr/>
    </dgm:pt>
    <dgm:pt modelId="{C9D03D35-D15F-4E53-AA0C-BC72EC76E43E}" type="pres">
      <dgm:prSet presAssocID="{D9CA101B-B412-4E61-9401-B13D3D9AF46F}" presName="compNode" presStyleCnt="0"/>
      <dgm:spPr/>
    </dgm:pt>
    <dgm:pt modelId="{15136F4A-31F7-4D0A-ADA5-1A8B71DBF651}" type="pres">
      <dgm:prSet presAssocID="{D9CA101B-B412-4E61-9401-B13D3D9AF46F}" presName="iconBgRect" presStyleLbl="bgShp" presStyleIdx="2" presStyleCnt="3"/>
      <dgm:spPr/>
    </dgm:pt>
    <dgm:pt modelId="{95334AFD-8444-48A1-8DB2-7831F57E8B28}" type="pres">
      <dgm:prSet presAssocID="{D9CA101B-B412-4E61-9401-B13D3D9AF4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6570940-B803-40A5-AA4B-0C05FD834523}" type="pres">
      <dgm:prSet presAssocID="{D9CA101B-B412-4E61-9401-B13D3D9AF46F}" presName="spaceRect" presStyleCnt="0"/>
      <dgm:spPr/>
    </dgm:pt>
    <dgm:pt modelId="{5E857294-7C81-49CD-9922-F882AAA63344}" type="pres">
      <dgm:prSet presAssocID="{D9CA101B-B412-4E61-9401-B13D3D9AF46F}" presName="textRect" presStyleLbl="revTx" presStyleIdx="2" presStyleCnt="3">
        <dgm:presLayoutVars>
          <dgm:chMax val="1"/>
          <dgm:chPref val="1"/>
        </dgm:presLayoutVars>
      </dgm:prSet>
      <dgm:spPr/>
    </dgm:pt>
  </dgm:ptLst>
  <dgm:cxnLst>
    <dgm:cxn modelId="{2172DF00-F324-A64C-9244-982D8BBA55BE}" type="presOf" srcId="{F0D3CC7E-29A7-474E-8BB9-A9EE442FA2D1}" destId="{0C99DAD1-891A-4DD5-9E28-748C1CD4BF90}" srcOrd="0" destOrd="0" presId="urn:microsoft.com/office/officeart/2018/2/layout/IconCircleList"/>
    <dgm:cxn modelId="{1E9AC151-A550-4646-89F5-F683304F4703}" srcId="{14733F39-A4E0-40BD-A16C-881157F58AA5}" destId="{D9CA101B-B412-4E61-9401-B13D3D9AF46F}" srcOrd="2" destOrd="0" parTransId="{D3EC1107-1543-43B7-8D9C-BC9C99C0829F}" sibTransId="{AFC0A169-2BFA-45B8-B500-EA0E3DE51838}"/>
    <dgm:cxn modelId="{0517DD52-BE52-4BBC-B4E3-5ACDB4F24A0E}" srcId="{14733F39-A4E0-40BD-A16C-881157F58AA5}" destId="{B6EA3C56-6D0B-4E8A-AA7F-1D1774481865}" srcOrd="1" destOrd="0" parTransId="{64942E4D-3BB0-40CE-BFD5-0F65B58FA1A7}" sibTransId="{F0D3CC7E-29A7-474E-8BB9-A9EE442FA2D1}"/>
    <dgm:cxn modelId="{09F3947C-B5CE-9740-BD03-9343D5360668}" type="presOf" srcId="{D9CA101B-B412-4E61-9401-B13D3D9AF46F}" destId="{5E857294-7C81-49CD-9922-F882AAA63344}" srcOrd="0" destOrd="0" presId="urn:microsoft.com/office/officeart/2018/2/layout/IconCircleList"/>
    <dgm:cxn modelId="{6377BE8F-388F-904A-A32E-A0B01E366FD8}" type="presOf" srcId="{14733F39-A4E0-40BD-A16C-881157F58AA5}" destId="{F53F6A41-A96C-45C9-8A7D-0793267EA374}" srcOrd="0" destOrd="0" presId="urn:microsoft.com/office/officeart/2018/2/layout/IconCircleList"/>
    <dgm:cxn modelId="{ED36F696-378D-6C4F-B3FD-D4F88B83177F}" type="presOf" srcId="{2B19CAF4-CF37-4026-A596-33A95147F29E}" destId="{95A21047-1932-4E6D-A09F-93CB09ED48F8}" srcOrd="0" destOrd="0" presId="urn:microsoft.com/office/officeart/2018/2/layout/IconCircleList"/>
    <dgm:cxn modelId="{4666A9AA-79A7-5845-A3D6-1E1BC05955AE}" type="presOf" srcId="{DD8B79BF-93B0-4300-ABDB-D41687296768}" destId="{85719C44-DE53-4E4D-84A3-9A6DD5F02502}" srcOrd="0" destOrd="0" presId="urn:microsoft.com/office/officeart/2018/2/layout/IconCircleList"/>
    <dgm:cxn modelId="{E1BE42CB-EF2B-461D-9651-BEC1B2D498E1}" srcId="{14733F39-A4E0-40BD-A16C-881157F58AA5}" destId="{2B19CAF4-CF37-4026-A596-33A95147F29E}" srcOrd="0" destOrd="0" parTransId="{7E320C69-96E1-4C31-89D6-B34F733EB33E}" sibTransId="{DD8B79BF-93B0-4300-ABDB-D41687296768}"/>
    <dgm:cxn modelId="{D64BBCF9-FA63-2545-834B-C346516F3779}" type="presOf" srcId="{B6EA3C56-6D0B-4E8A-AA7F-1D1774481865}" destId="{F8CDB1EC-57E5-4EAF-A09A-2853D4DE7CE8}" srcOrd="0" destOrd="0" presId="urn:microsoft.com/office/officeart/2018/2/layout/IconCircleList"/>
    <dgm:cxn modelId="{5E2B6704-7064-9C48-8391-A8334607C0DB}" type="presParOf" srcId="{F53F6A41-A96C-45C9-8A7D-0793267EA374}" destId="{E08A49E4-4B90-498F-BBE2-1930FD36B478}" srcOrd="0" destOrd="0" presId="urn:microsoft.com/office/officeart/2018/2/layout/IconCircleList"/>
    <dgm:cxn modelId="{05212386-8768-2B4A-A2DE-E4DFA3195516}" type="presParOf" srcId="{E08A49E4-4B90-498F-BBE2-1930FD36B478}" destId="{325F3E81-3063-47FF-A0D7-477D4090D0D8}" srcOrd="0" destOrd="0" presId="urn:microsoft.com/office/officeart/2018/2/layout/IconCircleList"/>
    <dgm:cxn modelId="{0BA897CE-656F-074C-B3A0-3A365E1BA40C}" type="presParOf" srcId="{325F3E81-3063-47FF-A0D7-477D4090D0D8}" destId="{0425174E-EBF8-41AD-8084-B16EF7D6A478}" srcOrd="0" destOrd="0" presId="urn:microsoft.com/office/officeart/2018/2/layout/IconCircleList"/>
    <dgm:cxn modelId="{18168182-B017-AB42-B6E3-CEA1F02E8646}" type="presParOf" srcId="{325F3E81-3063-47FF-A0D7-477D4090D0D8}" destId="{748C3C36-3791-4197-97D3-B6FF97C6D0B8}" srcOrd="1" destOrd="0" presId="urn:microsoft.com/office/officeart/2018/2/layout/IconCircleList"/>
    <dgm:cxn modelId="{D7CEAFD7-1B8F-114C-BFA7-775E92279082}" type="presParOf" srcId="{325F3E81-3063-47FF-A0D7-477D4090D0D8}" destId="{88349317-D7F7-4943-B763-29582A8795FD}" srcOrd="2" destOrd="0" presId="urn:microsoft.com/office/officeart/2018/2/layout/IconCircleList"/>
    <dgm:cxn modelId="{E3534839-E9AB-E648-847E-8DA73171CA31}" type="presParOf" srcId="{325F3E81-3063-47FF-A0D7-477D4090D0D8}" destId="{95A21047-1932-4E6D-A09F-93CB09ED48F8}" srcOrd="3" destOrd="0" presId="urn:microsoft.com/office/officeart/2018/2/layout/IconCircleList"/>
    <dgm:cxn modelId="{C079A5CD-516C-5E48-B251-E8D2982BEF83}" type="presParOf" srcId="{E08A49E4-4B90-498F-BBE2-1930FD36B478}" destId="{85719C44-DE53-4E4D-84A3-9A6DD5F02502}" srcOrd="1" destOrd="0" presId="urn:microsoft.com/office/officeart/2018/2/layout/IconCircleList"/>
    <dgm:cxn modelId="{744A897E-C016-8346-B5D6-19AB0130A882}" type="presParOf" srcId="{E08A49E4-4B90-498F-BBE2-1930FD36B478}" destId="{B0CE623E-29AE-4CF8-B2C9-3AD20A2A2149}" srcOrd="2" destOrd="0" presId="urn:microsoft.com/office/officeart/2018/2/layout/IconCircleList"/>
    <dgm:cxn modelId="{8A20A2E9-AB7E-B544-849D-9B9215517CDB}" type="presParOf" srcId="{B0CE623E-29AE-4CF8-B2C9-3AD20A2A2149}" destId="{C2FDBABD-91AD-4AB2-A898-28C800A12871}" srcOrd="0" destOrd="0" presId="urn:microsoft.com/office/officeart/2018/2/layout/IconCircleList"/>
    <dgm:cxn modelId="{C36A2189-3804-0949-8A65-8312436CA2C2}" type="presParOf" srcId="{B0CE623E-29AE-4CF8-B2C9-3AD20A2A2149}" destId="{39669740-E51D-40F0-A838-96A17F5DF1FF}" srcOrd="1" destOrd="0" presId="urn:microsoft.com/office/officeart/2018/2/layout/IconCircleList"/>
    <dgm:cxn modelId="{EA62A3C7-0835-EA4F-8E98-2CC224D9AEAA}" type="presParOf" srcId="{B0CE623E-29AE-4CF8-B2C9-3AD20A2A2149}" destId="{1E11CB8B-5F5D-4008-84E2-4843A8A2D561}" srcOrd="2" destOrd="0" presId="urn:microsoft.com/office/officeart/2018/2/layout/IconCircleList"/>
    <dgm:cxn modelId="{10528D74-6D3B-3B4A-8E8F-B64467FB8A2B}" type="presParOf" srcId="{B0CE623E-29AE-4CF8-B2C9-3AD20A2A2149}" destId="{F8CDB1EC-57E5-4EAF-A09A-2853D4DE7CE8}" srcOrd="3" destOrd="0" presId="urn:microsoft.com/office/officeart/2018/2/layout/IconCircleList"/>
    <dgm:cxn modelId="{FD699B32-8A25-8E4C-A207-DFA7876CF0DA}" type="presParOf" srcId="{E08A49E4-4B90-498F-BBE2-1930FD36B478}" destId="{0C99DAD1-891A-4DD5-9E28-748C1CD4BF90}" srcOrd="3" destOrd="0" presId="urn:microsoft.com/office/officeart/2018/2/layout/IconCircleList"/>
    <dgm:cxn modelId="{13D86635-E50E-8945-B0D9-9CDF305B8AA7}" type="presParOf" srcId="{E08A49E4-4B90-498F-BBE2-1930FD36B478}" destId="{C9D03D35-D15F-4E53-AA0C-BC72EC76E43E}" srcOrd="4" destOrd="0" presId="urn:microsoft.com/office/officeart/2018/2/layout/IconCircleList"/>
    <dgm:cxn modelId="{EF05B0DE-EED3-024E-92AC-145C7F673150}" type="presParOf" srcId="{C9D03D35-D15F-4E53-AA0C-BC72EC76E43E}" destId="{15136F4A-31F7-4D0A-ADA5-1A8B71DBF651}" srcOrd="0" destOrd="0" presId="urn:microsoft.com/office/officeart/2018/2/layout/IconCircleList"/>
    <dgm:cxn modelId="{4AB9999B-2461-4A44-8B2E-AD77304D32AE}" type="presParOf" srcId="{C9D03D35-D15F-4E53-AA0C-BC72EC76E43E}" destId="{95334AFD-8444-48A1-8DB2-7831F57E8B28}" srcOrd="1" destOrd="0" presId="urn:microsoft.com/office/officeart/2018/2/layout/IconCircleList"/>
    <dgm:cxn modelId="{E76833F2-3B84-3742-ACE8-9EA19CB9A671}" type="presParOf" srcId="{C9D03D35-D15F-4E53-AA0C-BC72EC76E43E}" destId="{B6570940-B803-40A5-AA4B-0C05FD834523}" srcOrd="2" destOrd="0" presId="urn:microsoft.com/office/officeart/2018/2/layout/IconCircleList"/>
    <dgm:cxn modelId="{6F53CD91-343E-8A4F-8436-12B624531E09}" type="presParOf" srcId="{C9D03D35-D15F-4E53-AA0C-BC72EC76E43E}" destId="{5E857294-7C81-49CD-9922-F882AAA633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3DA034-ECA5-4FE6-9A12-B886C126CC77}"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BF7BAB25-9132-47AE-A191-8831F497906B}">
      <dgm:prSet/>
      <dgm:spPr/>
      <dgm:t>
        <a:bodyPr/>
        <a:lstStyle/>
        <a:p>
          <a:r>
            <a:rPr lang="en-US"/>
            <a:t>To compare the performances of the two deep learning approaches, CNN + LSTM and ResNet + GRU, for generating captions for images using the Flickr 8k Dataset and pretrained models, we can compute their BLEU scores</a:t>
          </a:r>
        </a:p>
      </dgm:t>
    </dgm:pt>
    <dgm:pt modelId="{21C9D19E-0B19-41D3-9D9F-5556DB599B4A}" type="parTrans" cxnId="{92F7C8E2-7C5F-4F5A-B352-6CBEE381BA6E}">
      <dgm:prSet/>
      <dgm:spPr/>
      <dgm:t>
        <a:bodyPr/>
        <a:lstStyle/>
        <a:p>
          <a:endParaRPr lang="en-US"/>
        </a:p>
      </dgm:t>
    </dgm:pt>
    <dgm:pt modelId="{E3598755-2CC1-4CCD-881D-0E5BD35C32C0}" type="sibTrans" cxnId="{92F7C8E2-7C5F-4F5A-B352-6CBEE381BA6E}">
      <dgm:prSet/>
      <dgm:spPr/>
      <dgm:t>
        <a:bodyPr/>
        <a:lstStyle/>
        <a:p>
          <a:endParaRPr lang="en-US"/>
        </a:p>
      </dgm:t>
    </dgm:pt>
    <dgm:pt modelId="{581FA082-1981-4D7A-87F8-B0AE4844C24A}">
      <dgm:prSet/>
      <dgm:spPr/>
      <dgm:t>
        <a:bodyPr/>
        <a:lstStyle/>
        <a:p>
          <a:r>
            <a:rPr lang="en-US"/>
            <a:t>By comparing the BLEU scores of the two approaches, we can determine which approach performs better at generating captions for images. However, it's worth noting that BLEU scores are just one way to evaluate the performance of a captioning model</a:t>
          </a:r>
        </a:p>
      </dgm:t>
    </dgm:pt>
    <dgm:pt modelId="{04C7B2AB-39AE-4A69-B365-44FAEC08FFDF}" type="parTrans" cxnId="{FBD03EB1-6614-44F1-929C-3AA548D48ED8}">
      <dgm:prSet/>
      <dgm:spPr/>
      <dgm:t>
        <a:bodyPr/>
        <a:lstStyle/>
        <a:p>
          <a:endParaRPr lang="en-US"/>
        </a:p>
      </dgm:t>
    </dgm:pt>
    <dgm:pt modelId="{1C106C3D-197F-43E6-95DC-BA0316BD49E3}" type="sibTrans" cxnId="{FBD03EB1-6614-44F1-929C-3AA548D48ED8}">
      <dgm:prSet/>
      <dgm:spPr/>
      <dgm:t>
        <a:bodyPr/>
        <a:lstStyle/>
        <a:p>
          <a:endParaRPr lang="en-US"/>
        </a:p>
      </dgm:t>
    </dgm:pt>
    <dgm:pt modelId="{048B2DC2-489E-5545-B5E1-47C4DF5510B9}" type="pres">
      <dgm:prSet presAssocID="{DF3DA034-ECA5-4FE6-9A12-B886C126CC77}" presName="linear" presStyleCnt="0">
        <dgm:presLayoutVars>
          <dgm:animLvl val="lvl"/>
          <dgm:resizeHandles val="exact"/>
        </dgm:presLayoutVars>
      </dgm:prSet>
      <dgm:spPr/>
    </dgm:pt>
    <dgm:pt modelId="{E0857FB5-6ED4-B941-AC2D-B00A235D38D7}" type="pres">
      <dgm:prSet presAssocID="{BF7BAB25-9132-47AE-A191-8831F497906B}" presName="parentText" presStyleLbl="node1" presStyleIdx="0" presStyleCnt="2">
        <dgm:presLayoutVars>
          <dgm:chMax val="0"/>
          <dgm:bulletEnabled val="1"/>
        </dgm:presLayoutVars>
      </dgm:prSet>
      <dgm:spPr/>
    </dgm:pt>
    <dgm:pt modelId="{F6EA1FC1-BFFA-3C4E-A9B0-345E88FB81D0}" type="pres">
      <dgm:prSet presAssocID="{E3598755-2CC1-4CCD-881D-0E5BD35C32C0}" presName="spacer" presStyleCnt="0"/>
      <dgm:spPr/>
    </dgm:pt>
    <dgm:pt modelId="{8EE4F7D9-DBAC-6942-9E40-1C308B9B5108}" type="pres">
      <dgm:prSet presAssocID="{581FA082-1981-4D7A-87F8-B0AE4844C24A}" presName="parentText" presStyleLbl="node1" presStyleIdx="1" presStyleCnt="2">
        <dgm:presLayoutVars>
          <dgm:chMax val="0"/>
          <dgm:bulletEnabled val="1"/>
        </dgm:presLayoutVars>
      </dgm:prSet>
      <dgm:spPr/>
    </dgm:pt>
  </dgm:ptLst>
  <dgm:cxnLst>
    <dgm:cxn modelId="{8ED47307-BA00-DC42-A555-AE6161DF2E2A}" type="presOf" srcId="{581FA082-1981-4D7A-87F8-B0AE4844C24A}" destId="{8EE4F7D9-DBAC-6942-9E40-1C308B9B5108}" srcOrd="0" destOrd="0" presId="urn:microsoft.com/office/officeart/2005/8/layout/vList2"/>
    <dgm:cxn modelId="{FBD03EB1-6614-44F1-929C-3AA548D48ED8}" srcId="{DF3DA034-ECA5-4FE6-9A12-B886C126CC77}" destId="{581FA082-1981-4D7A-87F8-B0AE4844C24A}" srcOrd="1" destOrd="0" parTransId="{04C7B2AB-39AE-4A69-B365-44FAEC08FFDF}" sibTransId="{1C106C3D-197F-43E6-95DC-BA0316BD49E3}"/>
    <dgm:cxn modelId="{FF7E15CA-6459-CB43-87BC-1E22F2CA0998}" type="presOf" srcId="{DF3DA034-ECA5-4FE6-9A12-B886C126CC77}" destId="{048B2DC2-489E-5545-B5E1-47C4DF5510B9}" srcOrd="0" destOrd="0" presId="urn:microsoft.com/office/officeart/2005/8/layout/vList2"/>
    <dgm:cxn modelId="{AD2C2CCE-0778-B245-8FA4-EF1D4E2D5428}" type="presOf" srcId="{BF7BAB25-9132-47AE-A191-8831F497906B}" destId="{E0857FB5-6ED4-B941-AC2D-B00A235D38D7}" srcOrd="0" destOrd="0" presId="urn:microsoft.com/office/officeart/2005/8/layout/vList2"/>
    <dgm:cxn modelId="{92F7C8E2-7C5F-4F5A-B352-6CBEE381BA6E}" srcId="{DF3DA034-ECA5-4FE6-9A12-B886C126CC77}" destId="{BF7BAB25-9132-47AE-A191-8831F497906B}" srcOrd="0" destOrd="0" parTransId="{21C9D19E-0B19-41D3-9D9F-5556DB599B4A}" sibTransId="{E3598755-2CC1-4CCD-881D-0E5BD35C32C0}"/>
    <dgm:cxn modelId="{E3652B6E-7751-954A-908C-0C01493C9913}" type="presParOf" srcId="{048B2DC2-489E-5545-B5E1-47C4DF5510B9}" destId="{E0857FB5-6ED4-B941-AC2D-B00A235D38D7}" srcOrd="0" destOrd="0" presId="urn:microsoft.com/office/officeart/2005/8/layout/vList2"/>
    <dgm:cxn modelId="{2E72BB63-AFF1-6842-838E-9679DFC74480}" type="presParOf" srcId="{048B2DC2-489E-5545-B5E1-47C4DF5510B9}" destId="{F6EA1FC1-BFFA-3C4E-A9B0-345E88FB81D0}" srcOrd="1" destOrd="0" presId="urn:microsoft.com/office/officeart/2005/8/layout/vList2"/>
    <dgm:cxn modelId="{341721DC-18F2-D445-97A5-4CDDB9228BA2}" type="presParOf" srcId="{048B2DC2-489E-5545-B5E1-47C4DF5510B9}" destId="{8EE4F7D9-DBAC-6942-9E40-1C308B9B510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4076E8-9A3E-4904-9FAA-3BB8C8CCCF6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C33B23F-7235-47D3-AC32-ED7DD46849D1}">
      <dgm:prSet/>
      <dgm:spPr/>
      <dgm:t>
        <a:bodyPr/>
        <a:lstStyle/>
        <a:p>
          <a:pPr>
            <a:lnSpc>
              <a:spcPct val="100000"/>
            </a:lnSpc>
          </a:pPr>
          <a:r>
            <a:rPr lang="en-US" dirty="0"/>
            <a:t>VGG16: </a:t>
          </a:r>
          <a:r>
            <a:rPr lang="en-IN" dirty="0"/>
            <a:t>The VGG16 model is a pre-trained convolutional neural network (CNN) designed for image classification</a:t>
          </a:r>
          <a:endParaRPr lang="en-US" dirty="0"/>
        </a:p>
      </dgm:t>
    </dgm:pt>
    <dgm:pt modelId="{C73F04A7-FC51-41BF-AC55-B213D4901978}" type="parTrans" cxnId="{4C6CD924-DA35-45F8-A913-414F133313C1}">
      <dgm:prSet/>
      <dgm:spPr/>
      <dgm:t>
        <a:bodyPr/>
        <a:lstStyle/>
        <a:p>
          <a:endParaRPr lang="en-US"/>
        </a:p>
      </dgm:t>
    </dgm:pt>
    <dgm:pt modelId="{DAE5135F-E3DB-489B-A5BE-B5AB52550CFE}" type="sibTrans" cxnId="{4C6CD924-DA35-45F8-A913-414F133313C1}">
      <dgm:prSet/>
      <dgm:spPr/>
      <dgm:t>
        <a:bodyPr/>
        <a:lstStyle/>
        <a:p>
          <a:endParaRPr lang="en-US"/>
        </a:p>
      </dgm:t>
    </dgm:pt>
    <dgm:pt modelId="{D05B58E6-3F72-4676-BD25-104A4F2276AA}">
      <dgm:prSet/>
      <dgm:spPr/>
      <dgm:t>
        <a:bodyPr/>
        <a:lstStyle/>
        <a:p>
          <a:pPr>
            <a:lnSpc>
              <a:spcPct val="100000"/>
            </a:lnSpc>
          </a:pPr>
          <a:r>
            <a:rPr lang="en-US" b="0" i="0"/>
            <a:t>VGG16: 16-layer architecture; 13 for feature extraction, 3 for classification</a:t>
          </a:r>
          <a:endParaRPr lang="en-US"/>
        </a:p>
      </dgm:t>
    </dgm:pt>
    <dgm:pt modelId="{F0184982-C0C6-4016-BB36-A6B8718CD020}" type="parTrans" cxnId="{610F7A18-211D-429A-BD04-47C914464F0D}">
      <dgm:prSet/>
      <dgm:spPr/>
      <dgm:t>
        <a:bodyPr/>
        <a:lstStyle/>
        <a:p>
          <a:endParaRPr lang="en-US"/>
        </a:p>
      </dgm:t>
    </dgm:pt>
    <dgm:pt modelId="{6798CE65-77FB-473E-9BC7-74B3A80EEDD1}" type="sibTrans" cxnId="{610F7A18-211D-429A-BD04-47C914464F0D}">
      <dgm:prSet/>
      <dgm:spPr/>
      <dgm:t>
        <a:bodyPr/>
        <a:lstStyle/>
        <a:p>
          <a:endParaRPr lang="en-US"/>
        </a:p>
      </dgm:t>
    </dgm:pt>
    <dgm:pt modelId="{490DF1FB-7003-4292-AF09-A5E224CF6AA6}">
      <dgm:prSet/>
      <dgm:spPr/>
      <dgm:t>
        <a:bodyPr/>
        <a:lstStyle/>
        <a:p>
          <a:pPr>
            <a:lnSpc>
              <a:spcPct val="100000"/>
            </a:lnSpc>
          </a:pPr>
          <a:r>
            <a:rPr lang="en-US" b="0" i="0"/>
            <a:t>Trained on ImageNet: 1.2M+ images, 1,000 categories; used for deep learning image classification</a:t>
          </a:r>
          <a:endParaRPr lang="en-US"/>
        </a:p>
      </dgm:t>
    </dgm:pt>
    <dgm:pt modelId="{394B3A14-18F2-40E0-9194-44FC7BA7EFA8}" type="parTrans" cxnId="{55A52238-9222-4596-A34C-8CE68A16C108}">
      <dgm:prSet/>
      <dgm:spPr/>
      <dgm:t>
        <a:bodyPr/>
        <a:lstStyle/>
        <a:p>
          <a:endParaRPr lang="en-US"/>
        </a:p>
      </dgm:t>
    </dgm:pt>
    <dgm:pt modelId="{C365B0E6-49F7-4A79-9860-46F9CB0AD29A}" type="sibTrans" cxnId="{55A52238-9222-4596-A34C-8CE68A16C108}">
      <dgm:prSet/>
      <dgm:spPr/>
      <dgm:t>
        <a:bodyPr/>
        <a:lstStyle/>
        <a:p>
          <a:endParaRPr lang="en-US"/>
        </a:p>
      </dgm:t>
    </dgm:pt>
    <dgm:pt modelId="{80E92B8B-E739-4340-8BCE-0A5CC832BD51}">
      <dgm:prSet/>
      <dgm:spPr/>
      <dgm:t>
        <a:bodyPr/>
        <a:lstStyle/>
        <a:p>
          <a:pPr>
            <a:lnSpc>
              <a:spcPct val="100000"/>
            </a:lnSpc>
          </a:pPr>
          <a:r>
            <a:rPr lang="en-US" b="0" i="0" dirty="0"/>
            <a:t>LSTM is a recurrent neural network that excels at capturing temporal dependencies via its memory cell, improving predictions in time-series problems</a:t>
          </a:r>
          <a:endParaRPr lang="en-US" dirty="0"/>
        </a:p>
      </dgm:t>
    </dgm:pt>
    <dgm:pt modelId="{3AE181DF-C18D-E547-AD83-4CC674DC1A11}" type="parTrans" cxnId="{F633FB5A-C6D1-4643-A10E-582F2FF22E60}">
      <dgm:prSet/>
      <dgm:spPr/>
      <dgm:t>
        <a:bodyPr/>
        <a:lstStyle/>
        <a:p>
          <a:endParaRPr lang="en-US"/>
        </a:p>
      </dgm:t>
    </dgm:pt>
    <dgm:pt modelId="{C6127850-3736-3A4D-BCBF-776B06770079}" type="sibTrans" cxnId="{F633FB5A-C6D1-4643-A10E-582F2FF22E60}">
      <dgm:prSet/>
      <dgm:spPr/>
      <dgm:t>
        <a:bodyPr/>
        <a:lstStyle/>
        <a:p>
          <a:endParaRPr lang="en-US"/>
        </a:p>
      </dgm:t>
    </dgm:pt>
    <dgm:pt modelId="{A08BB4D7-5D06-1E44-AA29-463A31D0EA7E}" type="pres">
      <dgm:prSet presAssocID="{6E4076E8-9A3E-4904-9FAA-3BB8C8CCCF69}" presName="hierChild1" presStyleCnt="0">
        <dgm:presLayoutVars>
          <dgm:chPref val="1"/>
          <dgm:dir/>
          <dgm:animOne val="branch"/>
          <dgm:animLvl val="lvl"/>
          <dgm:resizeHandles/>
        </dgm:presLayoutVars>
      </dgm:prSet>
      <dgm:spPr/>
    </dgm:pt>
    <dgm:pt modelId="{CE6BE385-C461-A546-BC02-952F3FC0C85B}" type="pres">
      <dgm:prSet presAssocID="{9C33B23F-7235-47D3-AC32-ED7DD46849D1}" presName="hierRoot1" presStyleCnt="0"/>
      <dgm:spPr/>
    </dgm:pt>
    <dgm:pt modelId="{7C018BED-0F73-9F49-A648-EB4ACA17499B}" type="pres">
      <dgm:prSet presAssocID="{9C33B23F-7235-47D3-AC32-ED7DD46849D1}" presName="composite" presStyleCnt="0"/>
      <dgm:spPr/>
    </dgm:pt>
    <dgm:pt modelId="{3C69E070-A391-C248-A8E0-DB67CA196EA4}" type="pres">
      <dgm:prSet presAssocID="{9C33B23F-7235-47D3-AC32-ED7DD46849D1}" presName="background" presStyleLbl="node0" presStyleIdx="0" presStyleCnt="4"/>
      <dgm:spPr/>
    </dgm:pt>
    <dgm:pt modelId="{1100DB79-6EFA-0F4E-B26C-7CC7566B678E}" type="pres">
      <dgm:prSet presAssocID="{9C33B23F-7235-47D3-AC32-ED7DD46849D1}" presName="text" presStyleLbl="fgAcc0" presStyleIdx="0" presStyleCnt="4">
        <dgm:presLayoutVars>
          <dgm:chPref val="3"/>
        </dgm:presLayoutVars>
      </dgm:prSet>
      <dgm:spPr/>
    </dgm:pt>
    <dgm:pt modelId="{DE32AAE0-BABA-3544-B5EC-080AB336738E}" type="pres">
      <dgm:prSet presAssocID="{9C33B23F-7235-47D3-AC32-ED7DD46849D1}" presName="hierChild2" presStyleCnt="0"/>
      <dgm:spPr/>
    </dgm:pt>
    <dgm:pt modelId="{08CB08B2-BC10-2A40-A22F-0D06A97F8066}" type="pres">
      <dgm:prSet presAssocID="{D05B58E6-3F72-4676-BD25-104A4F2276AA}" presName="hierRoot1" presStyleCnt="0"/>
      <dgm:spPr/>
    </dgm:pt>
    <dgm:pt modelId="{064EE6C2-6C43-C948-8EB0-997C7764AB79}" type="pres">
      <dgm:prSet presAssocID="{D05B58E6-3F72-4676-BD25-104A4F2276AA}" presName="composite" presStyleCnt="0"/>
      <dgm:spPr/>
    </dgm:pt>
    <dgm:pt modelId="{6E7CC42B-7927-C547-B1B9-9240930546B1}" type="pres">
      <dgm:prSet presAssocID="{D05B58E6-3F72-4676-BD25-104A4F2276AA}" presName="background" presStyleLbl="node0" presStyleIdx="1" presStyleCnt="4"/>
      <dgm:spPr/>
    </dgm:pt>
    <dgm:pt modelId="{519AB6C2-418A-BB4B-8345-8E1053C1A6C3}" type="pres">
      <dgm:prSet presAssocID="{D05B58E6-3F72-4676-BD25-104A4F2276AA}" presName="text" presStyleLbl="fgAcc0" presStyleIdx="1" presStyleCnt="4">
        <dgm:presLayoutVars>
          <dgm:chPref val="3"/>
        </dgm:presLayoutVars>
      </dgm:prSet>
      <dgm:spPr/>
    </dgm:pt>
    <dgm:pt modelId="{FDBA5A84-F188-2C44-83D7-CBF306B823C1}" type="pres">
      <dgm:prSet presAssocID="{D05B58E6-3F72-4676-BD25-104A4F2276AA}" presName="hierChild2" presStyleCnt="0"/>
      <dgm:spPr/>
    </dgm:pt>
    <dgm:pt modelId="{BFF3A7CF-E7D8-A841-A67A-9F2F5B0B619F}" type="pres">
      <dgm:prSet presAssocID="{490DF1FB-7003-4292-AF09-A5E224CF6AA6}" presName="hierRoot1" presStyleCnt="0"/>
      <dgm:spPr/>
    </dgm:pt>
    <dgm:pt modelId="{F1E23F25-2ECA-1941-97B4-01455B02EFD2}" type="pres">
      <dgm:prSet presAssocID="{490DF1FB-7003-4292-AF09-A5E224CF6AA6}" presName="composite" presStyleCnt="0"/>
      <dgm:spPr/>
    </dgm:pt>
    <dgm:pt modelId="{1D115B57-B4B9-E742-BC67-C07BF651F3A1}" type="pres">
      <dgm:prSet presAssocID="{490DF1FB-7003-4292-AF09-A5E224CF6AA6}" presName="background" presStyleLbl="node0" presStyleIdx="2" presStyleCnt="4"/>
      <dgm:spPr/>
    </dgm:pt>
    <dgm:pt modelId="{656F43FE-8D6C-4F4D-8237-4C0F8482342A}" type="pres">
      <dgm:prSet presAssocID="{490DF1FB-7003-4292-AF09-A5E224CF6AA6}" presName="text" presStyleLbl="fgAcc0" presStyleIdx="2" presStyleCnt="4">
        <dgm:presLayoutVars>
          <dgm:chPref val="3"/>
        </dgm:presLayoutVars>
      </dgm:prSet>
      <dgm:spPr/>
    </dgm:pt>
    <dgm:pt modelId="{08A60344-AF3A-6945-9B08-5790BD40DB01}" type="pres">
      <dgm:prSet presAssocID="{490DF1FB-7003-4292-AF09-A5E224CF6AA6}" presName="hierChild2" presStyleCnt="0"/>
      <dgm:spPr/>
    </dgm:pt>
    <dgm:pt modelId="{A72E817D-010E-094F-923A-473F8FD80E44}" type="pres">
      <dgm:prSet presAssocID="{80E92B8B-E739-4340-8BCE-0A5CC832BD51}" presName="hierRoot1" presStyleCnt="0"/>
      <dgm:spPr/>
    </dgm:pt>
    <dgm:pt modelId="{1051EF93-42A2-2044-BCCC-8A4C9AB2A53C}" type="pres">
      <dgm:prSet presAssocID="{80E92B8B-E739-4340-8BCE-0A5CC832BD51}" presName="composite" presStyleCnt="0"/>
      <dgm:spPr/>
    </dgm:pt>
    <dgm:pt modelId="{6B8BD679-2DB8-624B-B2FE-24C3F96A1F0C}" type="pres">
      <dgm:prSet presAssocID="{80E92B8B-E739-4340-8BCE-0A5CC832BD51}" presName="background" presStyleLbl="node0" presStyleIdx="3" presStyleCnt="4"/>
      <dgm:spPr/>
    </dgm:pt>
    <dgm:pt modelId="{34AE6FF0-CA4E-5A48-936F-8B1A009DCAD3}" type="pres">
      <dgm:prSet presAssocID="{80E92B8B-E739-4340-8BCE-0A5CC832BD51}" presName="text" presStyleLbl="fgAcc0" presStyleIdx="3" presStyleCnt="4">
        <dgm:presLayoutVars>
          <dgm:chPref val="3"/>
        </dgm:presLayoutVars>
      </dgm:prSet>
      <dgm:spPr/>
    </dgm:pt>
    <dgm:pt modelId="{4D4CD0F5-B79E-984D-8273-6E53FFE88D12}" type="pres">
      <dgm:prSet presAssocID="{80E92B8B-E739-4340-8BCE-0A5CC832BD51}" presName="hierChild2" presStyleCnt="0"/>
      <dgm:spPr/>
    </dgm:pt>
  </dgm:ptLst>
  <dgm:cxnLst>
    <dgm:cxn modelId="{D5A30E0D-B4EE-9D4E-92EC-7B1F74B9F73B}" type="presOf" srcId="{9C33B23F-7235-47D3-AC32-ED7DD46849D1}" destId="{1100DB79-6EFA-0F4E-B26C-7CC7566B678E}" srcOrd="0" destOrd="0" presId="urn:microsoft.com/office/officeart/2005/8/layout/hierarchy1"/>
    <dgm:cxn modelId="{610F7A18-211D-429A-BD04-47C914464F0D}" srcId="{6E4076E8-9A3E-4904-9FAA-3BB8C8CCCF69}" destId="{D05B58E6-3F72-4676-BD25-104A4F2276AA}" srcOrd="1" destOrd="0" parTransId="{F0184982-C0C6-4016-BB36-A6B8718CD020}" sibTransId="{6798CE65-77FB-473E-9BC7-74B3A80EEDD1}"/>
    <dgm:cxn modelId="{4C6CD924-DA35-45F8-A913-414F133313C1}" srcId="{6E4076E8-9A3E-4904-9FAA-3BB8C8CCCF69}" destId="{9C33B23F-7235-47D3-AC32-ED7DD46849D1}" srcOrd="0" destOrd="0" parTransId="{C73F04A7-FC51-41BF-AC55-B213D4901978}" sibTransId="{DAE5135F-E3DB-489B-A5BE-B5AB52550CFE}"/>
    <dgm:cxn modelId="{55A52238-9222-4596-A34C-8CE68A16C108}" srcId="{6E4076E8-9A3E-4904-9FAA-3BB8C8CCCF69}" destId="{490DF1FB-7003-4292-AF09-A5E224CF6AA6}" srcOrd="2" destOrd="0" parTransId="{394B3A14-18F2-40E0-9194-44FC7BA7EFA8}" sibTransId="{C365B0E6-49F7-4A79-9860-46F9CB0AD29A}"/>
    <dgm:cxn modelId="{39A53252-FAD8-F14A-A882-5352A8ED832C}" type="presOf" srcId="{D05B58E6-3F72-4676-BD25-104A4F2276AA}" destId="{519AB6C2-418A-BB4B-8345-8E1053C1A6C3}" srcOrd="0" destOrd="0" presId="urn:microsoft.com/office/officeart/2005/8/layout/hierarchy1"/>
    <dgm:cxn modelId="{F633FB5A-C6D1-4643-A10E-582F2FF22E60}" srcId="{6E4076E8-9A3E-4904-9FAA-3BB8C8CCCF69}" destId="{80E92B8B-E739-4340-8BCE-0A5CC832BD51}" srcOrd="3" destOrd="0" parTransId="{3AE181DF-C18D-E547-AD83-4CC674DC1A11}" sibTransId="{C6127850-3736-3A4D-BCBF-776B06770079}"/>
    <dgm:cxn modelId="{ED6A9C95-7782-944D-A06E-300D63040517}" type="presOf" srcId="{490DF1FB-7003-4292-AF09-A5E224CF6AA6}" destId="{656F43FE-8D6C-4F4D-8237-4C0F8482342A}" srcOrd="0" destOrd="0" presId="urn:microsoft.com/office/officeart/2005/8/layout/hierarchy1"/>
    <dgm:cxn modelId="{21CFD7AF-ACE0-FA42-B629-2CA862D1F964}" type="presOf" srcId="{80E92B8B-E739-4340-8BCE-0A5CC832BD51}" destId="{34AE6FF0-CA4E-5A48-936F-8B1A009DCAD3}" srcOrd="0" destOrd="0" presId="urn:microsoft.com/office/officeart/2005/8/layout/hierarchy1"/>
    <dgm:cxn modelId="{CC1811DD-993B-3E45-B666-8CBD161084E7}" type="presOf" srcId="{6E4076E8-9A3E-4904-9FAA-3BB8C8CCCF69}" destId="{A08BB4D7-5D06-1E44-AA29-463A31D0EA7E}" srcOrd="0" destOrd="0" presId="urn:microsoft.com/office/officeart/2005/8/layout/hierarchy1"/>
    <dgm:cxn modelId="{E08498CA-370F-264B-8F34-38D9597237A7}" type="presParOf" srcId="{A08BB4D7-5D06-1E44-AA29-463A31D0EA7E}" destId="{CE6BE385-C461-A546-BC02-952F3FC0C85B}" srcOrd="0" destOrd="0" presId="urn:microsoft.com/office/officeart/2005/8/layout/hierarchy1"/>
    <dgm:cxn modelId="{2019DDA0-36E8-9F43-9606-C54B74D1349A}" type="presParOf" srcId="{CE6BE385-C461-A546-BC02-952F3FC0C85B}" destId="{7C018BED-0F73-9F49-A648-EB4ACA17499B}" srcOrd="0" destOrd="0" presId="urn:microsoft.com/office/officeart/2005/8/layout/hierarchy1"/>
    <dgm:cxn modelId="{22B20CE4-F39F-FE46-8D4B-39E720B9A2F7}" type="presParOf" srcId="{7C018BED-0F73-9F49-A648-EB4ACA17499B}" destId="{3C69E070-A391-C248-A8E0-DB67CA196EA4}" srcOrd="0" destOrd="0" presId="urn:microsoft.com/office/officeart/2005/8/layout/hierarchy1"/>
    <dgm:cxn modelId="{01425BBF-9794-7845-9B38-30D7E312A80D}" type="presParOf" srcId="{7C018BED-0F73-9F49-A648-EB4ACA17499B}" destId="{1100DB79-6EFA-0F4E-B26C-7CC7566B678E}" srcOrd="1" destOrd="0" presId="urn:microsoft.com/office/officeart/2005/8/layout/hierarchy1"/>
    <dgm:cxn modelId="{D1626DB4-606F-B348-9AFD-9DD73A6AB9CA}" type="presParOf" srcId="{CE6BE385-C461-A546-BC02-952F3FC0C85B}" destId="{DE32AAE0-BABA-3544-B5EC-080AB336738E}" srcOrd="1" destOrd="0" presId="urn:microsoft.com/office/officeart/2005/8/layout/hierarchy1"/>
    <dgm:cxn modelId="{02A70AFC-5A48-FE46-B71E-CBFE77C4893B}" type="presParOf" srcId="{A08BB4D7-5D06-1E44-AA29-463A31D0EA7E}" destId="{08CB08B2-BC10-2A40-A22F-0D06A97F8066}" srcOrd="1" destOrd="0" presId="urn:microsoft.com/office/officeart/2005/8/layout/hierarchy1"/>
    <dgm:cxn modelId="{EF324378-A85B-6146-AEBE-10B46340C2CD}" type="presParOf" srcId="{08CB08B2-BC10-2A40-A22F-0D06A97F8066}" destId="{064EE6C2-6C43-C948-8EB0-997C7764AB79}" srcOrd="0" destOrd="0" presId="urn:microsoft.com/office/officeart/2005/8/layout/hierarchy1"/>
    <dgm:cxn modelId="{25FE9373-CE54-CC44-AEEE-A4D312238A6B}" type="presParOf" srcId="{064EE6C2-6C43-C948-8EB0-997C7764AB79}" destId="{6E7CC42B-7927-C547-B1B9-9240930546B1}" srcOrd="0" destOrd="0" presId="urn:microsoft.com/office/officeart/2005/8/layout/hierarchy1"/>
    <dgm:cxn modelId="{DFF25BE2-42C5-874B-8CE2-747F0133A18C}" type="presParOf" srcId="{064EE6C2-6C43-C948-8EB0-997C7764AB79}" destId="{519AB6C2-418A-BB4B-8345-8E1053C1A6C3}" srcOrd="1" destOrd="0" presId="urn:microsoft.com/office/officeart/2005/8/layout/hierarchy1"/>
    <dgm:cxn modelId="{018E1021-84E8-B447-B9E6-E2FAB750E641}" type="presParOf" srcId="{08CB08B2-BC10-2A40-A22F-0D06A97F8066}" destId="{FDBA5A84-F188-2C44-83D7-CBF306B823C1}" srcOrd="1" destOrd="0" presId="urn:microsoft.com/office/officeart/2005/8/layout/hierarchy1"/>
    <dgm:cxn modelId="{656A341C-77F2-D240-99E6-47F537818229}" type="presParOf" srcId="{A08BB4D7-5D06-1E44-AA29-463A31D0EA7E}" destId="{BFF3A7CF-E7D8-A841-A67A-9F2F5B0B619F}" srcOrd="2" destOrd="0" presId="urn:microsoft.com/office/officeart/2005/8/layout/hierarchy1"/>
    <dgm:cxn modelId="{3B3A9065-D4FC-964C-8DDD-5E45EC7F776E}" type="presParOf" srcId="{BFF3A7CF-E7D8-A841-A67A-9F2F5B0B619F}" destId="{F1E23F25-2ECA-1941-97B4-01455B02EFD2}" srcOrd="0" destOrd="0" presId="urn:microsoft.com/office/officeart/2005/8/layout/hierarchy1"/>
    <dgm:cxn modelId="{2DF21BE1-3337-B544-994C-0D4FAD29679E}" type="presParOf" srcId="{F1E23F25-2ECA-1941-97B4-01455B02EFD2}" destId="{1D115B57-B4B9-E742-BC67-C07BF651F3A1}" srcOrd="0" destOrd="0" presId="urn:microsoft.com/office/officeart/2005/8/layout/hierarchy1"/>
    <dgm:cxn modelId="{9B7A0FDC-F908-1B4A-8DAB-365DB3A43997}" type="presParOf" srcId="{F1E23F25-2ECA-1941-97B4-01455B02EFD2}" destId="{656F43FE-8D6C-4F4D-8237-4C0F8482342A}" srcOrd="1" destOrd="0" presId="urn:microsoft.com/office/officeart/2005/8/layout/hierarchy1"/>
    <dgm:cxn modelId="{B7EA3BB9-FE85-5845-A04D-80AA70E08772}" type="presParOf" srcId="{BFF3A7CF-E7D8-A841-A67A-9F2F5B0B619F}" destId="{08A60344-AF3A-6945-9B08-5790BD40DB01}" srcOrd="1" destOrd="0" presId="urn:microsoft.com/office/officeart/2005/8/layout/hierarchy1"/>
    <dgm:cxn modelId="{DF7F647A-CA31-4B47-BA6E-D921A85749A2}" type="presParOf" srcId="{A08BB4D7-5D06-1E44-AA29-463A31D0EA7E}" destId="{A72E817D-010E-094F-923A-473F8FD80E44}" srcOrd="3" destOrd="0" presId="urn:microsoft.com/office/officeart/2005/8/layout/hierarchy1"/>
    <dgm:cxn modelId="{1D6C37D4-089B-704C-AF40-DA623173B022}" type="presParOf" srcId="{A72E817D-010E-094F-923A-473F8FD80E44}" destId="{1051EF93-42A2-2044-BCCC-8A4C9AB2A53C}" srcOrd="0" destOrd="0" presId="urn:microsoft.com/office/officeart/2005/8/layout/hierarchy1"/>
    <dgm:cxn modelId="{6964EA8D-2FCD-E141-8C9B-77721914CB19}" type="presParOf" srcId="{1051EF93-42A2-2044-BCCC-8A4C9AB2A53C}" destId="{6B8BD679-2DB8-624B-B2FE-24C3F96A1F0C}" srcOrd="0" destOrd="0" presId="urn:microsoft.com/office/officeart/2005/8/layout/hierarchy1"/>
    <dgm:cxn modelId="{427BF154-0C3F-BD4E-AB90-9C55B3FF5CC9}" type="presParOf" srcId="{1051EF93-42A2-2044-BCCC-8A4C9AB2A53C}" destId="{34AE6FF0-CA4E-5A48-936F-8B1A009DCAD3}" srcOrd="1" destOrd="0" presId="urn:microsoft.com/office/officeart/2005/8/layout/hierarchy1"/>
    <dgm:cxn modelId="{B0581685-F007-6744-BB7C-8E35DE5EEF36}" type="presParOf" srcId="{A72E817D-010E-094F-923A-473F8FD80E44}" destId="{4D4CD0F5-B79E-984D-8273-6E53FFE88D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8D3F76-B2CC-4F12-A88A-74916F9A23E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98C18D8-37E5-4466-A8A8-79DB406800E4}">
      <dgm:prSet/>
      <dgm:spPr/>
      <dgm:t>
        <a:bodyPr/>
        <a:lstStyle/>
        <a:p>
          <a:r>
            <a:rPr lang="en-US" b="0" i="0"/>
            <a:t>ResNet is a widely used deep neural network architecture for image recognition and computer vision tasks, which often uses the pre-training on the ImageNet dataset comprising over 1 million labeled images across 1,000 categories.</a:t>
          </a:r>
          <a:endParaRPr lang="en-IN" b="0" i="0"/>
        </a:p>
      </dgm:t>
    </dgm:pt>
    <dgm:pt modelId="{2A7F8E06-ED40-4CA2-95DF-24B1AFCF15C6}" type="parTrans" cxnId="{598B53F1-EDD4-428B-9297-4FDA61EC0EA9}">
      <dgm:prSet/>
      <dgm:spPr/>
      <dgm:t>
        <a:bodyPr/>
        <a:lstStyle/>
        <a:p>
          <a:endParaRPr lang="en-US"/>
        </a:p>
      </dgm:t>
    </dgm:pt>
    <dgm:pt modelId="{32C99C33-0829-45DA-B64F-0560BDEF8F54}" type="sibTrans" cxnId="{598B53F1-EDD4-428B-9297-4FDA61EC0EA9}">
      <dgm:prSet/>
      <dgm:spPr/>
      <dgm:t>
        <a:bodyPr/>
        <a:lstStyle/>
        <a:p>
          <a:endParaRPr lang="en-US"/>
        </a:p>
      </dgm:t>
    </dgm:pt>
    <dgm:pt modelId="{DB8FB6E1-CF12-494D-85A0-004267433799}">
      <dgm:prSet/>
      <dgm:spPr/>
      <dgm:t>
        <a:bodyPr/>
        <a:lstStyle/>
        <a:p>
          <a:r>
            <a:rPr lang="en-US" b="0" i="0"/>
            <a:t>ResNet50 is a 50-layer deep residual network with convolutional, max-pooling, and fully connected layers, designed for image recognition tasks.</a:t>
          </a:r>
          <a:endParaRPr lang="en-US"/>
        </a:p>
      </dgm:t>
    </dgm:pt>
    <dgm:pt modelId="{FE23907F-9B2D-4BC9-9996-0A28ABACC1E0}" type="parTrans" cxnId="{7BA5E9D5-4C75-4796-8CF4-D58AB5A3F136}">
      <dgm:prSet/>
      <dgm:spPr/>
      <dgm:t>
        <a:bodyPr/>
        <a:lstStyle/>
        <a:p>
          <a:endParaRPr lang="en-US"/>
        </a:p>
      </dgm:t>
    </dgm:pt>
    <dgm:pt modelId="{DF3EB80E-4F2D-4157-B5F8-3A0B24DCDEA8}" type="sibTrans" cxnId="{7BA5E9D5-4C75-4796-8CF4-D58AB5A3F136}">
      <dgm:prSet/>
      <dgm:spPr/>
      <dgm:t>
        <a:bodyPr/>
        <a:lstStyle/>
        <a:p>
          <a:endParaRPr lang="en-US"/>
        </a:p>
      </dgm:t>
    </dgm:pt>
    <dgm:pt modelId="{FEC3BA6D-0808-448D-9509-8D5CEFAFE9BD}">
      <dgm:prSet/>
      <dgm:spPr/>
      <dgm:t>
        <a:bodyPr/>
        <a:lstStyle/>
        <a:p>
          <a:r>
            <a:rPr lang="en-US" b="0" i="0"/>
            <a:t>GRU is a recurrent neural network that efficiently captures temporal relationships using its update and reset gates, enhancing predictions in time-series tasks</a:t>
          </a:r>
          <a:endParaRPr lang="en-US"/>
        </a:p>
      </dgm:t>
    </dgm:pt>
    <dgm:pt modelId="{EB0BFB21-2F90-4484-992E-7A220E91CA4A}" type="parTrans" cxnId="{D898B16A-5576-4BB6-8565-79284B74E580}">
      <dgm:prSet/>
      <dgm:spPr/>
      <dgm:t>
        <a:bodyPr/>
        <a:lstStyle/>
        <a:p>
          <a:endParaRPr lang="en-US"/>
        </a:p>
      </dgm:t>
    </dgm:pt>
    <dgm:pt modelId="{1989CF84-4CFD-474D-8FD4-B3D3622FF2BA}" type="sibTrans" cxnId="{D898B16A-5576-4BB6-8565-79284B74E580}">
      <dgm:prSet/>
      <dgm:spPr/>
      <dgm:t>
        <a:bodyPr/>
        <a:lstStyle/>
        <a:p>
          <a:endParaRPr lang="en-US"/>
        </a:p>
      </dgm:t>
    </dgm:pt>
    <dgm:pt modelId="{FB39805F-51E4-1E46-AF12-149241D7E5F2}" type="pres">
      <dgm:prSet presAssocID="{848D3F76-B2CC-4F12-A88A-74916F9A23E2}" presName="hierChild1" presStyleCnt="0">
        <dgm:presLayoutVars>
          <dgm:chPref val="1"/>
          <dgm:dir/>
          <dgm:animOne val="branch"/>
          <dgm:animLvl val="lvl"/>
          <dgm:resizeHandles/>
        </dgm:presLayoutVars>
      </dgm:prSet>
      <dgm:spPr/>
    </dgm:pt>
    <dgm:pt modelId="{02A3B0C9-CEE7-244C-9C39-D01D6BA023E8}" type="pres">
      <dgm:prSet presAssocID="{C98C18D8-37E5-4466-A8A8-79DB406800E4}" presName="hierRoot1" presStyleCnt="0"/>
      <dgm:spPr/>
    </dgm:pt>
    <dgm:pt modelId="{38902819-3FAF-8044-B184-7F4839AC4B7F}" type="pres">
      <dgm:prSet presAssocID="{C98C18D8-37E5-4466-A8A8-79DB406800E4}" presName="composite" presStyleCnt="0"/>
      <dgm:spPr/>
    </dgm:pt>
    <dgm:pt modelId="{7F8172D8-E9BC-F342-BB44-54C06C5B319C}" type="pres">
      <dgm:prSet presAssocID="{C98C18D8-37E5-4466-A8A8-79DB406800E4}" presName="background" presStyleLbl="node0" presStyleIdx="0" presStyleCnt="3"/>
      <dgm:spPr/>
    </dgm:pt>
    <dgm:pt modelId="{F8A67178-EDEB-7540-8825-615A99E0A3EA}" type="pres">
      <dgm:prSet presAssocID="{C98C18D8-37E5-4466-A8A8-79DB406800E4}" presName="text" presStyleLbl="fgAcc0" presStyleIdx="0" presStyleCnt="3">
        <dgm:presLayoutVars>
          <dgm:chPref val="3"/>
        </dgm:presLayoutVars>
      </dgm:prSet>
      <dgm:spPr/>
    </dgm:pt>
    <dgm:pt modelId="{8BAEB469-6D5E-314D-9A11-E9345AA4F971}" type="pres">
      <dgm:prSet presAssocID="{C98C18D8-37E5-4466-A8A8-79DB406800E4}" presName="hierChild2" presStyleCnt="0"/>
      <dgm:spPr/>
    </dgm:pt>
    <dgm:pt modelId="{E2711D88-87CC-7F4E-9916-3ECE904C5275}" type="pres">
      <dgm:prSet presAssocID="{DB8FB6E1-CF12-494D-85A0-004267433799}" presName="hierRoot1" presStyleCnt="0"/>
      <dgm:spPr/>
    </dgm:pt>
    <dgm:pt modelId="{11A53F5A-3F6F-4C4A-B801-36897C533C02}" type="pres">
      <dgm:prSet presAssocID="{DB8FB6E1-CF12-494D-85A0-004267433799}" presName="composite" presStyleCnt="0"/>
      <dgm:spPr/>
    </dgm:pt>
    <dgm:pt modelId="{2BC6C180-733B-714F-9BA0-9DF297F58034}" type="pres">
      <dgm:prSet presAssocID="{DB8FB6E1-CF12-494D-85A0-004267433799}" presName="background" presStyleLbl="node0" presStyleIdx="1" presStyleCnt="3"/>
      <dgm:spPr/>
    </dgm:pt>
    <dgm:pt modelId="{E3D5402E-729E-0848-A0B8-DEBEBAAE1B44}" type="pres">
      <dgm:prSet presAssocID="{DB8FB6E1-CF12-494D-85A0-004267433799}" presName="text" presStyleLbl="fgAcc0" presStyleIdx="1" presStyleCnt="3">
        <dgm:presLayoutVars>
          <dgm:chPref val="3"/>
        </dgm:presLayoutVars>
      </dgm:prSet>
      <dgm:spPr/>
    </dgm:pt>
    <dgm:pt modelId="{DF03B40E-E56F-084A-A8CB-80F14A68B9AC}" type="pres">
      <dgm:prSet presAssocID="{DB8FB6E1-CF12-494D-85A0-004267433799}" presName="hierChild2" presStyleCnt="0"/>
      <dgm:spPr/>
    </dgm:pt>
    <dgm:pt modelId="{1EEDE2D7-BC18-1F4A-AEB9-35D3A77856CD}" type="pres">
      <dgm:prSet presAssocID="{FEC3BA6D-0808-448D-9509-8D5CEFAFE9BD}" presName="hierRoot1" presStyleCnt="0"/>
      <dgm:spPr/>
    </dgm:pt>
    <dgm:pt modelId="{2D5616EA-E890-B740-B8B4-1F90442880FD}" type="pres">
      <dgm:prSet presAssocID="{FEC3BA6D-0808-448D-9509-8D5CEFAFE9BD}" presName="composite" presStyleCnt="0"/>
      <dgm:spPr/>
    </dgm:pt>
    <dgm:pt modelId="{4DCAEC35-9AC7-C444-9711-24A7C6B2A24A}" type="pres">
      <dgm:prSet presAssocID="{FEC3BA6D-0808-448D-9509-8D5CEFAFE9BD}" presName="background" presStyleLbl="node0" presStyleIdx="2" presStyleCnt="3"/>
      <dgm:spPr/>
    </dgm:pt>
    <dgm:pt modelId="{63447034-15F0-0942-8E21-F07D8A0A22E0}" type="pres">
      <dgm:prSet presAssocID="{FEC3BA6D-0808-448D-9509-8D5CEFAFE9BD}" presName="text" presStyleLbl="fgAcc0" presStyleIdx="2" presStyleCnt="3">
        <dgm:presLayoutVars>
          <dgm:chPref val="3"/>
        </dgm:presLayoutVars>
      </dgm:prSet>
      <dgm:spPr/>
    </dgm:pt>
    <dgm:pt modelId="{87946E3F-01E1-6E47-81F7-245FA6CE2784}" type="pres">
      <dgm:prSet presAssocID="{FEC3BA6D-0808-448D-9509-8D5CEFAFE9BD}" presName="hierChild2" presStyleCnt="0"/>
      <dgm:spPr/>
    </dgm:pt>
  </dgm:ptLst>
  <dgm:cxnLst>
    <dgm:cxn modelId="{010B1D05-7A64-3843-902B-1960D9E711E5}" type="presOf" srcId="{FEC3BA6D-0808-448D-9509-8D5CEFAFE9BD}" destId="{63447034-15F0-0942-8E21-F07D8A0A22E0}" srcOrd="0" destOrd="0" presId="urn:microsoft.com/office/officeart/2005/8/layout/hierarchy1"/>
    <dgm:cxn modelId="{D2890D48-1156-174D-9271-7FA5491239B9}" type="presOf" srcId="{C98C18D8-37E5-4466-A8A8-79DB406800E4}" destId="{F8A67178-EDEB-7540-8825-615A99E0A3EA}" srcOrd="0" destOrd="0" presId="urn:microsoft.com/office/officeart/2005/8/layout/hierarchy1"/>
    <dgm:cxn modelId="{D898B16A-5576-4BB6-8565-79284B74E580}" srcId="{848D3F76-B2CC-4F12-A88A-74916F9A23E2}" destId="{FEC3BA6D-0808-448D-9509-8D5CEFAFE9BD}" srcOrd="2" destOrd="0" parTransId="{EB0BFB21-2F90-4484-992E-7A220E91CA4A}" sibTransId="{1989CF84-4CFD-474D-8FD4-B3D3622FF2BA}"/>
    <dgm:cxn modelId="{207BA075-58F7-4843-8618-4316BBB363B1}" type="presOf" srcId="{848D3F76-B2CC-4F12-A88A-74916F9A23E2}" destId="{FB39805F-51E4-1E46-AF12-149241D7E5F2}" srcOrd="0" destOrd="0" presId="urn:microsoft.com/office/officeart/2005/8/layout/hierarchy1"/>
    <dgm:cxn modelId="{7BA5E9D5-4C75-4796-8CF4-D58AB5A3F136}" srcId="{848D3F76-B2CC-4F12-A88A-74916F9A23E2}" destId="{DB8FB6E1-CF12-494D-85A0-004267433799}" srcOrd="1" destOrd="0" parTransId="{FE23907F-9B2D-4BC9-9996-0A28ABACC1E0}" sibTransId="{DF3EB80E-4F2D-4157-B5F8-3A0B24DCDEA8}"/>
    <dgm:cxn modelId="{774EBCE3-7C30-9C48-92CF-FC477B7BE955}" type="presOf" srcId="{DB8FB6E1-CF12-494D-85A0-004267433799}" destId="{E3D5402E-729E-0848-A0B8-DEBEBAAE1B44}" srcOrd="0" destOrd="0" presId="urn:microsoft.com/office/officeart/2005/8/layout/hierarchy1"/>
    <dgm:cxn modelId="{598B53F1-EDD4-428B-9297-4FDA61EC0EA9}" srcId="{848D3F76-B2CC-4F12-A88A-74916F9A23E2}" destId="{C98C18D8-37E5-4466-A8A8-79DB406800E4}" srcOrd="0" destOrd="0" parTransId="{2A7F8E06-ED40-4CA2-95DF-24B1AFCF15C6}" sibTransId="{32C99C33-0829-45DA-B64F-0560BDEF8F54}"/>
    <dgm:cxn modelId="{EA81F063-A416-164B-9D41-14F78A641633}" type="presParOf" srcId="{FB39805F-51E4-1E46-AF12-149241D7E5F2}" destId="{02A3B0C9-CEE7-244C-9C39-D01D6BA023E8}" srcOrd="0" destOrd="0" presId="urn:microsoft.com/office/officeart/2005/8/layout/hierarchy1"/>
    <dgm:cxn modelId="{1CFCFCC2-B49B-ED41-AFF9-47CA533002C4}" type="presParOf" srcId="{02A3B0C9-CEE7-244C-9C39-D01D6BA023E8}" destId="{38902819-3FAF-8044-B184-7F4839AC4B7F}" srcOrd="0" destOrd="0" presId="urn:microsoft.com/office/officeart/2005/8/layout/hierarchy1"/>
    <dgm:cxn modelId="{16B18475-3550-A241-A52D-86141EA7FFF3}" type="presParOf" srcId="{38902819-3FAF-8044-B184-7F4839AC4B7F}" destId="{7F8172D8-E9BC-F342-BB44-54C06C5B319C}" srcOrd="0" destOrd="0" presId="urn:microsoft.com/office/officeart/2005/8/layout/hierarchy1"/>
    <dgm:cxn modelId="{4FFFCAF4-EC64-7B45-B453-0D340A1FC2BD}" type="presParOf" srcId="{38902819-3FAF-8044-B184-7F4839AC4B7F}" destId="{F8A67178-EDEB-7540-8825-615A99E0A3EA}" srcOrd="1" destOrd="0" presId="urn:microsoft.com/office/officeart/2005/8/layout/hierarchy1"/>
    <dgm:cxn modelId="{FF77AA66-FC65-A447-B8CD-F365C759B644}" type="presParOf" srcId="{02A3B0C9-CEE7-244C-9C39-D01D6BA023E8}" destId="{8BAEB469-6D5E-314D-9A11-E9345AA4F971}" srcOrd="1" destOrd="0" presId="urn:microsoft.com/office/officeart/2005/8/layout/hierarchy1"/>
    <dgm:cxn modelId="{1910B127-47F7-0C41-BA3E-95C7757C94E5}" type="presParOf" srcId="{FB39805F-51E4-1E46-AF12-149241D7E5F2}" destId="{E2711D88-87CC-7F4E-9916-3ECE904C5275}" srcOrd="1" destOrd="0" presId="urn:microsoft.com/office/officeart/2005/8/layout/hierarchy1"/>
    <dgm:cxn modelId="{A12E2630-0FAF-1041-B26E-8665B6DDA424}" type="presParOf" srcId="{E2711D88-87CC-7F4E-9916-3ECE904C5275}" destId="{11A53F5A-3F6F-4C4A-B801-36897C533C02}" srcOrd="0" destOrd="0" presId="urn:microsoft.com/office/officeart/2005/8/layout/hierarchy1"/>
    <dgm:cxn modelId="{570DF663-F6EC-354A-BE9C-DBE8226B5641}" type="presParOf" srcId="{11A53F5A-3F6F-4C4A-B801-36897C533C02}" destId="{2BC6C180-733B-714F-9BA0-9DF297F58034}" srcOrd="0" destOrd="0" presId="urn:microsoft.com/office/officeart/2005/8/layout/hierarchy1"/>
    <dgm:cxn modelId="{62DE901A-4B8D-2B4D-8A6D-9109720CDCF8}" type="presParOf" srcId="{11A53F5A-3F6F-4C4A-B801-36897C533C02}" destId="{E3D5402E-729E-0848-A0B8-DEBEBAAE1B44}" srcOrd="1" destOrd="0" presId="urn:microsoft.com/office/officeart/2005/8/layout/hierarchy1"/>
    <dgm:cxn modelId="{B9BBA245-6C3F-3148-9BE1-8636938138F5}" type="presParOf" srcId="{E2711D88-87CC-7F4E-9916-3ECE904C5275}" destId="{DF03B40E-E56F-084A-A8CB-80F14A68B9AC}" srcOrd="1" destOrd="0" presId="urn:microsoft.com/office/officeart/2005/8/layout/hierarchy1"/>
    <dgm:cxn modelId="{7B2E103D-1794-904E-AD47-89E6A1E8AF4E}" type="presParOf" srcId="{FB39805F-51E4-1E46-AF12-149241D7E5F2}" destId="{1EEDE2D7-BC18-1F4A-AEB9-35D3A77856CD}" srcOrd="2" destOrd="0" presId="urn:microsoft.com/office/officeart/2005/8/layout/hierarchy1"/>
    <dgm:cxn modelId="{937FCFCB-D3FD-3B42-8FAD-DB496F26C12D}" type="presParOf" srcId="{1EEDE2D7-BC18-1F4A-AEB9-35D3A77856CD}" destId="{2D5616EA-E890-B740-B8B4-1F90442880FD}" srcOrd="0" destOrd="0" presId="urn:microsoft.com/office/officeart/2005/8/layout/hierarchy1"/>
    <dgm:cxn modelId="{EA3050C4-AB25-1A48-B770-9B91EBF985C3}" type="presParOf" srcId="{2D5616EA-E890-B740-B8B4-1F90442880FD}" destId="{4DCAEC35-9AC7-C444-9711-24A7C6B2A24A}" srcOrd="0" destOrd="0" presId="urn:microsoft.com/office/officeart/2005/8/layout/hierarchy1"/>
    <dgm:cxn modelId="{81A42898-8AD5-CE4A-9E0F-B13DBEE2BF6B}" type="presParOf" srcId="{2D5616EA-E890-B740-B8B4-1F90442880FD}" destId="{63447034-15F0-0942-8E21-F07D8A0A22E0}" srcOrd="1" destOrd="0" presId="urn:microsoft.com/office/officeart/2005/8/layout/hierarchy1"/>
    <dgm:cxn modelId="{9C534668-EE53-B746-B92B-487932980C05}" type="presParOf" srcId="{1EEDE2D7-BC18-1F4A-AEB9-35D3A77856CD}" destId="{87946E3F-01E1-6E47-81F7-245FA6CE27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303873-B1F4-41D6-948B-ADF3CD622F2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DCB0B4-848D-4A5C-B543-29EC7FD3481B}">
      <dgm:prSet/>
      <dgm:spPr/>
      <dgm:t>
        <a:bodyPr/>
        <a:lstStyle/>
        <a:p>
          <a:r>
            <a:rPr lang="en-US"/>
            <a:t>The VGG16 model with LSTM achieved higher BLEU scores across all four metrics compared to the ResNet50 model with GRU, indicating that the VGG16-LSTM combination is more effective at generating accurate and relevant image captions.</a:t>
          </a:r>
        </a:p>
      </dgm:t>
    </dgm:pt>
    <dgm:pt modelId="{C46170AF-AD3D-4297-8E03-BA1A71048CEF}" type="parTrans" cxnId="{DA141AF7-303F-44E3-B1FD-7521794596EF}">
      <dgm:prSet/>
      <dgm:spPr/>
      <dgm:t>
        <a:bodyPr/>
        <a:lstStyle/>
        <a:p>
          <a:endParaRPr lang="en-US"/>
        </a:p>
      </dgm:t>
    </dgm:pt>
    <dgm:pt modelId="{F6F1AF9E-D25A-4B1C-8889-821DF78A77F6}" type="sibTrans" cxnId="{DA141AF7-303F-44E3-B1FD-7521794596EF}">
      <dgm:prSet/>
      <dgm:spPr/>
      <dgm:t>
        <a:bodyPr/>
        <a:lstStyle/>
        <a:p>
          <a:endParaRPr lang="en-US"/>
        </a:p>
      </dgm:t>
    </dgm:pt>
    <dgm:pt modelId="{164C67FF-3F3D-4104-9B08-3A830E33FE1B}">
      <dgm:prSet/>
      <dgm:spPr/>
      <dgm:t>
        <a:bodyPr/>
        <a:lstStyle/>
        <a:p>
          <a:r>
            <a:rPr lang="en-US"/>
            <a:t>The performance difference between the two models suggests that the choice of pre-trained image feature extraction model (VGG16 vs. ResNet50) and the choice of sequence model (LSTM vs. GRU) can significantly impact the quality of generated captions.</a:t>
          </a:r>
        </a:p>
      </dgm:t>
    </dgm:pt>
    <dgm:pt modelId="{FEA35F0C-82B3-4251-8D7A-4EEB5842F320}" type="parTrans" cxnId="{D0B35002-4339-4179-9F76-6D7B5C9BC0C3}">
      <dgm:prSet/>
      <dgm:spPr/>
      <dgm:t>
        <a:bodyPr/>
        <a:lstStyle/>
        <a:p>
          <a:endParaRPr lang="en-US"/>
        </a:p>
      </dgm:t>
    </dgm:pt>
    <dgm:pt modelId="{6C2BA89F-5748-43E0-B1C5-89B59820B298}" type="sibTrans" cxnId="{D0B35002-4339-4179-9F76-6D7B5C9BC0C3}">
      <dgm:prSet/>
      <dgm:spPr/>
      <dgm:t>
        <a:bodyPr/>
        <a:lstStyle/>
        <a:p>
          <a:endParaRPr lang="en-US"/>
        </a:p>
      </dgm:t>
    </dgm:pt>
    <dgm:pt modelId="{04AF1D68-74FD-48ED-94F0-7B8E8B474610}">
      <dgm:prSet/>
      <dgm:spPr/>
      <dgm:t>
        <a:bodyPr/>
        <a:lstStyle/>
        <a:p>
          <a:r>
            <a:rPr lang="en-US"/>
            <a:t>Although the VGG16-LSTM model outperforms the ResNet50-GRU model in this comparison, there is still room for improvement in both models. Future work could explore different architectures, optimization techniques, or training strategies to further enhance the performance of image captioning models.</a:t>
          </a:r>
        </a:p>
      </dgm:t>
    </dgm:pt>
    <dgm:pt modelId="{58579421-55E0-4AC7-B9E9-DC5B75A4089A}" type="parTrans" cxnId="{AB336DFC-47BB-46F9-AAA8-26BF3E9BE215}">
      <dgm:prSet/>
      <dgm:spPr/>
      <dgm:t>
        <a:bodyPr/>
        <a:lstStyle/>
        <a:p>
          <a:endParaRPr lang="en-US"/>
        </a:p>
      </dgm:t>
    </dgm:pt>
    <dgm:pt modelId="{4289A137-064A-409B-B398-9452893D3864}" type="sibTrans" cxnId="{AB336DFC-47BB-46F9-AAA8-26BF3E9BE215}">
      <dgm:prSet/>
      <dgm:spPr/>
      <dgm:t>
        <a:bodyPr/>
        <a:lstStyle/>
        <a:p>
          <a:endParaRPr lang="en-US"/>
        </a:p>
      </dgm:t>
    </dgm:pt>
    <dgm:pt modelId="{4EC21B61-269C-43A4-A3A7-52D7A41D477A}" type="pres">
      <dgm:prSet presAssocID="{A5303873-B1F4-41D6-948B-ADF3CD622F24}" presName="root" presStyleCnt="0">
        <dgm:presLayoutVars>
          <dgm:dir/>
          <dgm:resizeHandles val="exact"/>
        </dgm:presLayoutVars>
      </dgm:prSet>
      <dgm:spPr/>
    </dgm:pt>
    <dgm:pt modelId="{E796E999-8BEF-45BD-BFCB-CE857C7A585D}" type="pres">
      <dgm:prSet presAssocID="{8DDCB0B4-848D-4A5C-B543-29EC7FD3481B}" presName="compNode" presStyleCnt="0"/>
      <dgm:spPr/>
    </dgm:pt>
    <dgm:pt modelId="{90DCE1AE-116B-4A81-AFA5-5A0F98F20070}" type="pres">
      <dgm:prSet presAssocID="{8DDCB0B4-848D-4A5C-B543-29EC7FD3481B}" presName="bgRect" presStyleLbl="bgShp" presStyleIdx="0" presStyleCnt="3"/>
      <dgm:spPr/>
    </dgm:pt>
    <dgm:pt modelId="{D5F9FF69-49FE-4EA4-AAE5-C25755835D15}" type="pres">
      <dgm:prSet presAssocID="{8DDCB0B4-848D-4A5C-B543-29EC7FD348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ADBFD14-EE59-416D-B11C-E54B3E3B291D}" type="pres">
      <dgm:prSet presAssocID="{8DDCB0B4-848D-4A5C-B543-29EC7FD3481B}" presName="spaceRect" presStyleCnt="0"/>
      <dgm:spPr/>
    </dgm:pt>
    <dgm:pt modelId="{1F451AD3-8975-4C6F-AB97-FACF25F76A9C}" type="pres">
      <dgm:prSet presAssocID="{8DDCB0B4-848D-4A5C-B543-29EC7FD3481B}" presName="parTx" presStyleLbl="revTx" presStyleIdx="0" presStyleCnt="3">
        <dgm:presLayoutVars>
          <dgm:chMax val="0"/>
          <dgm:chPref val="0"/>
        </dgm:presLayoutVars>
      </dgm:prSet>
      <dgm:spPr/>
    </dgm:pt>
    <dgm:pt modelId="{D03A505F-1F99-43FD-9FE4-A78117442A40}" type="pres">
      <dgm:prSet presAssocID="{F6F1AF9E-D25A-4B1C-8889-821DF78A77F6}" presName="sibTrans" presStyleCnt="0"/>
      <dgm:spPr/>
    </dgm:pt>
    <dgm:pt modelId="{E5472854-C719-4475-AB90-03A57617B5D3}" type="pres">
      <dgm:prSet presAssocID="{164C67FF-3F3D-4104-9B08-3A830E33FE1B}" presName="compNode" presStyleCnt="0"/>
      <dgm:spPr/>
    </dgm:pt>
    <dgm:pt modelId="{85A0B9AC-CF8C-466E-A28C-EBFE29326999}" type="pres">
      <dgm:prSet presAssocID="{164C67FF-3F3D-4104-9B08-3A830E33FE1B}" presName="bgRect" presStyleLbl="bgShp" presStyleIdx="1" presStyleCnt="3"/>
      <dgm:spPr/>
    </dgm:pt>
    <dgm:pt modelId="{C72E08C7-6715-4219-A983-91D0F03676B6}" type="pres">
      <dgm:prSet presAssocID="{164C67FF-3F3D-4104-9B08-3A830E33FE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DFE602EB-7D1A-4ACE-96A8-0DA221498CAD}" type="pres">
      <dgm:prSet presAssocID="{164C67FF-3F3D-4104-9B08-3A830E33FE1B}" presName="spaceRect" presStyleCnt="0"/>
      <dgm:spPr/>
    </dgm:pt>
    <dgm:pt modelId="{BE9A79AD-384A-4C7A-9F2E-F5480FA464F8}" type="pres">
      <dgm:prSet presAssocID="{164C67FF-3F3D-4104-9B08-3A830E33FE1B}" presName="parTx" presStyleLbl="revTx" presStyleIdx="1" presStyleCnt="3">
        <dgm:presLayoutVars>
          <dgm:chMax val="0"/>
          <dgm:chPref val="0"/>
        </dgm:presLayoutVars>
      </dgm:prSet>
      <dgm:spPr/>
    </dgm:pt>
    <dgm:pt modelId="{34B6BF63-3BCF-43D7-AB47-AEB0951C1D63}" type="pres">
      <dgm:prSet presAssocID="{6C2BA89F-5748-43E0-B1C5-89B59820B298}" presName="sibTrans" presStyleCnt="0"/>
      <dgm:spPr/>
    </dgm:pt>
    <dgm:pt modelId="{0174E62C-35C5-40AE-933E-728C6D6A9FE6}" type="pres">
      <dgm:prSet presAssocID="{04AF1D68-74FD-48ED-94F0-7B8E8B474610}" presName="compNode" presStyleCnt="0"/>
      <dgm:spPr/>
    </dgm:pt>
    <dgm:pt modelId="{BE4E7A18-AEDA-4DB7-A14F-40375D04EA26}" type="pres">
      <dgm:prSet presAssocID="{04AF1D68-74FD-48ED-94F0-7B8E8B474610}" presName="bgRect" presStyleLbl="bgShp" presStyleIdx="2" presStyleCnt="3"/>
      <dgm:spPr/>
    </dgm:pt>
    <dgm:pt modelId="{24595D3E-C0F9-42F6-9B07-34A138E259D8}" type="pres">
      <dgm:prSet presAssocID="{04AF1D68-74FD-48ED-94F0-7B8E8B4746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6F78DD6-5ED3-472C-AD98-0A86DBF9630F}" type="pres">
      <dgm:prSet presAssocID="{04AF1D68-74FD-48ED-94F0-7B8E8B474610}" presName="spaceRect" presStyleCnt="0"/>
      <dgm:spPr/>
    </dgm:pt>
    <dgm:pt modelId="{9B4B9BBB-3F2E-49C1-A4C2-C0298EC83292}" type="pres">
      <dgm:prSet presAssocID="{04AF1D68-74FD-48ED-94F0-7B8E8B474610}" presName="parTx" presStyleLbl="revTx" presStyleIdx="2" presStyleCnt="3">
        <dgm:presLayoutVars>
          <dgm:chMax val="0"/>
          <dgm:chPref val="0"/>
        </dgm:presLayoutVars>
      </dgm:prSet>
      <dgm:spPr/>
    </dgm:pt>
  </dgm:ptLst>
  <dgm:cxnLst>
    <dgm:cxn modelId="{D0B35002-4339-4179-9F76-6D7B5C9BC0C3}" srcId="{A5303873-B1F4-41D6-948B-ADF3CD622F24}" destId="{164C67FF-3F3D-4104-9B08-3A830E33FE1B}" srcOrd="1" destOrd="0" parTransId="{FEA35F0C-82B3-4251-8D7A-4EEB5842F320}" sibTransId="{6C2BA89F-5748-43E0-B1C5-89B59820B298}"/>
    <dgm:cxn modelId="{362E4976-BD63-45D5-A7B3-5F896E48B811}" type="presOf" srcId="{8DDCB0B4-848D-4A5C-B543-29EC7FD3481B}" destId="{1F451AD3-8975-4C6F-AB97-FACF25F76A9C}" srcOrd="0" destOrd="0" presId="urn:microsoft.com/office/officeart/2018/2/layout/IconVerticalSolidList"/>
    <dgm:cxn modelId="{8C0FDF80-25AE-40AE-B19F-49841D42D8AA}" type="presOf" srcId="{A5303873-B1F4-41D6-948B-ADF3CD622F24}" destId="{4EC21B61-269C-43A4-A3A7-52D7A41D477A}" srcOrd="0" destOrd="0" presId="urn:microsoft.com/office/officeart/2018/2/layout/IconVerticalSolidList"/>
    <dgm:cxn modelId="{ABB149A0-E6F2-437D-A9A6-200607BCFE89}" type="presOf" srcId="{164C67FF-3F3D-4104-9B08-3A830E33FE1B}" destId="{BE9A79AD-384A-4C7A-9F2E-F5480FA464F8}" srcOrd="0" destOrd="0" presId="urn:microsoft.com/office/officeart/2018/2/layout/IconVerticalSolidList"/>
    <dgm:cxn modelId="{DC1B23EE-8909-4D46-90C1-3C6BDB168C10}" type="presOf" srcId="{04AF1D68-74FD-48ED-94F0-7B8E8B474610}" destId="{9B4B9BBB-3F2E-49C1-A4C2-C0298EC83292}" srcOrd="0" destOrd="0" presId="urn:microsoft.com/office/officeart/2018/2/layout/IconVerticalSolidList"/>
    <dgm:cxn modelId="{DA141AF7-303F-44E3-B1FD-7521794596EF}" srcId="{A5303873-B1F4-41D6-948B-ADF3CD622F24}" destId="{8DDCB0B4-848D-4A5C-B543-29EC7FD3481B}" srcOrd="0" destOrd="0" parTransId="{C46170AF-AD3D-4297-8E03-BA1A71048CEF}" sibTransId="{F6F1AF9E-D25A-4B1C-8889-821DF78A77F6}"/>
    <dgm:cxn modelId="{AB336DFC-47BB-46F9-AAA8-26BF3E9BE215}" srcId="{A5303873-B1F4-41D6-948B-ADF3CD622F24}" destId="{04AF1D68-74FD-48ED-94F0-7B8E8B474610}" srcOrd="2" destOrd="0" parTransId="{58579421-55E0-4AC7-B9E9-DC5B75A4089A}" sibTransId="{4289A137-064A-409B-B398-9452893D3864}"/>
    <dgm:cxn modelId="{CF0E8C8F-C399-4320-AE11-413C2C7FE4FD}" type="presParOf" srcId="{4EC21B61-269C-43A4-A3A7-52D7A41D477A}" destId="{E796E999-8BEF-45BD-BFCB-CE857C7A585D}" srcOrd="0" destOrd="0" presId="urn:microsoft.com/office/officeart/2018/2/layout/IconVerticalSolidList"/>
    <dgm:cxn modelId="{57FC2D43-D3EA-4376-A7DC-06F0ADF6B8DD}" type="presParOf" srcId="{E796E999-8BEF-45BD-BFCB-CE857C7A585D}" destId="{90DCE1AE-116B-4A81-AFA5-5A0F98F20070}" srcOrd="0" destOrd="0" presId="urn:microsoft.com/office/officeart/2018/2/layout/IconVerticalSolidList"/>
    <dgm:cxn modelId="{1F984F06-B999-4ADC-B8C8-C1CAA2E7EFBD}" type="presParOf" srcId="{E796E999-8BEF-45BD-BFCB-CE857C7A585D}" destId="{D5F9FF69-49FE-4EA4-AAE5-C25755835D15}" srcOrd="1" destOrd="0" presId="urn:microsoft.com/office/officeart/2018/2/layout/IconVerticalSolidList"/>
    <dgm:cxn modelId="{184CB33F-BA66-4FA2-BFCB-886784470AF0}" type="presParOf" srcId="{E796E999-8BEF-45BD-BFCB-CE857C7A585D}" destId="{FADBFD14-EE59-416D-B11C-E54B3E3B291D}" srcOrd="2" destOrd="0" presId="urn:microsoft.com/office/officeart/2018/2/layout/IconVerticalSolidList"/>
    <dgm:cxn modelId="{084CECF1-4387-4642-8F9A-7B3AE0A4AA3E}" type="presParOf" srcId="{E796E999-8BEF-45BD-BFCB-CE857C7A585D}" destId="{1F451AD3-8975-4C6F-AB97-FACF25F76A9C}" srcOrd="3" destOrd="0" presId="urn:microsoft.com/office/officeart/2018/2/layout/IconVerticalSolidList"/>
    <dgm:cxn modelId="{410C5D53-6EFF-4E85-9153-9AB08DAA0356}" type="presParOf" srcId="{4EC21B61-269C-43A4-A3A7-52D7A41D477A}" destId="{D03A505F-1F99-43FD-9FE4-A78117442A40}" srcOrd="1" destOrd="0" presId="urn:microsoft.com/office/officeart/2018/2/layout/IconVerticalSolidList"/>
    <dgm:cxn modelId="{21492B1E-498D-48DD-9BDC-F41BC11EE931}" type="presParOf" srcId="{4EC21B61-269C-43A4-A3A7-52D7A41D477A}" destId="{E5472854-C719-4475-AB90-03A57617B5D3}" srcOrd="2" destOrd="0" presId="urn:microsoft.com/office/officeart/2018/2/layout/IconVerticalSolidList"/>
    <dgm:cxn modelId="{B9A375A8-D3C7-4687-8B5D-1CAC3ACF2CAE}" type="presParOf" srcId="{E5472854-C719-4475-AB90-03A57617B5D3}" destId="{85A0B9AC-CF8C-466E-A28C-EBFE29326999}" srcOrd="0" destOrd="0" presId="urn:microsoft.com/office/officeart/2018/2/layout/IconVerticalSolidList"/>
    <dgm:cxn modelId="{AC560C7D-D421-4CC5-9A61-B49FC45A4B5B}" type="presParOf" srcId="{E5472854-C719-4475-AB90-03A57617B5D3}" destId="{C72E08C7-6715-4219-A983-91D0F03676B6}" srcOrd="1" destOrd="0" presId="urn:microsoft.com/office/officeart/2018/2/layout/IconVerticalSolidList"/>
    <dgm:cxn modelId="{D1B88C04-50E4-4F10-B00E-D839C441A597}" type="presParOf" srcId="{E5472854-C719-4475-AB90-03A57617B5D3}" destId="{DFE602EB-7D1A-4ACE-96A8-0DA221498CAD}" srcOrd="2" destOrd="0" presId="urn:microsoft.com/office/officeart/2018/2/layout/IconVerticalSolidList"/>
    <dgm:cxn modelId="{B31480CE-A1DF-41FF-A8E0-C85BB628EEE6}" type="presParOf" srcId="{E5472854-C719-4475-AB90-03A57617B5D3}" destId="{BE9A79AD-384A-4C7A-9F2E-F5480FA464F8}" srcOrd="3" destOrd="0" presId="urn:microsoft.com/office/officeart/2018/2/layout/IconVerticalSolidList"/>
    <dgm:cxn modelId="{4837A0AB-94A6-454A-95FB-AB757271F97E}" type="presParOf" srcId="{4EC21B61-269C-43A4-A3A7-52D7A41D477A}" destId="{34B6BF63-3BCF-43D7-AB47-AEB0951C1D63}" srcOrd="3" destOrd="0" presId="urn:microsoft.com/office/officeart/2018/2/layout/IconVerticalSolidList"/>
    <dgm:cxn modelId="{810409EA-721A-4E2B-8BFD-136E413E0FBE}" type="presParOf" srcId="{4EC21B61-269C-43A4-A3A7-52D7A41D477A}" destId="{0174E62C-35C5-40AE-933E-728C6D6A9FE6}" srcOrd="4" destOrd="0" presId="urn:microsoft.com/office/officeart/2018/2/layout/IconVerticalSolidList"/>
    <dgm:cxn modelId="{F0D4A485-4C40-43DD-9CAB-27E32A63B37F}" type="presParOf" srcId="{0174E62C-35C5-40AE-933E-728C6D6A9FE6}" destId="{BE4E7A18-AEDA-4DB7-A14F-40375D04EA26}" srcOrd="0" destOrd="0" presId="urn:microsoft.com/office/officeart/2018/2/layout/IconVerticalSolidList"/>
    <dgm:cxn modelId="{6FFA5B44-FD81-45B2-8902-D489EF6DCEE7}" type="presParOf" srcId="{0174E62C-35C5-40AE-933E-728C6D6A9FE6}" destId="{24595D3E-C0F9-42F6-9B07-34A138E259D8}" srcOrd="1" destOrd="0" presId="urn:microsoft.com/office/officeart/2018/2/layout/IconVerticalSolidList"/>
    <dgm:cxn modelId="{C503D5B3-5294-499F-A00C-DCF6BF5E5D22}" type="presParOf" srcId="{0174E62C-35C5-40AE-933E-728C6D6A9FE6}" destId="{F6F78DD6-5ED3-472C-AD98-0A86DBF9630F}" srcOrd="2" destOrd="0" presId="urn:microsoft.com/office/officeart/2018/2/layout/IconVerticalSolidList"/>
    <dgm:cxn modelId="{940F6E4A-EC84-466D-8A49-289AB3ED175E}" type="presParOf" srcId="{0174E62C-35C5-40AE-933E-728C6D6A9FE6}" destId="{9B4B9BBB-3F2E-49C1-A4C2-C0298EC832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79235-7FB1-4543-B441-B02B9C259FC7}">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F6823-F25B-443E-BEF4-4290E93E596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F0292A-42FB-4043-B260-E0EA9E860804}">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90000"/>
            </a:lnSpc>
            <a:spcBef>
              <a:spcPct val="0"/>
            </a:spcBef>
            <a:spcAft>
              <a:spcPct val="35000"/>
            </a:spcAft>
            <a:buNone/>
          </a:pPr>
          <a:r>
            <a:rPr lang="en-IN" sz="1900" b="0" i="0" kern="1200"/>
            <a:t>Our goal is to develop a model that can automatically generate captions for images using the Flickr 8k Dataset and pretrained CNN/ResNet models </a:t>
          </a:r>
          <a:endParaRPr lang="en-US" sz="1900" kern="1200"/>
        </a:p>
      </dsp:txBody>
      <dsp:txXfrm>
        <a:off x="1507738" y="707092"/>
        <a:ext cx="9007861" cy="1305401"/>
      </dsp:txXfrm>
    </dsp:sp>
    <dsp:sp modelId="{C4778EAE-F910-4693-99CE-1AA80261488B}">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A87A6-DEE3-4DF8-B581-C6704CA1FB0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81F34E-9A13-4A52-A224-8C9065A02705}">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90000"/>
            </a:lnSpc>
            <a:spcBef>
              <a:spcPct val="0"/>
            </a:spcBef>
            <a:spcAft>
              <a:spcPct val="35000"/>
            </a:spcAft>
            <a:buNone/>
          </a:pPr>
          <a:r>
            <a:rPr lang="en-IN" sz="1900" b="0" i="0" kern="1200"/>
            <a:t>To achieve this, we will be exploring two different approaches, CNN+LSTM and ResNet+GRU. The performance of these approaches will be compared using the BLEU score, a widely used metric for evaluating the quality of machine-generated text</a:t>
          </a:r>
          <a:endParaRPr lang="en-US" sz="1900" kern="120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5174E-EBF8-41AD-8084-B16EF7D6A478}">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3C36-3791-4197-97D3-B6FF97C6D0B8}">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21047-1932-4E6D-A09F-93CB09ED48F8}">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Benchmark: 8,000 images, each with 5 captions, from 6 Flickr groups; diverse scenes, no well-known people/locations</a:t>
          </a:r>
          <a:endParaRPr lang="en-US" sz="1200" kern="1200" dirty="0"/>
        </a:p>
      </dsp:txBody>
      <dsp:txXfrm>
        <a:off x="1172126" y="1727046"/>
        <a:ext cx="2114937" cy="897246"/>
      </dsp:txXfrm>
    </dsp:sp>
    <dsp:sp modelId="{C2FDBABD-91AD-4AB2-A898-28C800A12871}">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69740-E51D-40F0-A838-96A17F5DF1FF}">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CDB1EC-57E5-4EAF-A09A-2853D4DE7CE8}">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Dataset: manually curated, high-quality captions; ideal for image captioning/search model training and evaluation</a:t>
          </a:r>
          <a:endParaRPr lang="en-US" sz="1200" kern="1200" dirty="0"/>
        </a:p>
      </dsp:txBody>
      <dsp:txXfrm>
        <a:off x="4745088" y="1727046"/>
        <a:ext cx="2114937" cy="897246"/>
      </dsp:txXfrm>
    </dsp:sp>
    <dsp:sp modelId="{15136F4A-31F7-4D0A-ADA5-1A8B71DBF651}">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34AFD-8444-48A1-8DB2-7831F57E8B28}">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857294-7C81-49CD-9922-F882AAA63344}">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Dataset: diverse images and captions for various computer vision and NLP model development and testing</a:t>
          </a:r>
          <a:endParaRPr lang="en-US" sz="1200" kern="1200" dirty="0"/>
        </a:p>
      </dsp:txBody>
      <dsp:txXfrm>
        <a:off x="8318049" y="1727046"/>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57FB5-6ED4-B941-AC2D-B00A235D38D7}">
      <dsp:nvSpPr>
        <dsp:cNvPr id="0" name=""/>
        <dsp:cNvSpPr/>
      </dsp:nvSpPr>
      <dsp:spPr>
        <a:xfrm>
          <a:off x="0" y="64179"/>
          <a:ext cx="10515600" cy="20697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To compare the performances of the two deep learning approaches, CNN + LSTM and ResNet + GRU, for generating captions for images using the Flickr 8k Dataset and pretrained models, we can compute their BLEU scores</a:t>
          </a:r>
        </a:p>
      </dsp:txBody>
      <dsp:txXfrm>
        <a:off x="101036" y="165215"/>
        <a:ext cx="10313528" cy="1867658"/>
      </dsp:txXfrm>
    </dsp:sp>
    <dsp:sp modelId="{8EE4F7D9-DBAC-6942-9E40-1C308B9B5108}">
      <dsp:nvSpPr>
        <dsp:cNvPr id="0" name=""/>
        <dsp:cNvSpPr/>
      </dsp:nvSpPr>
      <dsp:spPr>
        <a:xfrm>
          <a:off x="0" y="2217429"/>
          <a:ext cx="10515600" cy="206973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By comparing the BLEU scores of the two approaches, we can determine which approach performs better at generating captions for images. However, it's worth noting that BLEU scores are just one way to evaluate the performance of a captioning model</a:t>
          </a:r>
        </a:p>
      </dsp:txBody>
      <dsp:txXfrm>
        <a:off x="101036" y="2318465"/>
        <a:ext cx="10313528" cy="1867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9E070-A391-C248-A8E0-DB67CA196EA4}">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00DB79-6EFA-0F4E-B26C-7CC7566B678E}">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kern="1200" dirty="0"/>
            <a:t>VGG16: </a:t>
          </a:r>
          <a:r>
            <a:rPr lang="en-IN" sz="1200" kern="1200" dirty="0"/>
            <a:t>The VGG16 model is a pre-trained convolutional neural network (CNN) designed for image classification</a:t>
          </a:r>
          <a:endParaRPr lang="en-US" sz="1200" kern="1200" dirty="0"/>
        </a:p>
      </dsp:txBody>
      <dsp:txXfrm>
        <a:off x="284635" y="1070626"/>
        <a:ext cx="2090204" cy="1297804"/>
      </dsp:txXfrm>
    </dsp:sp>
    <dsp:sp modelId="{6E7CC42B-7927-C547-B1B9-9240930546B1}">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9AB6C2-418A-BB4B-8345-8E1053C1A6C3}">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0" i="0" kern="1200"/>
            <a:t>VGG16: 16-layer architecture; 13 for feature extraction, 3 for classification</a:t>
          </a:r>
          <a:endParaRPr lang="en-US" sz="1200" kern="1200"/>
        </a:p>
      </dsp:txBody>
      <dsp:txXfrm>
        <a:off x="2938029" y="1070626"/>
        <a:ext cx="2090204" cy="1297804"/>
      </dsp:txXfrm>
    </dsp:sp>
    <dsp:sp modelId="{1D115B57-B4B9-E742-BC67-C07BF651F3A1}">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6F43FE-8D6C-4F4D-8237-4C0F8482342A}">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0" i="0" kern="1200"/>
            <a:t>Trained on ImageNet: 1.2M+ images, 1,000 categories; used for deep learning image classification</a:t>
          </a:r>
          <a:endParaRPr lang="en-US" sz="1200" kern="1200"/>
        </a:p>
      </dsp:txBody>
      <dsp:txXfrm>
        <a:off x="5591423" y="1070626"/>
        <a:ext cx="2090204" cy="1297804"/>
      </dsp:txXfrm>
    </dsp:sp>
    <dsp:sp modelId="{6B8BD679-2DB8-624B-B2FE-24C3F96A1F0C}">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E6FF0-CA4E-5A48-936F-8B1A009DCAD3}">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0" i="0" kern="1200" dirty="0"/>
            <a:t>LSTM is a recurrent neural network that excels at capturing temporal dependencies via its memory cell, improving predictions in time-series problems</a:t>
          </a:r>
          <a:endParaRPr lang="en-US" sz="1200" kern="1200" dirty="0"/>
        </a:p>
      </dsp:txBody>
      <dsp:txXfrm>
        <a:off x="8244817" y="1070626"/>
        <a:ext cx="2090204" cy="1297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172D8-E9BC-F342-BB44-54C06C5B319C}">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67178-EDEB-7540-8825-615A99E0A3EA}">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ResNet is a widely used deep neural network architecture for image recognition and computer vision tasks, which often uses the pre-training on the ImageNet dataset comprising over 1 million labeled images across 1,000 categories.</a:t>
          </a:r>
          <a:endParaRPr lang="en-IN" sz="1400" b="0" i="0" kern="1200"/>
        </a:p>
      </dsp:txBody>
      <dsp:txXfrm>
        <a:off x="378614" y="886531"/>
        <a:ext cx="2810360" cy="1744948"/>
      </dsp:txXfrm>
    </dsp:sp>
    <dsp:sp modelId="{2BC6C180-733B-714F-9BA0-9DF297F58034}">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5402E-729E-0848-A0B8-DEBEBAAE1B44}">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ResNet50 is a 50-layer deep residual network with convolutional, max-pooling, and fully connected layers, designed for image recognition tasks.</a:t>
          </a:r>
          <a:endParaRPr lang="en-US" sz="1400" kern="1200"/>
        </a:p>
      </dsp:txBody>
      <dsp:txXfrm>
        <a:off x="3946203" y="886531"/>
        <a:ext cx="2810360" cy="1744948"/>
      </dsp:txXfrm>
    </dsp:sp>
    <dsp:sp modelId="{4DCAEC35-9AC7-C444-9711-24A7C6B2A24A}">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47034-15F0-0942-8E21-F07D8A0A22E0}">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GRU is a recurrent neural network that efficiently captures temporal relationships using its update and reset gates, enhancing predictions in time-series tasks</a:t>
          </a:r>
          <a:endParaRPr lang="en-US" sz="1400" kern="1200"/>
        </a:p>
      </dsp:txBody>
      <dsp:txXfrm>
        <a:off x="7513791" y="886531"/>
        <a:ext cx="2810360" cy="1744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CE1AE-116B-4A81-AFA5-5A0F98F2007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F9FF69-49FE-4EA4-AAE5-C25755835D15}">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451AD3-8975-4C6F-AB97-FACF25F76A9C}">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The VGG16 model with LSTM achieved higher BLEU scores across all four metrics compared to the ResNet50 model with GRU, indicating that the VGG16-LSTM combination is more effective at generating accurate and relevant image captions.</a:t>
          </a:r>
        </a:p>
      </dsp:txBody>
      <dsp:txXfrm>
        <a:off x="1437631" y="531"/>
        <a:ext cx="9077968" cy="1244702"/>
      </dsp:txXfrm>
    </dsp:sp>
    <dsp:sp modelId="{85A0B9AC-CF8C-466E-A28C-EBFE2932699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E08C7-6715-4219-A983-91D0F03676B6}">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A79AD-384A-4C7A-9F2E-F5480FA464F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The performance difference between the two models suggests that the choice of pre-trained image feature extraction model (VGG16 vs. ResNet50) and the choice of sequence model (LSTM vs. GRU) can significantly impact the quality of generated captions.</a:t>
          </a:r>
        </a:p>
      </dsp:txBody>
      <dsp:txXfrm>
        <a:off x="1437631" y="1556410"/>
        <a:ext cx="9077968" cy="1244702"/>
      </dsp:txXfrm>
    </dsp:sp>
    <dsp:sp modelId="{BE4E7A18-AEDA-4DB7-A14F-40375D04EA26}">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95D3E-C0F9-42F6-9B07-34A138E259D8}">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4B9BBB-3F2E-49C1-A4C2-C0298EC8329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Although the VGG16-LSTM model outperforms the ResNet50-GRU model in this comparison, there is still room for improvement in both models. Future work could explore different architectures, optimization techniques, or training strategies to further enhance the performance of image captioning models.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51FB-4E2D-513F-F4CE-E3B823E37D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E65392-BDF7-364E-E654-01AFD4C1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6E2068-8CE1-5874-29AA-D7752E64F85D}"/>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5" name="Footer Placeholder 4">
            <a:extLst>
              <a:ext uri="{FF2B5EF4-FFF2-40B4-BE49-F238E27FC236}">
                <a16:creationId xmlns:a16="http://schemas.microsoft.com/office/drawing/2014/main" id="{D2C4945F-9B2D-9FDB-5FE2-03689C3E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B50EE-D795-CF0F-79F4-2E2ACDEC4740}"/>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183495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F003-BF6D-F9F2-460E-EDFF9505AE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04FC6C-5474-CD95-DF60-755B5EDFFD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FBB591-2071-7A92-15B9-1C9781507363}"/>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5" name="Footer Placeholder 4">
            <a:extLst>
              <a:ext uri="{FF2B5EF4-FFF2-40B4-BE49-F238E27FC236}">
                <a16:creationId xmlns:a16="http://schemas.microsoft.com/office/drawing/2014/main" id="{7186CDB1-2F73-1DA3-7070-B157712CD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D670B-F2D2-5AB4-734B-DF3F6845A16D}"/>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353591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B2536-C563-FAE0-4004-A9DA6AF9FB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A5224C-700E-4A33-3D05-16EE3C1762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CF7EC8-51C1-3103-F19E-CA8F1EC1BB04}"/>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5" name="Footer Placeholder 4">
            <a:extLst>
              <a:ext uri="{FF2B5EF4-FFF2-40B4-BE49-F238E27FC236}">
                <a16:creationId xmlns:a16="http://schemas.microsoft.com/office/drawing/2014/main" id="{A38E4B4B-470E-CD3D-7A76-D58F77FEC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B66B0-AC8D-DE34-075C-96C08373BBAB}"/>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288800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1BC7-740A-6C72-7E74-35E9B2285D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D02884-A2C9-BD3E-36FA-6E41533377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7F9AFB-9677-6CBB-B25E-0539E4E64902}"/>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5" name="Footer Placeholder 4">
            <a:extLst>
              <a:ext uri="{FF2B5EF4-FFF2-40B4-BE49-F238E27FC236}">
                <a16:creationId xmlns:a16="http://schemas.microsoft.com/office/drawing/2014/main" id="{3591B7E9-86BA-2E65-2CEB-2E3D664F8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4817-28DF-91DF-926D-A9F08643B78F}"/>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13814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2C7D-AEC7-7CA1-06F6-D11BD4F629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670A068-10D3-F259-528D-1E48FF68C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B33E52-757B-656E-3889-81D12756828C}"/>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5" name="Footer Placeholder 4">
            <a:extLst>
              <a:ext uri="{FF2B5EF4-FFF2-40B4-BE49-F238E27FC236}">
                <a16:creationId xmlns:a16="http://schemas.microsoft.com/office/drawing/2014/main" id="{6B24FADA-6E2C-4FEF-48F7-BA827360E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65C4A-AF22-9A9D-C3E9-9AC96134FBC5}"/>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158421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3448-A72C-7570-E285-60C0BA78E6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F450A9-BEC7-B0AB-4AE2-5F11C68EA4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39FF81-201B-A727-CF41-E85FC4FAC5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13A724-C2E5-A43F-BAF7-398E6BAA6A77}"/>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6" name="Footer Placeholder 5">
            <a:extLst>
              <a:ext uri="{FF2B5EF4-FFF2-40B4-BE49-F238E27FC236}">
                <a16:creationId xmlns:a16="http://schemas.microsoft.com/office/drawing/2014/main" id="{0334645D-658F-FD31-3537-ED7061653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5BD6C-2F1D-FF72-9C00-C226D120E104}"/>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218055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BB1-F5BF-A21D-B6E4-EBADBD5EB19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86BA1A4-04C0-0312-480C-F60F0C60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13EBE6-F0E3-9657-6831-3C162736D1D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472585-7507-02BF-AE8E-BFD3E9CC4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B3008A-0426-CB75-EC81-5DF9A62C7DA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338E0B-8DEB-DCD1-6BB2-1F2D8BA4F787}"/>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8" name="Footer Placeholder 7">
            <a:extLst>
              <a:ext uri="{FF2B5EF4-FFF2-40B4-BE49-F238E27FC236}">
                <a16:creationId xmlns:a16="http://schemas.microsoft.com/office/drawing/2014/main" id="{1343588F-03C4-0DA3-2D4D-06EBF6E4B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054D0E-F517-82AE-1323-84E23E2C92D5}"/>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16371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CBF1-D7E0-0A7E-0547-1C72CE438C5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9913C76-8083-2371-FE37-B069234863FF}"/>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4" name="Footer Placeholder 3">
            <a:extLst>
              <a:ext uri="{FF2B5EF4-FFF2-40B4-BE49-F238E27FC236}">
                <a16:creationId xmlns:a16="http://schemas.microsoft.com/office/drawing/2014/main" id="{CF90FA01-E73D-327C-85A9-6073FE38C3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F44DA-6AA1-41F1-E05A-9DE8679326A2}"/>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274942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DDEB96-1767-73D8-82DF-C67D94C7FC87}"/>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3" name="Footer Placeholder 2">
            <a:extLst>
              <a:ext uri="{FF2B5EF4-FFF2-40B4-BE49-F238E27FC236}">
                <a16:creationId xmlns:a16="http://schemas.microsoft.com/office/drawing/2014/main" id="{2D23E3F5-D7FC-E006-01A1-AE2EF39557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337DF-FDA3-7BB4-E65B-EDE3562C99F1}"/>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139536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9CAE-4FE7-E2DF-93A4-A859AD662A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4D8DC1-E570-CD06-0FAD-329377877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7FE5F4-2A3E-1BFF-49D5-6C3A15DE6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8E34BE-5214-C6CE-8247-1422687113B7}"/>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6" name="Footer Placeholder 5">
            <a:extLst>
              <a:ext uri="{FF2B5EF4-FFF2-40B4-BE49-F238E27FC236}">
                <a16:creationId xmlns:a16="http://schemas.microsoft.com/office/drawing/2014/main" id="{22286F3E-9A85-DB57-D41E-91DFF46D2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52FC1-9B7D-7314-DB4E-DAE64A8173EE}"/>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246044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1377-AB02-A25F-5580-4428977D48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D80F95-D967-848F-3A31-FE5F06C02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2B5D6F-8F1D-F040-8239-0F4528D0E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A652E0-E35C-CC40-F2D8-88A762BBB7E0}"/>
              </a:ext>
            </a:extLst>
          </p:cNvPr>
          <p:cNvSpPr>
            <a:spLocks noGrp="1"/>
          </p:cNvSpPr>
          <p:nvPr>
            <p:ph type="dt" sz="half" idx="10"/>
          </p:nvPr>
        </p:nvSpPr>
        <p:spPr/>
        <p:txBody>
          <a:bodyPr/>
          <a:lstStyle/>
          <a:p>
            <a:fld id="{0F11A8FE-2011-CC46-AF83-1893B5C703F5}" type="datetimeFigureOut">
              <a:rPr lang="en-US" smtClean="0"/>
              <a:t>4/26/23</a:t>
            </a:fld>
            <a:endParaRPr lang="en-US"/>
          </a:p>
        </p:txBody>
      </p:sp>
      <p:sp>
        <p:nvSpPr>
          <p:cNvPr id="6" name="Footer Placeholder 5">
            <a:extLst>
              <a:ext uri="{FF2B5EF4-FFF2-40B4-BE49-F238E27FC236}">
                <a16:creationId xmlns:a16="http://schemas.microsoft.com/office/drawing/2014/main" id="{89145659-87E0-779E-D7EE-1FCBAFDF6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B9E06-B5D0-132B-7F35-F55D0AE9DA6C}"/>
              </a:ext>
            </a:extLst>
          </p:cNvPr>
          <p:cNvSpPr>
            <a:spLocks noGrp="1"/>
          </p:cNvSpPr>
          <p:nvPr>
            <p:ph type="sldNum" sz="quarter" idx="12"/>
          </p:nvPr>
        </p:nvSpPr>
        <p:spPr/>
        <p:txBody>
          <a:bodyPr/>
          <a:lstStyle/>
          <a:p>
            <a:fld id="{89B87F23-022A-1E42-922F-42678D6055B8}" type="slidenum">
              <a:rPr lang="en-US" smtClean="0"/>
              <a:t>‹#›</a:t>
            </a:fld>
            <a:endParaRPr lang="en-US"/>
          </a:p>
        </p:txBody>
      </p:sp>
    </p:spTree>
    <p:extLst>
      <p:ext uri="{BB962C8B-B14F-4D97-AF65-F5344CB8AC3E}">
        <p14:creationId xmlns:p14="http://schemas.microsoft.com/office/powerpoint/2010/main" val="357098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E0E72-8A32-35E0-11AB-0A739ADE6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79D9E2-A020-1178-9F72-52AC62002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51EA17-E498-5BDD-DC13-ACEDE9C1E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1A8FE-2011-CC46-AF83-1893B5C703F5}" type="datetimeFigureOut">
              <a:rPr lang="en-US" smtClean="0"/>
              <a:t>4/26/23</a:t>
            </a:fld>
            <a:endParaRPr lang="en-US"/>
          </a:p>
        </p:txBody>
      </p:sp>
      <p:sp>
        <p:nvSpPr>
          <p:cNvPr id="5" name="Footer Placeholder 4">
            <a:extLst>
              <a:ext uri="{FF2B5EF4-FFF2-40B4-BE49-F238E27FC236}">
                <a16:creationId xmlns:a16="http://schemas.microsoft.com/office/drawing/2014/main" id="{5604ED6E-CEEA-F81A-0B55-79D4E978A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748CBA-1BF9-55CF-6A2B-C243B0AC2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87F23-022A-1E42-922F-42678D6055B8}" type="slidenum">
              <a:rPr lang="en-US" smtClean="0"/>
              <a:t>‹#›</a:t>
            </a:fld>
            <a:endParaRPr lang="en-US"/>
          </a:p>
        </p:txBody>
      </p:sp>
    </p:spTree>
    <p:extLst>
      <p:ext uri="{BB962C8B-B14F-4D97-AF65-F5344CB8AC3E}">
        <p14:creationId xmlns:p14="http://schemas.microsoft.com/office/powerpoint/2010/main" val="422490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0E6AF-91A5-C7BF-D3D1-31517774407B}"/>
              </a:ext>
            </a:extLst>
          </p:cNvPr>
          <p:cNvSpPr>
            <a:spLocks noGrp="1"/>
          </p:cNvSpPr>
          <p:nvPr>
            <p:ph type="ctrTitle"/>
          </p:nvPr>
        </p:nvSpPr>
        <p:spPr>
          <a:xfrm>
            <a:off x="812064" y="2063053"/>
            <a:ext cx="6562262" cy="3849244"/>
          </a:xfrm>
          <a:noFill/>
        </p:spPr>
        <p:txBody>
          <a:bodyPr vert="horz" lIns="91440" tIns="45720" rIns="91440" bIns="45720" rtlCol="0">
            <a:noAutofit/>
          </a:bodyPr>
          <a:lstStyle/>
          <a:p>
            <a:pPr algn="r"/>
            <a:r>
              <a:rPr lang="en-US" sz="3600" b="1" i="0" u="none" strike="noStrike" kern="1200" dirty="0">
                <a:effectLst/>
                <a:latin typeface="Copperplate" panose="02000504000000020004" pitchFamily="2" charset="77"/>
              </a:rPr>
              <a:t>CAPTION IT!</a:t>
            </a:r>
            <a:br>
              <a:rPr lang="en-US" sz="3600" b="1" i="0" u="none" strike="noStrike" kern="1200" dirty="0">
                <a:effectLst/>
                <a:latin typeface="Copperplate" panose="02000504000000020004" pitchFamily="2" charset="77"/>
              </a:rPr>
            </a:br>
            <a:r>
              <a:rPr lang="en-US" sz="3600" b="1" i="0" u="none" strike="noStrike" kern="1200" dirty="0">
                <a:effectLst/>
                <a:latin typeface="Copperplate" panose="02000504000000020004" pitchFamily="2" charset="77"/>
              </a:rPr>
              <a:t> “HARNESSING THE POWER OF CNN/RESNET MODELS AND FLICKR 8K DATASET FOR IMAGE DESCRIPTION”</a:t>
            </a:r>
            <a:br>
              <a:rPr lang="en-US" sz="3600" b="0" i="0" u="none" strike="noStrike" kern="1200" dirty="0">
                <a:effectLst/>
                <a:latin typeface="+mj-lt"/>
                <a:ea typeface="+mj-ea"/>
                <a:cs typeface="+mj-cs"/>
              </a:rPr>
            </a:br>
            <a:br>
              <a:rPr lang="en-US" sz="3600" b="0" kern="1200" dirty="0">
                <a:effectLst/>
                <a:latin typeface="+mj-lt"/>
                <a:ea typeface="+mj-ea"/>
                <a:cs typeface="+mj-cs"/>
              </a:rPr>
            </a:br>
            <a:br>
              <a:rPr lang="en-US" sz="3600" kern="1200" dirty="0">
                <a:latin typeface="+mj-lt"/>
                <a:ea typeface="+mj-ea"/>
                <a:cs typeface="+mj-cs"/>
              </a:rPr>
            </a:br>
            <a:endParaRPr lang="en-US" sz="3600" kern="1200" dirty="0">
              <a:latin typeface="+mj-lt"/>
              <a:ea typeface="+mj-ea"/>
              <a:cs typeface="+mj-cs"/>
            </a:endParaRPr>
          </a:p>
        </p:txBody>
      </p:sp>
      <p:sp>
        <p:nvSpPr>
          <p:cNvPr id="3" name="Subtitle 2">
            <a:extLst>
              <a:ext uri="{FF2B5EF4-FFF2-40B4-BE49-F238E27FC236}">
                <a16:creationId xmlns:a16="http://schemas.microsoft.com/office/drawing/2014/main" id="{C21CC6A0-C585-6B16-2335-3AB6FB7464E0}"/>
              </a:ext>
            </a:extLst>
          </p:cNvPr>
          <p:cNvSpPr>
            <a:spLocks noGrp="1"/>
          </p:cNvSpPr>
          <p:nvPr>
            <p:ph type="subTitle" idx="1"/>
          </p:nvPr>
        </p:nvSpPr>
        <p:spPr>
          <a:xfrm>
            <a:off x="633446" y="4627755"/>
            <a:ext cx="6562262" cy="1590165"/>
          </a:xfrm>
          <a:noFill/>
        </p:spPr>
        <p:txBody>
          <a:bodyPr vert="horz" lIns="91440" tIns="45720" rIns="91440" bIns="45720" rtlCol="0">
            <a:normAutofit/>
          </a:bodyPr>
          <a:lstStyle/>
          <a:p>
            <a:pPr indent="-228600" algn="r">
              <a:spcBef>
                <a:spcPts val="1000"/>
              </a:spcBef>
              <a:spcAft>
                <a:spcPts val="0"/>
              </a:spcAft>
              <a:buFont typeface="Arial" panose="020B0604020202020204" pitchFamily="34" charset="0"/>
              <a:buChar char="•"/>
            </a:pPr>
            <a:r>
              <a:rPr lang="en-US" sz="1100" b="0" i="0" u="none" strike="noStrike">
                <a:effectLst/>
              </a:rPr>
              <a:t>Tanuj Varma: (002726506)</a:t>
            </a:r>
            <a:endParaRPr lang="en-US" sz="1100" b="0">
              <a:effectLst/>
            </a:endParaRPr>
          </a:p>
          <a:p>
            <a:pPr indent="-228600" algn="r">
              <a:spcBef>
                <a:spcPts val="1000"/>
              </a:spcBef>
              <a:spcAft>
                <a:spcPts val="0"/>
              </a:spcAft>
              <a:buFont typeface="Arial" panose="020B0604020202020204" pitchFamily="34" charset="0"/>
              <a:buChar char="•"/>
            </a:pPr>
            <a:r>
              <a:rPr lang="en-US" sz="1100" b="0" i="0" u="none" strike="noStrike">
                <a:effectLst/>
              </a:rPr>
              <a:t>Shreyas Shetty: </a:t>
            </a:r>
            <a:r>
              <a:rPr lang="en-US" sz="1100"/>
              <a:t>(002752852)</a:t>
            </a:r>
            <a:endParaRPr lang="en-US" sz="1100" b="0">
              <a:effectLst/>
              <a:ea typeface="Calibri"/>
              <a:cs typeface="Calibri"/>
            </a:endParaRPr>
          </a:p>
          <a:p>
            <a:pPr indent="-228600" algn="r">
              <a:spcBef>
                <a:spcPts val="1000"/>
              </a:spcBef>
              <a:spcAft>
                <a:spcPts val="0"/>
              </a:spcAft>
              <a:buFont typeface="Arial" panose="020B0604020202020204" pitchFamily="34" charset="0"/>
              <a:buChar char="•"/>
            </a:pPr>
            <a:r>
              <a:rPr lang="en-US" sz="1100" b="0" i="0" u="none" strike="noStrike">
                <a:effectLst/>
              </a:rPr>
              <a:t>Raj Sarode: (002762015)</a:t>
            </a:r>
            <a:endParaRPr lang="en-US" sz="1100" b="0">
              <a:effectLst/>
            </a:endParaRPr>
          </a:p>
          <a:p>
            <a:pPr indent="-228600" algn="r">
              <a:spcBef>
                <a:spcPts val="1000"/>
              </a:spcBef>
              <a:spcAft>
                <a:spcPts val="0"/>
              </a:spcAft>
              <a:buFont typeface="Arial" panose="020B0604020202020204" pitchFamily="34" charset="0"/>
              <a:buChar char="•"/>
            </a:pPr>
            <a:r>
              <a:rPr lang="en-US" sz="1100" b="0" i="0" u="none" strike="noStrike">
                <a:effectLst/>
              </a:rPr>
              <a:t>Mamatha Shetty:(002746925)</a:t>
            </a:r>
            <a:endParaRPr lang="en-US" sz="1100" b="0">
              <a:effectLst/>
            </a:endParaRPr>
          </a:p>
          <a:p>
            <a:pPr algn="r"/>
            <a:br>
              <a:rPr lang="en-US" sz="1100"/>
            </a:br>
            <a:endParaRPr lang="en-US" sz="1100"/>
          </a:p>
        </p:txBody>
      </p:sp>
      <p:pic>
        <p:nvPicPr>
          <p:cNvPr id="33" name="Picture 32" descr="Background pattern&#10;&#10;Description automatically generated">
            <a:extLst>
              <a:ext uri="{FF2B5EF4-FFF2-40B4-BE49-F238E27FC236}">
                <a16:creationId xmlns:a16="http://schemas.microsoft.com/office/drawing/2014/main" id="{253D986C-BBF6-1662-8727-B7B1491F8506}"/>
              </a:ext>
            </a:extLst>
          </p:cNvPr>
          <p:cNvPicPr>
            <a:picLocks noChangeAspect="1"/>
          </p:cNvPicPr>
          <p:nvPr/>
        </p:nvPicPr>
        <p:blipFill rotWithShape="1">
          <a:blip r:embed="rId2"/>
          <a:srcRect l="33134" r="33066"/>
          <a:stretch/>
        </p:blipFill>
        <p:spPr>
          <a:xfrm>
            <a:off x="7552944" y="10"/>
            <a:ext cx="4636008" cy="6857990"/>
          </a:xfrm>
          <a:prstGeom prst="rect">
            <a:avLst/>
          </a:prstGeom>
        </p:spPr>
      </p:pic>
    </p:spTree>
    <p:extLst>
      <p:ext uri="{BB962C8B-B14F-4D97-AF65-F5344CB8AC3E}">
        <p14:creationId xmlns:p14="http://schemas.microsoft.com/office/powerpoint/2010/main" val="288124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33">
            <a:extLst>
              <a:ext uri="{FF2B5EF4-FFF2-40B4-BE49-F238E27FC236}">
                <a16:creationId xmlns:a16="http://schemas.microsoft.com/office/drawing/2014/main" id="{5541B931-18EE-1923-43F5-412F40A9A054}"/>
              </a:ext>
            </a:extLst>
          </p:cNvPr>
          <p:cNvSpPr>
            <a:spLocks noGrp="1"/>
          </p:cNvSpPr>
          <p:nvPr>
            <p:ph idx="1"/>
          </p:nvPr>
        </p:nvSpPr>
        <p:spPr>
          <a:xfrm>
            <a:off x="630936" y="2807208"/>
            <a:ext cx="3429000" cy="3410712"/>
          </a:xfrm>
        </p:spPr>
        <p:txBody>
          <a:bodyPr anchor="t">
            <a:normAutofit/>
          </a:bodyPr>
          <a:lstStyle/>
          <a:p>
            <a:r>
              <a:rPr lang="en-US" sz="2200">
                <a:ea typeface="Calibri"/>
                <a:cs typeface="Calibri"/>
              </a:rPr>
              <a:t>the associated human-annotated captions are displayed alongside, illustrating the natural language descriptions that the image captioning model will be trained to generate.</a:t>
            </a:r>
          </a:p>
        </p:txBody>
      </p:sp>
      <p:pic>
        <p:nvPicPr>
          <p:cNvPr id="5" name="Picture 4" descr="Text, letter&#10;&#10;Description automatically generated">
            <a:extLst>
              <a:ext uri="{FF2B5EF4-FFF2-40B4-BE49-F238E27FC236}">
                <a16:creationId xmlns:a16="http://schemas.microsoft.com/office/drawing/2014/main" id="{4197DDF0-2732-8344-0D6C-0CAE0E5CC305}"/>
              </a:ext>
            </a:extLst>
          </p:cNvPr>
          <p:cNvPicPr>
            <a:picLocks noChangeAspect="1"/>
          </p:cNvPicPr>
          <p:nvPr/>
        </p:nvPicPr>
        <p:blipFill>
          <a:blip r:embed="rId2"/>
          <a:stretch>
            <a:fillRect/>
          </a:stretch>
        </p:blipFill>
        <p:spPr>
          <a:xfrm>
            <a:off x="4654296" y="1375143"/>
            <a:ext cx="6903720" cy="4107713"/>
          </a:xfrm>
          <a:prstGeom prst="rect">
            <a:avLst/>
          </a:prstGeom>
        </p:spPr>
      </p:pic>
    </p:spTree>
    <p:extLst>
      <p:ext uri="{BB962C8B-B14F-4D97-AF65-F5344CB8AC3E}">
        <p14:creationId xmlns:p14="http://schemas.microsoft.com/office/powerpoint/2010/main" val="3798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8B720FFA-34E9-C46C-2516-673F95CA7864}"/>
              </a:ext>
            </a:extLst>
          </p:cNvPr>
          <p:cNvPicPr>
            <a:picLocks noChangeAspect="1"/>
          </p:cNvPicPr>
          <p:nvPr/>
        </p:nvPicPr>
        <p:blipFill>
          <a:blip r:embed="rId2"/>
          <a:stretch>
            <a:fillRect/>
          </a:stretch>
        </p:blipFill>
        <p:spPr>
          <a:xfrm>
            <a:off x="1408176" y="640080"/>
            <a:ext cx="3904487" cy="5577840"/>
          </a:xfrm>
          <a:prstGeom prst="rect">
            <a:avLst/>
          </a:prstGeom>
        </p:spPr>
      </p:pic>
      <p:sp>
        <p:nvSpPr>
          <p:cNvPr id="6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33">
            <a:extLst>
              <a:ext uri="{FF2B5EF4-FFF2-40B4-BE49-F238E27FC236}">
                <a16:creationId xmlns:a16="http://schemas.microsoft.com/office/drawing/2014/main" id="{5541B931-18EE-1923-43F5-412F40A9A054}"/>
              </a:ext>
            </a:extLst>
          </p:cNvPr>
          <p:cNvSpPr>
            <a:spLocks noGrp="1"/>
          </p:cNvSpPr>
          <p:nvPr>
            <p:ph idx="1"/>
          </p:nvPr>
        </p:nvSpPr>
        <p:spPr>
          <a:xfrm>
            <a:off x="6739128" y="2664886"/>
            <a:ext cx="4818888" cy="3550789"/>
          </a:xfrm>
        </p:spPr>
        <p:txBody>
          <a:bodyPr anchor="t">
            <a:normAutofit/>
          </a:bodyPr>
          <a:lstStyle/>
          <a:p>
            <a:r>
              <a:rPr lang="en-US" sz="2200">
                <a:ea typeface="+mn-lt"/>
                <a:cs typeface="+mn-lt"/>
              </a:rPr>
              <a:t>The histogram shows the count of images that have a particular mean pixel value range (x-axis)</a:t>
            </a:r>
          </a:p>
          <a:p>
            <a:r>
              <a:rPr lang="en-US" sz="2200">
                <a:ea typeface="+mn-lt"/>
                <a:cs typeface="+mn-lt"/>
              </a:rPr>
              <a:t>The violin plot shows the distribution of the mean pixel values, where the wider areas represent regions with more images having that pixel value</a:t>
            </a:r>
            <a:endParaRPr lang="en-US" sz="2200">
              <a:ea typeface="Calibri"/>
              <a:cs typeface="Calibri"/>
            </a:endParaRPr>
          </a:p>
          <a:p>
            <a:endParaRPr lang="en-US" sz="2200">
              <a:ea typeface="Calibri"/>
              <a:cs typeface="Calibri"/>
            </a:endParaRPr>
          </a:p>
        </p:txBody>
      </p:sp>
    </p:spTree>
    <p:extLst>
      <p:ext uri="{BB962C8B-B14F-4D97-AF65-F5344CB8AC3E}">
        <p14:creationId xmlns:p14="http://schemas.microsoft.com/office/powerpoint/2010/main" val="220229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7017EA5-D313-CF62-EC64-EC940624C2D3}"/>
              </a:ext>
            </a:extLst>
          </p:cNvPr>
          <p:cNvPicPr>
            <a:picLocks noChangeAspect="1"/>
          </p:cNvPicPr>
          <p:nvPr/>
        </p:nvPicPr>
        <p:blipFill rotWithShape="1">
          <a:blip r:embed="rId2">
            <a:duotone>
              <a:schemeClr val="bg2">
                <a:shade val="45000"/>
                <a:satMod val="135000"/>
              </a:schemeClr>
              <a:prstClr val="white"/>
            </a:duotone>
          </a:blip>
          <a:srcRect t="15384" r="9091" b="8007"/>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168F1-B9B5-37E7-5CB9-DFF983FE0192}"/>
              </a:ext>
            </a:extLst>
          </p:cNvPr>
          <p:cNvSpPr>
            <a:spLocks noGrp="1"/>
          </p:cNvSpPr>
          <p:nvPr>
            <p:ph type="title"/>
          </p:nvPr>
        </p:nvSpPr>
        <p:spPr>
          <a:xfrm>
            <a:off x="838200" y="365125"/>
            <a:ext cx="10515600" cy="1325563"/>
          </a:xfrm>
        </p:spPr>
        <p:txBody>
          <a:bodyPr>
            <a:normAutofit/>
          </a:bodyPr>
          <a:lstStyle/>
          <a:p>
            <a:pPr rtl="0">
              <a:spcBef>
                <a:spcPts val="0"/>
              </a:spcBef>
              <a:spcAft>
                <a:spcPts val="0"/>
              </a:spcAft>
            </a:pPr>
            <a:r>
              <a:rPr lang="en-IN" b="0" i="0" u="none" strike="noStrike">
                <a:effectLst/>
              </a:rPr>
              <a:t>Deep Learning Approaches</a:t>
            </a:r>
            <a:endParaRPr lang="en-US"/>
          </a:p>
        </p:txBody>
      </p:sp>
      <p:graphicFrame>
        <p:nvGraphicFramePr>
          <p:cNvPr id="14" name="Content Placeholder 2">
            <a:extLst>
              <a:ext uri="{FF2B5EF4-FFF2-40B4-BE49-F238E27FC236}">
                <a16:creationId xmlns:a16="http://schemas.microsoft.com/office/drawing/2014/main" id="{EBD1EBAB-8FBC-B793-1B8F-D2FFA6C13E06}"/>
              </a:ext>
            </a:extLst>
          </p:cNvPr>
          <p:cNvGraphicFramePr>
            <a:graphicFrameLocks noGrp="1"/>
          </p:cNvGraphicFramePr>
          <p:nvPr>
            <p:ph idx="1"/>
            <p:extLst>
              <p:ext uri="{D42A27DB-BD31-4B8C-83A1-F6EECF244321}">
                <p14:modId xmlns:p14="http://schemas.microsoft.com/office/powerpoint/2010/main" val="38113530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56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168F1-B9B5-37E7-5CB9-DFF983FE0192}"/>
              </a:ext>
            </a:extLst>
          </p:cNvPr>
          <p:cNvSpPr>
            <a:spLocks noGrp="1"/>
          </p:cNvSpPr>
          <p:nvPr>
            <p:ph type="title"/>
          </p:nvPr>
        </p:nvSpPr>
        <p:spPr>
          <a:xfrm>
            <a:off x="1043631" y="809898"/>
            <a:ext cx="10173010" cy="1554480"/>
          </a:xfrm>
        </p:spPr>
        <p:txBody>
          <a:bodyPr anchor="ctr">
            <a:normAutofit/>
          </a:bodyPr>
          <a:lstStyle/>
          <a:p>
            <a:pPr rtl="0">
              <a:spcBef>
                <a:spcPts val="0"/>
              </a:spcBef>
              <a:spcAft>
                <a:spcPts val="0"/>
              </a:spcAft>
            </a:pPr>
            <a:r>
              <a:rPr lang="en-IN" sz="4800" b="1" i="0" u="none" strike="noStrike" dirty="0">
                <a:effectLst/>
              </a:rPr>
              <a:t>APPROACH : VGG16 &amp; LSTM</a:t>
            </a:r>
            <a:endParaRPr lang="en-US" sz="4800" b="1" dirty="0"/>
          </a:p>
        </p:txBody>
      </p:sp>
      <p:cxnSp>
        <p:nvCxnSpPr>
          <p:cNvPr id="33" name="Straight Connector 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E6E11C15-C743-24B0-0FA4-E3DA343F815E}"/>
              </a:ext>
            </a:extLst>
          </p:cNvPr>
          <p:cNvGraphicFramePr>
            <a:graphicFrameLocks noGrp="1"/>
          </p:cNvGraphicFramePr>
          <p:nvPr>
            <p:ph idx="1"/>
            <p:extLst>
              <p:ext uri="{D42A27DB-BD31-4B8C-83A1-F6EECF244321}">
                <p14:modId xmlns:p14="http://schemas.microsoft.com/office/powerpoint/2010/main" val="250514576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828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6EFDA1-07CE-C69E-EE93-B8C67522431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dirty="0"/>
              <a:t>MODEL-VGG16+LSTM </a:t>
            </a:r>
          </a:p>
        </p:txBody>
      </p:sp>
      <p:sp>
        <p:nvSpPr>
          <p:cNvPr id="42" name="Rectangle: Rounded Corners 4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Content Placeholder 4" descr="Table&#10;&#10;Description automatically generated">
            <a:extLst>
              <a:ext uri="{FF2B5EF4-FFF2-40B4-BE49-F238E27FC236}">
                <a16:creationId xmlns:a16="http://schemas.microsoft.com/office/drawing/2014/main" id="{B7F01D70-03C4-32B5-0567-0A8476BC7370}"/>
              </a:ext>
            </a:extLst>
          </p:cNvPr>
          <p:cNvPicPr>
            <a:picLocks noChangeAspect="1"/>
          </p:cNvPicPr>
          <p:nvPr/>
        </p:nvPicPr>
        <p:blipFill rotWithShape="1">
          <a:blip r:embed="rId2"/>
          <a:srcRect r="18248" b="1"/>
          <a:stretch/>
        </p:blipFill>
        <p:spPr>
          <a:xfrm>
            <a:off x="1070693" y="2139484"/>
            <a:ext cx="4225885" cy="4096512"/>
          </a:xfrm>
          <a:prstGeom prst="rect">
            <a:avLst/>
          </a:prstGeom>
        </p:spPr>
      </p:pic>
      <p:pic>
        <p:nvPicPr>
          <p:cNvPr id="7" name="Picture 6" descr="Chart, line chart&#10;&#10;Description automatically generated">
            <a:extLst>
              <a:ext uri="{FF2B5EF4-FFF2-40B4-BE49-F238E27FC236}">
                <a16:creationId xmlns:a16="http://schemas.microsoft.com/office/drawing/2014/main" id="{0FF023DF-3C56-7220-D35E-80CCFD493775}"/>
              </a:ext>
            </a:extLst>
          </p:cNvPr>
          <p:cNvPicPr>
            <a:picLocks noChangeAspect="1"/>
          </p:cNvPicPr>
          <p:nvPr/>
        </p:nvPicPr>
        <p:blipFill>
          <a:blip r:embed="rId3"/>
          <a:stretch>
            <a:fillRect/>
          </a:stretch>
        </p:blipFill>
        <p:spPr>
          <a:xfrm>
            <a:off x="6210302" y="2187124"/>
            <a:ext cx="5596128" cy="4001231"/>
          </a:xfrm>
          <a:prstGeom prst="rect">
            <a:avLst/>
          </a:prstGeom>
        </p:spPr>
      </p:pic>
    </p:spTree>
    <p:extLst>
      <p:ext uri="{BB962C8B-B14F-4D97-AF65-F5344CB8AC3E}">
        <p14:creationId xmlns:p14="http://schemas.microsoft.com/office/powerpoint/2010/main" val="188951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0504E-B729-41EA-1459-4F44C696CD1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PERFORMANCE EVALUATION</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D377EE1F-398D-01F4-9F14-7ACB6A41099D}"/>
              </a:ext>
            </a:extLst>
          </p:cNvPr>
          <p:cNvPicPr>
            <a:picLocks noChangeAspect="1"/>
          </p:cNvPicPr>
          <p:nvPr/>
        </p:nvPicPr>
        <p:blipFill>
          <a:blip r:embed="rId2"/>
          <a:stretch>
            <a:fillRect/>
          </a:stretch>
        </p:blipFill>
        <p:spPr>
          <a:xfrm>
            <a:off x="2025842" y="2826555"/>
            <a:ext cx="7226245" cy="1174264"/>
          </a:xfrm>
          <a:prstGeom prst="rect">
            <a:avLst/>
          </a:prstGeom>
        </p:spPr>
      </p:pic>
      <p:pic>
        <p:nvPicPr>
          <p:cNvPr id="5" name="Content Placeholder 4" descr="Text&#10;&#10;Description automatically generated with low confidence">
            <a:extLst>
              <a:ext uri="{FF2B5EF4-FFF2-40B4-BE49-F238E27FC236}">
                <a16:creationId xmlns:a16="http://schemas.microsoft.com/office/drawing/2014/main" id="{E90F6A01-B9B7-CE77-D2A6-A66BE34D56DC}"/>
              </a:ext>
            </a:extLst>
          </p:cNvPr>
          <p:cNvPicPr>
            <a:picLocks noGrp="1" noChangeAspect="1"/>
          </p:cNvPicPr>
          <p:nvPr>
            <p:ph idx="1"/>
          </p:nvPr>
        </p:nvPicPr>
        <p:blipFill>
          <a:blip r:embed="rId3"/>
          <a:stretch>
            <a:fillRect/>
          </a:stretch>
        </p:blipFill>
        <p:spPr>
          <a:xfrm>
            <a:off x="1909438" y="4265138"/>
            <a:ext cx="7342649" cy="1083039"/>
          </a:xfrm>
          <a:prstGeom prst="rect">
            <a:avLst/>
          </a:prstGeom>
        </p:spPr>
      </p:pic>
    </p:spTree>
    <p:extLst>
      <p:ext uri="{BB962C8B-B14F-4D97-AF65-F5344CB8AC3E}">
        <p14:creationId xmlns:p14="http://schemas.microsoft.com/office/powerpoint/2010/main" val="176489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1E865-CC27-D749-EF6E-059C3CDC0284}"/>
              </a:ext>
            </a:extLst>
          </p:cNvPr>
          <p:cNvSpPr>
            <a:spLocks noGrp="1"/>
          </p:cNvSpPr>
          <p:nvPr>
            <p:ph type="title"/>
          </p:nvPr>
        </p:nvSpPr>
        <p:spPr>
          <a:xfrm>
            <a:off x="838200" y="459863"/>
            <a:ext cx="10515600" cy="1004594"/>
          </a:xfrm>
        </p:spPr>
        <p:txBody>
          <a:bodyPr>
            <a:normAutofit/>
          </a:bodyPr>
          <a:lstStyle/>
          <a:p>
            <a:pPr algn="ctr"/>
            <a:r>
              <a:rPr lang="en-US" b="1" dirty="0">
                <a:solidFill>
                  <a:srgbClr val="FFFFFF"/>
                </a:solidFill>
              </a:rPr>
              <a:t>BLEU SCORES</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66A53774-7462-ABA8-D33D-D2A0F8B4245B}"/>
              </a:ext>
            </a:extLst>
          </p:cNvPr>
          <p:cNvPicPr>
            <a:picLocks noGrp="1" noChangeAspect="1"/>
          </p:cNvPicPr>
          <p:nvPr>
            <p:ph idx="1"/>
          </p:nvPr>
        </p:nvPicPr>
        <p:blipFill>
          <a:blip r:embed="rId2"/>
          <a:stretch>
            <a:fillRect/>
          </a:stretch>
        </p:blipFill>
        <p:spPr>
          <a:xfrm>
            <a:off x="4006185" y="1800911"/>
            <a:ext cx="5594282" cy="1630494"/>
          </a:xfrm>
        </p:spPr>
      </p:pic>
      <p:pic>
        <p:nvPicPr>
          <p:cNvPr id="7" name="Picture 6" descr="A dog jumping in the water&#10;&#10;Description automatically generated with low confidence">
            <a:extLst>
              <a:ext uri="{FF2B5EF4-FFF2-40B4-BE49-F238E27FC236}">
                <a16:creationId xmlns:a16="http://schemas.microsoft.com/office/drawing/2014/main" id="{C49A2077-2E93-AD15-91B6-220B03635370}"/>
              </a:ext>
            </a:extLst>
          </p:cNvPr>
          <p:cNvPicPr>
            <a:picLocks noChangeAspect="1"/>
          </p:cNvPicPr>
          <p:nvPr/>
        </p:nvPicPr>
        <p:blipFill>
          <a:blip r:embed="rId3"/>
          <a:stretch>
            <a:fillRect/>
          </a:stretch>
        </p:blipFill>
        <p:spPr>
          <a:xfrm>
            <a:off x="2591532" y="4191253"/>
            <a:ext cx="2003281" cy="1960996"/>
          </a:xfrm>
          <a:prstGeom prst="rect">
            <a:avLst/>
          </a:prstGeom>
        </p:spPr>
      </p:pic>
      <p:pic>
        <p:nvPicPr>
          <p:cNvPr id="9" name="Picture 8">
            <a:extLst>
              <a:ext uri="{FF2B5EF4-FFF2-40B4-BE49-F238E27FC236}">
                <a16:creationId xmlns:a16="http://schemas.microsoft.com/office/drawing/2014/main" id="{A4B59D82-DEE5-7450-317F-1A593A1BA25B}"/>
              </a:ext>
            </a:extLst>
          </p:cNvPr>
          <p:cNvPicPr>
            <a:picLocks noChangeAspect="1"/>
          </p:cNvPicPr>
          <p:nvPr/>
        </p:nvPicPr>
        <p:blipFill>
          <a:blip r:embed="rId4"/>
          <a:stretch>
            <a:fillRect/>
          </a:stretch>
        </p:blipFill>
        <p:spPr>
          <a:xfrm>
            <a:off x="5086901" y="4221883"/>
            <a:ext cx="4142278" cy="500074"/>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4BA79C9C-30F0-FDD8-1B5F-EAE994A5E3CC}"/>
              </a:ext>
            </a:extLst>
          </p:cNvPr>
          <p:cNvPicPr>
            <a:picLocks noChangeAspect="1"/>
          </p:cNvPicPr>
          <p:nvPr/>
        </p:nvPicPr>
        <p:blipFill>
          <a:blip r:embed="rId5"/>
          <a:stretch>
            <a:fillRect/>
          </a:stretch>
        </p:blipFill>
        <p:spPr>
          <a:xfrm>
            <a:off x="5086900" y="4652006"/>
            <a:ext cx="4142278" cy="673907"/>
          </a:xfrm>
          <a:prstGeom prst="rect">
            <a:avLst/>
          </a:prstGeom>
        </p:spPr>
      </p:pic>
      <p:pic>
        <p:nvPicPr>
          <p:cNvPr id="13" name="Picture 12">
            <a:extLst>
              <a:ext uri="{FF2B5EF4-FFF2-40B4-BE49-F238E27FC236}">
                <a16:creationId xmlns:a16="http://schemas.microsoft.com/office/drawing/2014/main" id="{C298A033-087B-B953-1F40-4E2CB5B2377E}"/>
              </a:ext>
            </a:extLst>
          </p:cNvPr>
          <p:cNvPicPr>
            <a:picLocks noChangeAspect="1"/>
          </p:cNvPicPr>
          <p:nvPr/>
        </p:nvPicPr>
        <p:blipFill>
          <a:blip r:embed="rId6"/>
          <a:stretch>
            <a:fillRect/>
          </a:stretch>
        </p:blipFill>
        <p:spPr>
          <a:xfrm>
            <a:off x="5445439" y="5417807"/>
            <a:ext cx="3091041" cy="338229"/>
          </a:xfrm>
          <a:prstGeom prst="rect">
            <a:avLst/>
          </a:prstGeom>
        </p:spPr>
      </p:pic>
    </p:spTree>
    <p:extLst>
      <p:ext uri="{BB962C8B-B14F-4D97-AF65-F5344CB8AC3E}">
        <p14:creationId xmlns:p14="http://schemas.microsoft.com/office/powerpoint/2010/main" val="389010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496C8-A4AB-F8D9-80F0-BA7224447A91}"/>
              </a:ext>
            </a:extLst>
          </p:cNvPr>
          <p:cNvSpPr>
            <a:spLocks noGrp="1"/>
          </p:cNvSpPr>
          <p:nvPr>
            <p:ph type="title"/>
          </p:nvPr>
        </p:nvSpPr>
        <p:spPr>
          <a:xfrm>
            <a:off x="1043631" y="809898"/>
            <a:ext cx="10173010" cy="1554480"/>
          </a:xfrm>
        </p:spPr>
        <p:txBody>
          <a:bodyPr anchor="ctr">
            <a:normAutofit/>
          </a:bodyPr>
          <a:lstStyle/>
          <a:p>
            <a:r>
              <a:rPr lang="en-US" sz="4800" dirty="0"/>
              <a:t>APPROACH : ResNet50 and GRU</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6CCF0AF-D052-3C2D-67A3-EC03E0E3E4A2}"/>
              </a:ext>
            </a:extLst>
          </p:cNvPr>
          <p:cNvGraphicFramePr>
            <a:graphicFrameLocks noGrp="1"/>
          </p:cNvGraphicFramePr>
          <p:nvPr>
            <p:ph idx="1"/>
            <p:extLst>
              <p:ext uri="{D42A27DB-BD31-4B8C-83A1-F6EECF244321}">
                <p14:modId xmlns:p14="http://schemas.microsoft.com/office/powerpoint/2010/main" val="58433550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24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6EFDA1-07CE-C69E-EE93-B8C67522431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dirty="0"/>
              <a:t>MODEL:RESNET50+GRU </a:t>
            </a:r>
            <a:r>
              <a:rPr lang="en-US" sz="4000" dirty="0"/>
              <a:t> </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9" name="Picture 8" descr="Table&#10;&#10;Description automatically generated">
            <a:extLst>
              <a:ext uri="{FF2B5EF4-FFF2-40B4-BE49-F238E27FC236}">
                <a16:creationId xmlns:a16="http://schemas.microsoft.com/office/drawing/2014/main" id="{DCFF70F7-6CC0-8051-2854-9E137C4501B7}"/>
              </a:ext>
            </a:extLst>
          </p:cNvPr>
          <p:cNvPicPr>
            <a:picLocks noChangeAspect="1"/>
          </p:cNvPicPr>
          <p:nvPr/>
        </p:nvPicPr>
        <p:blipFill>
          <a:blip r:embed="rId2"/>
          <a:stretch>
            <a:fillRect/>
          </a:stretch>
        </p:blipFill>
        <p:spPr>
          <a:xfrm>
            <a:off x="385572" y="2236090"/>
            <a:ext cx="5596128" cy="3903299"/>
          </a:xfrm>
          <a:prstGeom prst="rect">
            <a:avLst/>
          </a:prstGeom>
        </p:spPr>
      </p:pic>
      <p:pic>
        <p:nvPicPr>
          <p:cNvPr id="6" name="Picture 5" descr="Chart, line chart&#10;&#10;Description automatically generated">
            <a:extLst>
              <a:ext uri="{FF2B5EF4-FFF2-40B4-BE49-F238E27FC236}">
                <a16:creationId xmlns:a16="http://schemas.microsoft.com/office/drawing/2014/main" id="{12AFDC73-1C71-6FF6-BBBB-8E4001AB3F4B}"/>
              </a:ext>
            </a:extLst>
          </p:cNvPr>
          <p:cNvPicPr>
            <a:picLocks noChangeAspect="1"/>
          </p:cNvPicPr>
          <p:nvPr/>
        </p:nvPicPr>
        <p:blipFill>
          <a:blip r:embed="rId3"/>
          <a:stretch>
            <a:fillRect/>
          </a:stretch>
        </p:blipFill>
        <p:spPr>
          <a:xfrm>
            <a:off x="6210302" y="2320323"/>
            <a:ext cx="5596128" cy="3734833"/>
          </a:xfrm>
          <a:prstGeom prst="rect">
            <a:avLst/>
          </a:prstGeom>
        </p:spPr>
      </p:pic>
    </p:spTree>
    <p:extLst>
      <p:ext uri="{BB962C8B-B14F-4D97-AF65-F5344CB8AC3E}">
        <p14:creationId xmlns:p14="http://schemas.microsoft.com/office/powerpoint/2010/main" val="502056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6979-FD41-106A-26EA-16A787188E83}"/>
              </a:ext>
            </a:extLst>
          </p:cNvPr>
          <p:cNvSpPr>
            <a:spLocks noGrp="1"/>
          </p:cNvSpPr>
          <p:nvPr>
            <p:ph type="title"/>
          </p:nvPr>
        </p:nvSpPr>
        <p:spPr>
          <a:xfrm>
            <a:off x="0" y="365125"/>
            <a:ext cx="12192000" cy="1325563"/>
          </a:xfrm>
        </p:spPr>
        <p:txBody>
          <a:bodyPr/>
          <a:lstStyle/>
          <a:p>
            <a:pPr algn="ctr"/>
            <a:r>
              <a:rPr lang="en-US" sz="4400" b="1" dirty="0"/>
              <a:t>PERFORMANCE EVALUATION</a:t>
            </a:r>
            <a:endParaRPr lang="en-US" b="1" dirty="0"/>
          </a:p>
        </p:txBody>
      </p:sp>
      <p:pic>
        <p:nvPicPr>
          <p:cNvPr id="5" name="Picture 4" descr="Graphical user interface, text&#10;&#10;Description automatically generated">
            <a:extLst>
              <a:ext uri="{FF2B5EF4-FFF2-40B4-BE49-F238E27FC236}">
                <a16:creationId xmlns:a16="http://schemas.microsoft.com/office/drawing/2014/main" id="{8579DC02-8C76-5D7C-0E30-599051D8C02F}"/>
              </a:ext>
            </a:extLst>
          </p:cNvPr>
          <p:cNvPicPr>
            <a:picLocks noChangeAspect="1"/>
          </p:cNvPicPr>
          <p:nvPr/>
        </p:nvPicPr>
        <p:blipFill>
          <a:blip r:embed="rId2"/>
          <a:stretch>
            <a:fillRect/>
          </a:stretch>
        </p:blipFill>
        <p:spPr>
          <a:xfrm>
            <a:off x="655761" y="2795863"/>
            <a:ext cx="10880478" cy="1574661"/>
          </a:xfrm>
          <a:prstGeom prst="rect">
            <a:avLst/>
          </a:prstGeom>
        </p:spPr>
      </p:pic>
    </p:spTree>
    <p:extLst>
      <p:ext uri="{BB962C8B-B14F-4D97-AF65-F5344CB8AC3E}">
        <p14:creationId xmlns:p14="http://schemas.microsoft.com/office/powerpoint/2010/main" val="267778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616FDA-A562-D136-753A-21487DB9020F}"/>
              </a:ext>
            </a:extLst>
          </p:cNvPr>
          <p:cNvSpPr>
            <a:spLocks noGrp="1"/>
          </p:cNvSpPr>
          <p:nvPr>
            <p:ph type="title"/>
          </p:nvPr>
        </p:nvSpPr>
        <p:spPr>
          <a:xfrm>
            <a:off x="838200" y="365125"/>
            <a:ext cx="10515600" cy="1325563"/>
          </a:xfrm>
        </p:spPr>
        <p:txBody>
          <a:bodyPr>
            <a:normAutofit/>
          </a:bodyPr>
          <a:lstStyle/>
          <a:p>
            <a:pPr algn="ctr"/>
            <a:r>
              <a:rPr lang="en-IN" sz="5400" b="1" i="0" u="none" strike="noStrike" dirty="0">
                <a:solidFill>
                  <a:srgbClr val="262626"/>
                </a:solidFill>
                <a:effectLst/>
              </a:rPr>
              <a:t>AGENDA</a:t>
            </a:r>
            <a:endParaRPr lang="en-US" sz="5400" b="1"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CCA112-AEFE-5DA0-B773-00A7D3D15639}"/>
              </a:ext>
            </a:extLst>
          </p:cNvPr>
          <p:cNvSpPr>
            <a:spLocks noGrp="1"/>
          </p:cNvSpPr>
          <p:nvPr>
            <p:ph idx="1"/>
          </p:nvPr>
        </p:nvSpPr>
        <p:spPr>
          <a:xfrm>
            <a:off x="1120690" y="1591878"/>
            <a:ext cx="10515600" cy="4351338"/>
          </a:xfrm>
        </p:spPr>
        <p:txBody>
          <a:bodyPr>
            <a:normAutofit/>
          </a:bodyPr>
          <a:lstStyle/>
          <a:p>
            <a:pPr indent="-228600" rtl="0">
              <a:lnSpc>
                <a:spcPct val="150000"/>
              </a:lnSpc>
              <a:spcBef>
                <a:spcPts val="0"/>
              </a:spcBef>
              <a:spcAft>
                <a:spcPts val="0"/>
              </a:spcAft>
            </a:pPr>
            <a:r>
              <a:rPr lang="en-IN" sz="2000" dirty="0">
                <a:solidFill>
                  <a:srgbClr val="262626"/>
                </a:solidFill>
              </a:rPr>
              <a:t>Problem Statement</a:t>
            </a:r>
          </a:p>
          <a:p>
            <a:pPr indent="-228600" rtl="0">
              <a:lnSpc>
                <a:spcPct val="150000"/>
              </a:lnSpc>
              <a:spcBef>
                <a:spcPts val="0"/>
              </a:spcBef>
              <a:spcAft>
                <a:spcPts val="0"/>
              </a:spcAft>
            </a:pPr>
            <a:r>
              <a:rPr lang="en-IN" sz="2000" dirty="0">
                <a:solidFill>
                  <a:srgbClr val="262626"/>
                </a:solidFill>
              </a:rPr>
              <a:t>Technical Approach</a:t>
            </a:r>
          </a:p>
          <a:p>
            <a:pPr indent="-228600" rtl="0">
              <a:lnSpc>
                <a:spcPct val="150000"/>
              </a:lnSpc>
              <a:spcBef>
                <a:spcPts val="1000"/>
              </a:spcBef>
              <a:spcAft>
                <a:spcPts val="0"/>
              </a:spcAft>
            </a:pPr>
            <a:r>
              <a:rPr lang="en-IN" sz="2000" b="0" i="0" u="none" strike="noStrike" dirty="0">
                <a:solidFill>
                  <a:srgbClr val="262626"/>
                </a:solidFill>
                <a:effectLst/>
              </a:rPr>
              <a:t>Data Description</a:t>
            </a:r>
            <a:endParaRPr lang="en-IN" sz="2000" b="0" dirty="0">
              <a:effectLst/>
            </a:endParaRPr>
          </a:p>
          <a:p>
            <a:pPr indent="-228600" rtl="0">
              <a:lnSpc>
                <a:spcPct val="150000"/>
              </a:lnSpc>
              <a:spcBef>
                <a:spcPts val="1000"/>
              </a:spcBef>
              <a:spcAft>
                <a:spcPts val="0"/>
              </a:spcAft>
            </a:pPr>
            <a:r>
              <a:rPr lang="en-IN" sz="2000" b="0" i="0" u="none" strike="noStrike" dirty="0">
                <a:solidFill>
                  <a:srgbClr val="262626"/>
                </a:solidFill>
                <a:effectLst/>
              </a:rPr>
              <a:t>Data Pre-processing</a:t>
            </a:r>
            <a:endParaRPr lang="en-IN" sz="2000" b="0" dirty="0">
              <a:effectLst/>
            </a:endParaRPr>
          </a:p>
          <a:p>
            <a:pPr indent="-228600" rtl="0">
              <a:lnSpc>
                <a:spcPct val="150000"/>
              </a:lnSpc>
              <a:spcBef>
                <a:spcPts val="1000"/>
              </a:spcBef>
              <a:spcAft>
                <a:spcPts val="0"/>
              </a:spcAft>
            </a:pPr>
            <a:r>
              <a:rPr lang="en-IN" sz="2000" b="0" i="0" u="none" strike="noStrike" dirty="0">
                <a:solidFill>
                  <a:srgbClr val="262626"/>
                </a:solidFill>
                <a:effectLst/>
              </a:rPr>
              <a:t>Deep Learning Approaches : VGG16+LSTM and RESNET50 +GRU</a:t>
            </a:r>
            <a:endParaRPr lang="en-IN" sz="2000" b="0" dirty="0">
              <a:effectLst/>
            </a:endParaRPr>
          </a:p>
          <a:p>
            <a:pPr indent="-228600" rtl="0">
              <a:lnSpc>
                <a:spcPct val="150000"/>
              </a:lnSpc>
              <a:spcBef>
                <a:spcPts val="1000"/>
              </a:spcBef>
              <a:spcAft>
                <a:spcPts val="0"/>
              </a:spcAft>
            </a:pPr>
            <a:r>
              <a:rPr lang="en-IN" sz="2000" b="0" i="0" u="none" strike="noStrike" dirty="0">
                <a:solidFill>
                  <a:srgbClr val="262626"/>
                </a:solidFill>
                <a:effectLst/>
              </a:rPr>
              <a:t>Accuracy Comparison via BELU scores</a:t>
            </a:r>
            <a:endParaRPr lang="en-IN" sz="2000" dirty="0"/>
          </a:p>
          <a:p>
            <a:pPr indent="-228600" rtl="0">
              <a:lnSpc>
                <a:spcPct val="150000"/>
              </a:lnSpc>
              <a:spcBef>
                <a:spcPts val="1000"/>
              </a:spcBef>
              <a:spcAft>
                <a:spcPts val="0"/>
              </a:spcAft>
            </a:pPr>
            <a:r>
              <a:rPr lang="en-IN" sz="2000" b="0" i="0" u="none" strike="noStrike" dirty="0">
                <a:solidFill>
                  <a:srgbClr val="262626"/>
                </a:solidFill>
                <a:effectLst/>
              </a:rPr>
              <a:t>Conclusion</a:t>
            </a:r>
            <a:endParaRPr lang="en-IN" sz="2000" b="0" dirty="0">
              <a:effectLst/>
            </a:endParaRPr>
          </a:p>
          <a:p>
            <a:pPr marL="0" indent="0">
              <a:buNone/>
            </a:pPr>
            <a:endParaRPr lang="en-US" dirty="0"/>
          </a:p>
        </p:txBody>
      </p:sp>
    </p:spTree>
    <p:extLst>
      <p:ext uri="{BB962C8B-B14F-4D97-AF65-F5344CB8AC3E}">
        <p14:creationId xmlns:p14="http://schemas.microsoft.com/office/powerpoint/2010/main" val="205578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D1E865-CC27-D749-EF6E-059C3CDC0284}"/>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BLEU scores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C2FFB4B8-9B02-B9E4-A56C-79D17CF50AE2}"/>
              </a:ext>
            </a:extLst>
          </p:cNvPr>
          <p:cNvPicPr>
            <a:picLocks noChangeAspect="1"/>
          </p:cNvPicPr>
          <p:nvPr/>
        </p:nvPicPr>
        <p:blipFill>
          <a:blip r:embed="rId2"/>
          <a:stretch>
            <a:fillRect/>
          </a:stretch>
        </p:blipFill>
        <p:spPr>
          <a:xfrm>
            <a:off x="1035177" y="3311994"/>
            <a:ext cx="10118598" cy="2529649"/>
          </a:xfrm>
          <a:prstGeom prst="rect">
            <a:avLst/>
          </a:prstGeom>
        </p:spPr>
      </p:pic>
    </p:spTree>
    <p:extLst>
      <p:ext uri="{BB962C8B-B14F-4D97-AF65-F5344CB8AC3E}">
        <p14:creationId xmlns:p14="http://schemas.microsoft.com/office/powerpoint/2010/main" val="330917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18778-A788-316C-80BB-B92C4E3C6367}"/>
              </a:ext>
            </a:extLst>
          </p:cNvPr>
          <p:cNvSpPr>
            <a:spLocks noGrp="1"/>
          </p:cNvSpPr>
          <p:nvPr>
            <p:ph type="title"/>
          </p:nvPr>
        </p:nvSpPr>
        <p:spPr>
          <a:xfrm>
            <a:off x="1282963" y="1238080"/>
            <a:ext cx="9849751" cy="1349671"/>
          </a:xfrm>
        </p:spPr>
        <p:txBody>
          <a:bodyPr anchor="b">
            <a:normAutofit/>
          </a:bodyPr>
          <a:lstStyle/>
          <a:p>
            <a:r>
              <a:rPr lang="en-US" sz="5400"/>
              <a:t>COMPARISION</a:t>
            </a:r>
          </a:p>
        </p:txBody>
      </p:sp>
      <p:pic>
        <p:nvPicPr>
          <p:cNvPr id="5" name="Picture 4" descr="Text&#10;&#10;Description automatically generated">
            <a:extLst>
              <a:ext uri="{FF2B5EF4-FFF2-40B4-BE49-F238E27FC236}">
                <a16:creationId xmlns:a16="http://schemas.microsoft.com/office/drawing/2014/main" id="{9C923112-8E7C-A4CB-D8A2-C1EF75C76FC5}"/>
              </a:ext>
            </a:extLst>
          </p:cNvPr>
          <p:cNvPicPr>
            <a:picLocks noChangeAspect="1"/>
          </p:cNvPicPr>
          <p:nvPr/>
        </p:nvPicPr>
        <p:blipFill>
          <a:blip r:embed="rId2"/>
          <a:stretch>
            <a:fillRect/>
          </a:stretch>
        </p:blipFill>
        <p:spPr>
          <a:xfrm>
            <a:off x="6163201" y="4092322"/>
            <a:ext cx="4969513" cy="1245108"/>
          </a:xfrm>
          <a:prstGeom prst="rect">
            <a:avLst/>
          </a:prstGeom>
        </p:spPr>
      </p:pic>
      <p:pic>
        <p:nvPicPr>
          <p:cNvPr id="6" name="Content Placeholder 4" descr="Text&#10;&#10;Description automatically generated">
            <a:extLst>
              <a:ext uri="{FF2B5EF4-FFF2-40B4-BE49-F238E27FC236}">
                <a16:creationId xmlns:a16="http://schemas.microsoft.com/office/drawing/2014/main" id="{CF559AE9-02FD-203D-2DCA-78B315855320}"/>
              </a:ext>
            </a:extLst>
          </p:cNvPr>
          <p:cNvPicPr>
            <a:picLocks noChangeAspect="1"/>
          </p:cNvPicPr>
          <p:nvPr/>
        </p:nvPicPr>
        <p:blipFill>
          <a:blip r:embed="rId3"/>
          <a:stretch>
            <a:fillRect/>
          </a:stretch>
        </p:blipFill>
        <p:spPr>
          <a:xfrm>
            <a:off x="1284626" y="4092322"/>
            <a:ext cx="4346958" cy="1266952"/>
          </a:xfrm>
          <a:prstGeom prst="rect">
            <a:avLst/>
          </a:prstGeom>
        </p:spPr>
      </p:pic>
      <p:sp>
        <p:nvSpPr>
          <p:cNvPr id="7" name="TextBox 6">
            <a:extLst>
              <a:ext uri="{FF2B5EF4-FFF2-40B4-BE49-F238E27FC236}">
                <a16:creationId xmlns:a16="http://schemas.microsoft.com/office/drawing/2014/main" id="{8D747650-504F-3982-7E65-8F2AF23A17B6}"/>
              </a:ext>
            </a:extLst>
          </p:cNvPr>
          <p:cNvSpPr txBox="1"/>
          <p:nvPr/>
        </p:nvSpPr>
        <p:spPr>
          <a:xfrm>
            <a:off x="2395164" y="3547502"/>
            <a:ext cx="1285352" cy="330540"/>
          </a:xfrm>
          <a:prstGeom prst="rect">
            <a:avLst/>
          </a:prstGeom>
          <a:noFill/>
        </p:spPr>
        <p:txBody>
          <a:bodyPr wrap="none" rtlCol="0">
            <a:spAutoFit/>
          </a:bodyPr>
          <a:lstStyle/>
          <a:p>
            <a:pPr defTabSz="786384">
              <a:spcAft>
                <a:spcPts val="600"/>
              </a:spcAft>
            </a:pPr>
            <a:r>
              <a:rPr lang="en-US" sz="1548" kern="1200">
                <a:solidFill>
                  <a:schemeClr val="tx1"/>
                </a:solidFill>
                <a:latin typeface="+mn-lt"/>
                <a:ea typeface="+mn-ea"/>
                <a:cs typeface="+mn-cs"/>
              </a:rPr>
              <a:t>VGG16+LSTM</a:t>
            </a:r>
            <a:endParaRPr lang="en-US"/>
          </a:p>
        </p:txBody>
      </p:sp>
      <p:sp>
        <p:nvSpPr>
          <p:cNvPr id="8" name="TextBox 7">
            <a:extLst>
              <a:ext uri="{FF2B5EF4-FFF2-40B4-BE49-F238E27FC236}">
                <a16:creationId xmlns:a16="http://schemas.microsoft.com/office/drawing/2014/main" id="{4B9EE065-DB44-B6B0-CA97-3680C510E001}"/>
              </a:ext>
            </a:extLst>
          </p:cNvPr>
          <p:cNvSpPr txBox="1"/>
          <p:nvPr/>
        </p:nvSpPr>
        <p:spPr>
          <a:xfrm>
            <a:off x="7308263" y="3547502"/>
            <a:ext cx="1458733" cy="330540"/>
          </a:xfrm>
          <a:prstGeom prst="rect">
            <a:avLst/>
          </a:prstGeom>
          <a:noFill/>
        </p:spPr>
        <p:txBody>
          <a:bodyPr wrap="none" rtlCol="0">
            <a:spAutoFit/>
          </a:bodyPr>
          <a:lstStyle/>
          <a:p>
            <a:pPr defTabSz="786384">
              <a:spcAft>
                <a:spcPts val="600"/>
              </a:spcAft>
            </a:pPr>
            <a:r>
              <a:rPr lang="en-US" sz="1548" kern="1200">
                <a:solidFill>
                  <a:schemeClr val="tx1"/>
                </a:solidFill>
                <a:latin typeface="+mn-lt"/>
                <a:ea typeface="+mn-ea"/>
                <a:cs typeface="+mn-cs"/>
              </a:rPr>
              <a:t>RESNET50+GRU</a:t>
            </a:r>
            <a:endParaRPr lang="en-US"/>
          </a:p>
        </p:txBody>
      </p:sp>
    </p:spTree>
    <p:extLst>
      <p:ext uri="{BB962C8B-B14F-4D97-AF65-F5344CB8AC3E}">
        <p14:creationId xmlns:p14="http://schemas.microsoft.com/office/powerpoint/2010/main" val="1301942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681CF-CE3E-7683-26DB-D712775B6745}"/>
              </a:ext>
            </a:extLst>
          </p:cNvPr>
          <p:cNvSpPr>
            <a:spLocks noGrp="1"/>
          </p:cNvSpPr>
          <p:nvPr>
            <p:ph type="title"/>
          </p:nvPr>
        </p:nvSpPr>
        <p:spPr>
          <a:xfrm>
            <a:off x="841248" y="256032"/>
            <a:ext cx="10506456" cy="1014984"/>
          </a:xfrm>
        </p:spPr>
        <p:txBody>
          <a:bodyPr anchor="b">
            <a:normAutofit/>
          </a:bodyPr>
          <a:lstStyle/>
          <a:p>
            <a:r>
              <a:rPr lang="en-US" b="1" dirty="0">
                <a:latin typeface="Copperplate" panose="02000504000000020004" pitchFamily="2" charset="77"/>
              </a:rPr>
              <a:t>CONCLUSION</a:t>
            </a:r>
            <a:endParaRPr lang="en-US" b="1">
              <a:latin typeface="Copperplate" panose="02000504000000020004" pitchFamily="2" charset="77"/>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0C81F98-F51C-0437-5EE9-6DF71A3C455A}"/>
              </a:ext>
            </a:extLst>
          </p:cNvPr>
          <p:cNvGraphicFramePr>
            <a:graphicFrameLocks noGrp="1"/>
          </p:cNvGraphicFramePr>
          <p:nvPr>
            <p:ph idx="1"/>
            <p:extLst>
              <p:ext uri="{D42A27DB-BD31-4B8C-83A1-F6EECF244321}">
                <p14:modId xmlns:p14="http://schemas.microsoft.com/office/powerpoint/2010/main" val="295253762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89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16FDA-A562-D136-753A-21487DB9020F}"/>
              </a:ext>
            </a:extLst>
          </p:cNvPr>
          <p:cNvSpPr>
            <a:spLocks noGrp="1"/>
          </p:cNvSpPr>
          <p:nvPr>
            <p:ph type="title"/>
          </p:nvPr>
        </p:nvSpPr>
        <p:spPr>
          <a:xfrm>
            <a:off x="838200" y="365125"/>
            <a:ext cx="10515600" cy="1325563"/>
          </a:xfrm>
        </p:spPr>
        <p:txBody>
          <a:bodyPr>
            <a:normAutofit/>
          </a:bodyPr>
          <a:lstStyle/>
          <a:p>
            <a:r>
              <a:rPr lang="en-IN" b="0" i="0" u="none" strike="noStrike">
                <a:effectLst/>
                <a:latin typeface="Arial" panose="020B0604020202020204" pitchFamily="34" charset="0"/>
              </a:rPr>
              <a:t>PROBLEM STATEMENT</a:t>
            </a:r>
            <a:endParaRPr lang="en-US"/>
          </a:p>
        </p:txBody>
      </p:sp>
      <p:graphicFrame>
        <p:nvGraphicFramePr>
          <p:cNvPr id="14" name="Content Placeholder 2">
            <a:extLst>
              <a:ext uri="{FF2B5EF4-FFF2-40B4-BE49-F238E27FC236}">
                <a16:creationId xmlns:a16="http://schemas.microsoft.com/office/drawing/2014/main" id="{4C01C8E2-C3B9-C990-0ACB-27F20A458C02}"/>
              </a:ext>
            </a:extLst>
          </p:cNvPr>
          <p:cNvGraphicFramePr>
            <a:graphicFrameLocks noGrp="1"/>
          </p:cNvGraphicFramePr>
          <p:nvPr>
            <p:ph idx="1"/>
            <p:extLst>
              <p:ext uri="{D42A27DB-BD31-4B8C-83A1-F6EECF244321}">
                <p14:modId xmlns:p14="http://schemas.microsoft.com/office/powerpoint/2010/main" val="1959996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Graph on document with pen">
            <a:extLst>
              <a:ext uri="{FF2B5EF4-FFF2-40B4-BE49-F238E27FC236}">
                <a16:creationId xmlns:a16="http://schemas.microsoft.com/office/drawing/2014/main" id="{06ADD735-3C63-3201-5252-01DBA98A1FDA}"/>
              </a:ext>
            </a:extLst>
          </p:cNvPr>
          <p:cNvPicPr>
            <a:picLocks noChangeAspect="1"/>
          </p:cNvPicPr>
          <p:nvPr/>
        </p:nvPicPr>
        <p:blipFill rotWithShape="1">
          <a:blip r:embed="rId2"/>
          <a:srcRect b="15730"/>
          <a:stretch/>
        </p:blipFill>
        <p:spPr>
          <a:xfrm>
            <a:off x="20" y="287089"/>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C3C5F9-D61F-08D0-37E7-5378C32D94C9}"/>
              </a:ext>
            </a:extLst>
          </p:cNvPr>
          <p:cNvSpPr>
            <a:spLocks noGrp="1"/>
          </p:cNvSpPr>
          <p:nvPr>
            <p:ph type="title"/>
          </p:nvPr>
        </p:nvSpPr>
        <p:spPr>
          <a:xfrm>
            <a:off x="838200" y="365125"/>
            <a:ext cx="10515600" cy="1325563"/>
          </a:xfrm>
        </p:spPr>
        <p:txBody>
          <a:bodyPr>
            <a:normAutofit/>
          </a:bodyPr>
          <a:lstStyle/>
          <a:p>
            <a:r>
              <a:rPr lang="en-US" sz="5200" b="1" dirty="0"/>
              <a:t>TECHNICAL APPROACH</a:t>
            </a:r>
          </a:p>
        </p:txBody>
      </p:sp>
      <p:sp>
        <p:nvSpPr>
          <p:cNvPr id="3" name="Content Placeholder 2">
            <a:extLst>
              <a:ext uri="{FF2B5EF4-FFF2-40B4-BE49-F238E27FC236}">
                <a16:creationId xmlns:a16="http://schemas.microsoft.com/office/drawing/2014/main" id="{988CB8B3-2D89-4268-7A2A-FDABAF5FFEEB}"/>
              </a:ext>
            </a:extLst>
          </p:cNvPr>
          <p:cNvSpPr>
            <a:spLocks noGrp="1"/>
          </p:cNvSpPr>
          <p:nvPr>
            <p:ph idx="1"/>
          </p:nvPr>
        </p:nvSpPr>
        <p:spPr>
          <a:xfrm>
            <a:off x="838200" y="1825625"/>
            <a:ext cx="10515600" cy="4667250"/>
          </a:xfrm>
        </p:spPr>
        <p:txBody>
          <a:bodyPr>
            <a:normAutofit/>
          </a:bodyPr>
          <a:lstStyle/>
          <a:p>
            <a:r>
              <a:rPr lang="en-US" sz="1800" dirty="0"/>
              <a:t>Import required libraries and modules</a:t>
            </a:r>
          </a:p>
          <a:p>
            <a:r>
              <a:rPr lang="en-US" sz="1800" dirty="0"/>
              <a:t>Load and preprocess the dataset with images and captions</a:t>
            </a:r>
          </a:p>
          <a:p>
            <a:r>
              <a:rPr lang="en-US" sz="1800" b="1" dirty="0"/>
              <a:t>Split</a:t>
            </a:r>
            <a:r>
              <a:rPr lang="en-US" sz="1800" dirty="0"/>
              <a:t> the dataset into training and testing subset.</a:t>
            </a:r>
          </a:p>
          <a:p>
            <a:r>
              <a:rPr lang="en-US" sz="1800" dirty="0"/>
              <a:t>Extract </a:t>
            </a:r>
            <a:r>
              <a:rPr lang="en-US" sz="1800" b="1" dirty="0"/>
              <a:t>image features </a:t>
            </a:r>
            <a:r>
              <a:rPr lang="en-US" sz="1800" dirty="0"/>
              <a:t>using a pre-trained model  like </a:t>
            </a:r>
            <a:r>
              <a:rPr lang="en-US" sz="1800" b="1" dirty="0"/>
              <a:t>VGG16 or ResNet50</a:t>
            </a:r>
            <a:endParaRPr lang="en-US" sz="1800" dirty="0"/>
          </a:p>
          <a:p>
            <a:r>
              <a:rPr lang="en-US" sz="1800" b="1" dirty="0"/>
              <a:t>Tokenize</a:t>
            </a:r>
            <a:r>
              <a:rPr lang="en-US" sz="1800" dirty="0"/>
              <a:t> captions using the </a:t>
            </a:r>
            <a:r>
              <a:rPr lang="en-US" sz="1800" dirty="0" err="1"/>
              <a:t>Keras</a:t>
            </a:r>
            <a:r>
              <a:rPr lang="en-US" sz="1800" dirty="0"/>
              <a:t> tokenizer</a:t>
            </a:r>
          </a:p>
          <a:p>
            <a:r>
              <a:rPr lang="en-US" sz="1800" dirty="0"/>
              <a:t>Create training data with image features and tokenized captions</a:t>
            </a:r>
          </a:p>
          <a:p>
            <a:r>
              <a:rPr lang="en-US" sz="1800" dirty="0"/>
              <a:t>Build the caption generation model  using extracted image features and captions</a:t>
            </a:r>
          </a:p>
          <a:p>
            <a:r>
              <a:rPr lang="en-US" sz="1800" dirty="0"/>
              <a:t>Use </a:t>
            </a:r>
            <a:r>
              <a:rPr lang="en-US" sz="1800" b="1" dirty="0"/>
              <a:t>LSTM or GRU layers </a:t>
            </a:r>
            <a:r>
              <a:rPr lang="en-US" sz="1800" dirty="0"/>
              <a:t>for sequential text data processing</a:t>
            </a:r>
          </a:p>
          <a:p>
            <a:r>
              <a:rPr lang="en-US" sz="1800" dirty="0"/>
              <a:t>Train the caption generation model on the training data</a:t>
            </a:r>
          </a:p>
          <a:p>
            <a:r>
              <a:rPr lang="en-US" sz="1800" dirty="0"/>
              <a:t>Generate captions for test images using the trained model</a:t>
            </a:r>
          </a:p>
          <a:p>
            <a:r>
              <a:rPr lang="en-US" sz="1800" dirty="0"/>
              <a:t>Calculate </a:t>
            </a:r>
            <a:r>
              <a:rPr lang="en-US" sz="1800" b="1" dirty="0"/>
              <a:t>BLEU scores </a:t>
            </a:r>
            <a:r>
              <a:rPr lang="en-US" sz="1800" dirty="0"/>
              <a:t>to evaluate the quality of generated captions</a:t>
            </a:r>
          </a:p>
          <a:p>
            <a:r>
              <a:rPr lang="en-US" sz="1800" dirty="0"/>
              <a:t>Identify and visualize the best predictions based on BLEU scores</a:t>
            </a:r>
          </a:p>
          <a:p>
            <a:pPr marL="0" indent="0">
              <a:buNone/>
            </a:pPr>
            <a:endParaRPr lang="en-US" sz="1500" dirty="0"/>
          </a:p>
        </p:txBody>
      </p:sp>
    </p:spTree>
    <p:extLst>
      <p:ext uri="{BB962C8B-B14F-4D97-AF65-F5344CB8AC3E}">
        <p14:creationId xmlns:p14="http://schemas.microsoft.com/office/powerpoint/2010/main" val="52763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616FDA-A562-D136-753A-21487DB9020F}"/>
              </a:ext>
            </a:extLst>
          </p:cNvPr>
          <p:cNvSpPr>
            <a:spLocks noGrp="1"/>
          </p:cNvSpPr>
          <p:nvPr>
            <p:ph type="title"/>
          </p:nvPr>
        </p:nvSpPr>
        <p:spPr>
          <a:xfrm>
            <a:off x="0" y="365125"/>
            <a:ext cx="12192000" cy="1325563"/>
          </a:xfrm>
        </p:spPr>
        <p:txBody>
          <a:bodyPr>
            <a:normAutofit/>
          </a:bodyPr>
          <a:lstStyle/>
          <a:p>
            <a:pPr algn="ctr" rtl="0">
              <a:spcBef>
                <a:spcPts val="0"/>
              </a:spcBef>
              <a:spcAft>
                <a:spcPts val="0"/>
              </a:spcAft>
            </a:pPr>
            <a:r>
              <a:rPr lang="en-IN" sz="5400" b="1" i="0" u="none" strike="noStrike" dirty="0">
                <a:solidFill>
                  <a:srgbClr val="262626"/>
                </a:solidFill>
                <a:effectLst/>
              </a:rPr>
              <a:t>DATASET ANALYSIS</a:t>
            </a:r>
            <a:endParaRPr lang="en-US" sz="54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938C820F-D1D5-4D86-ABEF-868FC05E46A7}"/>
              </a:ext>
            </a:extLst>
          </p:cNvPr>
          <p:cNvGraphicFramePr>
            <a:graphicFrameLocks noGrp="1"/>
          </p:cNvGraphicFramePr>
          <p:nvPr>
            <p:ph idx="1"/>
            <p:extLst>
              <p:ext uri="{D42A27DB-BD31-4B8C-83A1-F6EECF244321}">
                <p14:modId xmlns:p14="http://schemas.microsoft.com/office/powerpoint/2010/main" val="20870552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0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842E60-7D4E-1C74-9C85-B49021007ACE}"/>
              </a:ext>
            </a:extLst>
          </p:cNvPr>
          <p:cNvSpPr txBox="1"/>
          <p:nvPr/>
        </p:nvSpPr>
        <p:spPr>
          <a:xfrm>
            <a:off x="371981" y="2941432"/>
            <a:ext cx="7296661"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b="1" i="0" u="none" strike="noStrike" dirty="0">
                <a:effectLst/>
              </a:rPr>
              <a:t>EXPLORATORY DATA ANALYSIS</a:t>
            </a:r>
            <a:endParaRPr lang="en-US" sz="2800" b="1" dirty="0"/>
          </a:p>
        </p:txBody>
      </p:sp>
      <p:pic>
        <p:nvPicPr>
          <p:cNvPr id="9" name="Graphic 8" descr="Chart">
            <a:extLst>
              <a:ext uri="{FF2B5EF4-FFF2-40B4-BE49-F238E27FC236}">
                <a16:creationId xmlns:a16="http://schemas.microsoft.com/office/drawing/2014/main" id="{6867224B-2B13-9C8B-7C19-95BBDC230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191009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099B085-A2CF-A5A0-3A13-A83237932119}"/>
              </a:ext>
            </a:extLst>
          </p:cNvPr>
          <p:cNvPicPr>
            <a:picLocks noChangeAspect="1"/>
          </p:cNvPicPr>
          <p:nvPr/>
        </p:nvPicPr>
        <p:blipFill>
          <a:blip r:embed="rId2"/>
          <a:stretch>
            <a:fillRect/>
          </a:stretch>
        </p:blipFill>
        <p:spPr>
          <a:xfrm>
            <a:off x="630936" y="2105200"/>
            <a:ext cx="5458968" cy="2647599"/>
          </a:xfrm>
          <a:prstGeom prst="rect">
            <a:avLst/>
          </a:prstGeom>
        </p:spPr>
      </p:pic>
      <p:sp>
        <p:nvSpPr>
          <p:cNvPr id="7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33">
            <a:extLst>
              <a:ext uri="{FF2B5EF4-FFF2-40B4-BE49-F238E27FC236}">
                <a16:creationId xmlns:a16="http://schemas.microsoft.com/office/drawing/2014/main" id="{5541B931-18EE-1923-43F5-412F40A9A054}"/>
              </a:ext>
            </a:extLst>
          </p:cNvPr>
          <p:cNvSpPr>
            <a:spLocks noGrp="1"/>
          </p:cNvSpPr>
          <p:nvPr>
            <p:ph idx="1"/>
          </p:nvPr>
        </p:nvSpPr>
        <p:spPr>
          <a:xfrm>
            <a:off x="6739128" y="2664886"/>
            <a:ext cx="4818888" cy="3550789"/>
          </a:xfrm>
        </p:spPr>
        <p:txBody>
          <a:bodyPr anchor="t">
            <a:normAutofit/>
          </a:bodyPr>
          <a:lstStyle/>
          <a:p>
            <a:r>
              <a:rPr lang="en-US" sz="1700" dirty="0">
                <a:ea typeface="Calibri" panose="020F0502020204030204"/>
                <a:cs typeface="Calibri" panose="020F0502020204030204"/>
              </a:rPr>
              <a:t>Scatter plot:</a:t>
            </a:r>
          </a:p>
          <a:p>
            <a:pPr marL="0" indent="0">
              <a:buNone/>
            </a:pPr>
            <a:r>
              <a:rPr lang="en-US" sz="1700" dirty="0">
                <a:ea typeface="Calibri" panose="020F0502020204030204"/>
                <a:cs typeface="Calibri" panose="020F0502020204030204"/>
              </a:rPr>
              <a:t>       X-axis: Caption length</a:t>
            </a:r>
          </a:p>
          <a:p>
            <a:pPr marL="0" indent="0">
              <a:buNone/>
            </a:pPr>
            <a:r>
              <a:rPr lang="en-US" sz="1700" dirty="0">
                <a:ea typeface="Calibri" panose="020F0502020204030204"/>
                <a:cs typeface="Calibri" panose="020F0502020204030204"/>
              </a:rPr>
              <a:t>        Y-axis: Unique words</a:t>
            </a:r>
          </a:p>
          <a:p>
            <a:pPr marL="0" indent="0">
              <a:buNone/>
            </a:pPr>
            <a:r>
              <a:rPr lang="en-US" sz="1700" dirty="0">
                <a:ea typeface="Calibri" panose="020F0502020204030204"/>
                <a:cs typeface="Calibri" panose="020F0502020204030204"/>
              </a:rPr>
              <a:t>Observation: Longer captions tend to have more unique words</a:t>
            </a:r>
          </a:p>
          <a:p>
            <a:r>
              <a:rPr lang="en-US" sz="1700" dirty="0">
                <a:ea typeface="Calibri" panose="020F0502020204030204"/>
                <a:cs typeface="Calibri" panose="020F0502020204030204"/>
              </a:rPr>
              <a:t>Histogram:</a:t>
            </a:r>
          </a:p>
          <a:p>
            <a:pPr marL="0" indent="0">
              <a:buNone/>
            </a:pPr>
            <a:r>
              <a:rPr lang="en-US" sz="1700" dirty="0">
                <a:ea typeface="Calibri" panose="020F0502020204030204"/>
                <a:cs typeface="Calibri" panose="020F0502020204030204"/>
              </a:rPr>
              <a:t>        X-axis: Caption length range</a:t>
            </a:r>
          </a:p>
          <a:p>
            <a:pPr marL="0" indent="0">
              <a:buNone/>
            </a:pPr>
            <a:r>
              <a:rPr lang="en-US" sz="1700" dirty="0">
                <a:ea typeface="Calibri" panose="020F0502020204030204"/>
                <a:cs typeface="Calibri" panose="020F0502020204030204"/>
              </a:rPr>
              <a:t>        Y-axis: Caption count in each bin</a:t>
            </a:r>
          </a:p>
          <a:p>
            <a:pPr marL="0" indent="0">
              <a:buNone/>
            </a:pPr>
            <a:r>
              <a:rPr lang="en-US" sz="1700" dirty="0">
                <a:ea typeface="Calibri" panose="020F0502020204030204"/>
                <a:cs typeface="Calibri" panose="020F0502020204030204"/>
              </a:rPr>
              <a:t>Observation: Majority of captions have lengths between 0 and 100 characters, peaking around 50 characters</a:t>
            </a:r>
          </a:p>
          <a:p>
            <a:endParaRPr lang="en-US" sz="1700" dirty="0">
              <a:ea typeface="Calibri" panose="020F0502020204030204"/>
              <a:cs typeface="Calibri" panose="020F0502020204030204"/>
            </a:endParaRPr>
          </a:p>
        </p:txBody>
      </p:sp>
    </p:spTree>
    <p:extLst>
      <p:ext uri="{BB962C8B-B14F-4D97-AF65-F5344CB8AC3E}">
        <p14:creationId xmlns:p14="http://schemas.microsoft.com/office/powerpoint/2010/main" val="269195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0FEF-0E5C-96A1-4334-D614A3910176}"/>
              </a:ext>
            </a:extLst>
          </p:cNvPr>
          <p:cNvSpPr>
            <a:spLocks noGrp="1"/>
          </p:cNvSpPr>
          <p:nvPr>
            <p:ph type="title"/>
          </p:nvPr>
        </p:nvSpPr>
        <p:spPr/>
        <p:txBody>
          <a:bodyPr>
            <a:normAutofit/>
          </a:bodyPr>
          <a:lstStyle/>
          <a:p>
            <a:pPr algn="ctr"/>
            <a:r>
              <a:rPr lang="en-US" sz="5400" b="1" dirty="0"/>
              <a:t>CAPTIONS –WORD CLOUD</a:t>
            </a:r>
          </a:p>
        </p:txBody>
      </p:sp>
      <p:pic>
        <p:nvPicPr>
          <p:cNvPr id="4" name="Content Placeholder 3" descr="A picture containing text, newspaper&#10;&#10;Description automatically generated">
            <a:extLst>
              <a:ext uri="{FF2B5EF4-FFF2-40B4-BE49-F238E27FC236}">
                <a16:creationId xmlns:a16="http://schemas.microsoft.com/office/drawing/2014/main" id="{E9DBC98A-3A2C-27CB-4325-AA63DF033BD9}"/>
              </a:ext>
            </a:extLst>
          </p:cNvPr>
          <p:cNvPicPr>
            <a:picLocks noGrp="1" noChangeAspect="1"/>
          </p:cNvPicPr>
          <p:nvPr>
            <p:ph idx="1"/>
          </p:nvPr>
        </p:nvPicPr>
        <p:blipFill>
          <a:blip r:embed="rId2"/>
          <a:stretch>
            <a:fillRect/>
          </a:stretch>
        </p:blipFill>
        <p:spPr>
          <a:xfrm>
            <a:off x="3857166" y="1825625"/>
            <a:ext cx="4477667" cy="4351338"/>
          </a:xfrm>
          <a:prstGeom prst="rect">
            <a:avLst/>
          </a:prstGeom>
        </p:spPr>
      </p:pic>
    </p:spTree>
    <p:extLst>
      <p:ext uri="{BB962C8B-B14F-4D97-AF65-F5344CB8AC3E}">
        <p14:creationId xmlns:p14="http://schemas.microsoft.com/office/powerpoint/2010/main" val="401183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53D7E3-8B4D-A0E8-B76B-FE4197E00D49}"/>
              </a:ext>
            </a:extLst>
          </p:cNvPr>
          <p:cNvPicPr>
            <a:picLocks noChangeAspect="1"/>
          </p:cNvPicPr>
          <p:nvPr/>
        </p:nvPicPr>
        <p:blipFill>
          <a:blip r:embed="rId2"/>
          <a:stretch>
            <a:fillRect/>
          </a:stretch>
        </p:blipFill>
        <p:spPr>
          <a:xfrm>
            <a:off x="630936" y="2187085"/>
            <a:ext cx="5458968" cy="2483830"/>
          </a:xfrm>
          <a:prstGeom prst="rect">
            <a:avLst/>
          </a:prstGeom>
        </p:spPr>
      </p:pic>
      <p:sp>
        <p:nvSpPr>
          <p:cNvPr id="6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33">
            <a:extLst>
              <a:ext uri="{FF2B5EF4-FFF2-40B4-BE49-F238E27FC236}">
                <a16:creationId xmlns:a16="http://schemas.microsoft.com/office/drawing/2014/main" id="{5541B931-18EE-1923-43F5-412F40A9A054}"/>
              </a:ext>
            </a:extLst>
          </p:cNvPr>
          <p:cNvSpPr>
            <a:spLocks noGrp="1"/>
          </p:cNvSpPr>
          <p:nvPr>
            <p:ph idx="1"/>
          </p:nvPr>
        </p:nvSpPr>
        <p:spPr>
          <a:xfrm>
            <a:off x="6739128" y="2664886"/>
            <a:ext cx="4818888" cy="3550789"/>
          </a:xfrm>
        </p:spPr>
        <p:txBody>
          <a:bodyPr anchor="t">
            <a:normAutofit/>
          </a:bodyPr>
          <a:lstStyle/>
          <a:p>
            <a:pPr>
              <a:buFont typeface="+mj-lt"/>
              <a:buAutoNum type="arabicPeriod"/>
            </a:pPr>
            <a:r>
              <a:rPr lang="en-US" sz="2200" b="0" i="0">
                <a:effectLst/>
                <a:latin typeface="Söhne"/>
              </a:rPr>
              <a:t>X-axis: 50 most frequent words</a:t>
            </a:r>
          </a:p>
          <a:p>
            <a:pPr>
              <a:buFont typeface="+mj-lt"/>
              <a:buAutoNum type="arabicPeriod"/>
            </a:pPr>
            <a:r>
              <a:rPr lang="en-US" sz="2200" b="0" i="0">
                <a:effectLst/>
                <a:latin typeface="Söhne"/>
              </a:rPr>
              <a:t>Y-axis: Word frequency</a:t>
            </a:r>
          </a:p>
          <a:p>
            <a:pPr>
              <a:buFont typeface="+mj-lt"/>
              <a:buAutoNum type="arabicPeriod"/>
            </a:pPr>
            <a:r>
              <a:rPr lang="en-US" sz="2200" b="0" i="0">
                <a:effectLst/>
                <a:latin typeface="Söhne"/>
              </a:rPr>
              <a:t>Purpose: Understand vocabulary and language patterns in captions</a:t>
            </a:r>
          </a:p>
          <a:p>
            <a:pPr>
              <a:buFont typeface="+mj-lt"/>
              <a:buAutoNum type="arabicPeriod"/>
            </a:pPr>
            <a:r>
              <a:rPr lang="en-US" sz="2200" b="0" i="0">
                <a:effectLst/>
                <a:latin typeface="Söhne"/>
              </a:rPr>
              <a:t>Usage: Illustrate common words and frequency distribution in presentations or reports</a:t>
            </a:r>
          </a:p>
        </p:txBody>
      </p:sp>
    </p:spTree>
    <p:extLst>
      <p:ext uri="{BB962C8B-B14F-4D97-AF65-F5344CB8AC3E}">
        <p14:creationId xmlns:p14="http://schemas.microsoft.com/office/powerpoint/2010/main" val="3493615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873</Words>
  <Application>Microsoft Macintosh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Calibri Light</vt:lpstr>
      <vt:lpstr>Copperplate</vt:lpstr>
      <vt:lpstr>Söhne</vt:lpstr>
      <vt:lpstr>Office Theme</vt:lpstr>
      <vt:lpstr>CAPTION IT!  “HARNESSING THE POWER OF CNN/RESNET MODELS AND FLICKR 8K DATASET FOR IMAGE DESCRIPTION”   </vt:lpstr>
      <vt:lpstr>AGENDA</vt:lpstr>
      <vt:lpstr>PROBLEM STATEMENT</vt:lpstr>
      <vt:lpstr>TECHNICAL APPROACH</vt:lpstr>
      <vt:lpstr>DATASET ANALYSIS</vt:lpstr>
      <vt:lpstr>PowerPoint Presentation</vt:lpstr>
      <vt:lpstr>PowerPoint Presentation</vt:lpstr>
      <vt:lpstr>CAPTIONS –WORD CLOUD</vt:lpstr>
      <vt:lpstr>PowerPoint Presentation</vt:lpstr>
      <vt:lpstr>PowerPoint Presentation</vt:lpstr>
      <vt:lpstr>PowerPoint Presentation</vt:lpstr>
      <vt:lpstr>Deep Learning Approaches</vt:lpstr>
      <vt:lpstr>APPROACH : VGG16 &amp; LSTM</vt:lpstr>
      <vt:lpstr>MODEL-VGG16+LSTM </vt:lpstr>
      <vt:lpstr>PERFORMANCE EVALUATION</vt:lpstr>
      <vt:lpstr>BLEU SCORES</vt:lpstr>
      <vt:lpstr>APPROACH : ResNet50 and GRU</vt:lpstr>
      <vt:lpstr>MODEL:RESNET50+GRU  </vt:lpstr>
      <vt:lpstr>PERFORMANCE EVALUATION</vt:lpstr>
      <vt:lpstr>BLEU scores</vt:lpstr>
      <vt:lpstr>COMPARISION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Image Captioning with CNN/ResNet Models and Flickr 8k Dataset  </dc:title>
  <dc:creator>. Mamathashree</dc:creator>
  <cp:lastModifiedBy>Tanuj Verma</cp:lastModifiedBy>
  <cp:revision>12</cp:revision>
  <dcterms:created xsi:type="dcterms:W3CDTF">2023-04-26T17:54:28Z</dcterms:created>
  <dcterms:modified xsi:type="dcterms:W3CDTF">2023-04-27T01:03:02Z</dcterms:modified>
</cp:coreProperties>
</file>