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/>
    <p:restoredTop sz="97030"/>
  </p:normalViewPr>
  <p:slideViewPr>
    <p:cSldViewPr snapToGrid="0">
      <p:cViewPr varScale="1">
        <p:scale>
          <a:sx n="97" d="100"/>
          <a:sy n="97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erma.tanu@northeaster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stpilot.com/review/www.amazon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06D9F-4016-DE18-2A71-D78D4C84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709" y="5515917"/>
            <a:ext cx="8027989" cy="1232744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2000" dirty="0"/>
              <a:t>TANUJ VERMA</a:t>
            </a:r>
            <a:br>
              <a:rPr lang="en-US" sz="2000" dirty="0"/>
            </a:br>
            <a:r>
              <a:rPr lang="en-US" sz="2000" dirty="0"/>
              <a:t>MS-IS Student Fall’22,Northeastern University </a:t>
            </a:r>
            <a:br>
              <a:rPr lang="en-US" sz="2000" dirty="0"/>
            </a:b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verma.tanu@northeastern.edu</a:t>
            </a:r>
            <a:br>
              <a:rPr lang="en-US" sz="2000" dirty="0"/>
            </a:br>
            <a:r>
              <a:rPr lang="en-US" sz="2000" dirty="0"/>
              <a:t>002726506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1A6A-E06A-0410-EF66-60C35212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8942" y="1941123"/>
            <a:ext cx="12789884" cy="1010882"/>
          </a:xfrm>
        </p:spPr>
        <p:txBody>
          <a:bodyPr anchor="b">
            <a:normAutofit fontScale="25000" lnSpcReduction="20000"/>
          </a:bodyPr>
          <a:lstStyle/>
          <a:p>
            <a:pPr algn="ctr"/>
            <a:r>
              <a:rPr lang="en-US" sz="12800" b="1" i="0" u="none" strike="noStrike" dirty="0">
                <a:effectLst/>
                <a:latin typeface="Söhne"/>
              </a:rPr>
              <a:t>“E-COMMERCE EMOTIONS”</a:t>
            </a:r>
            <a:br>
              <a:rPr lang="en-US" sz="12800" b="1" i="0" u="none" strike="noStrike" dirty="0">
                <a:effectLst/>
                <a:latin typeface="Söhne"/>
              </a:rPr>
            </a:br>
            <a:r>
              <a:rPr lang="en-US" sz="12800" b="1" i="0" u="none" strike="noStrike" dirty="0">
                <a:effectLst/>
                <a:latin typeface="Söhne"/>
              </a:rPr>
              <a:t>ANALYZING REVIEWS TO UNDERSTAND CUSTOMER SENTIMENTS</a:t>
            </a:r>
          </a:p>
          <a:p>
            <a:br>
              <a:rPr lang="en-US" dirty="0"/>
            </a:b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2616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F2F2-2EB3-4AB1-A83D-592EEF54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4" y="4656390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800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1C24-4412-9F54-C25F-0F4319B7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454" y="671017"/>
            <a:ext cx="6182296" cy="4436786"/>
          </a:xfrm>
        </p:spPr>
        <p:txBody>
          <a:bodyPr anchor="b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dirty="0"/>
              <a:t>We were tasked with scraping around 10,000 reviews on a product of our choice and classifying them as positive or negative based on their rating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Our goal was to build a Naive Bayes Classifier that could accurately predict the sentiment of a review based on its text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We decided to use tokenization and stemming to preprocess the textual reviews before feeding them into the classifier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We evaluated the performance of the classifier using an 80/20 split of the scraped data into training and testing sets</a:t>
            </a:r>
          </a:p>
          <a:p>
            <a:pPr algn="just"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4DEB0A7C-20DF-4833-FAB5-B191FC9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A30D767-F653-423A-93E6-AAC55B8F1B4C}" type="datetime1">
              <a:rPr lang="en-US" smtClean="0"/>
              <a:pPr>
                <a:spcAft>
                  <a:spcPts val="600"/>
                </a:spcAft>
              </a:pPr>
              <a:t>4/12/23</a:t>
            </a:fld>
            <a:endParaRPr lang="en-US"/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D3F11434-174D-1999-3EFB-12EAB103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81E43C7-A0CC-1802-1337-C721777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B3FF-CAF6-B86F-FB71-4D0C515D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5" y="4812306"/>
            <a:ext cx="4766932" cy="3151535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E461-C227-13EE-72C5-B54912B4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86" y="1738306"/>
            <a:ext cx="7637247" cy="4263705"/>
          </a:xfrm>
        </p:spPr>
        <p:txBody>
          <a:bodyPr anchor="b">
            <a:normAutofit fontScale="25000" lnSpcReduction="20000"/>
          </a:bodyPr>
          <a:lstStyle/>
          <a:p>
            <a:pPr algn="just"/>
            <a:r>
              <a:rPr lang="en-US" sz="7200" dirty="0"/>
              <a:t>We scraped reviews and ratings of the company Amazon from </a:t>
            </a:r>
            <a:r>
              <a:rPr lang="en-US" sz="7200" dirty="0" err="1"/>
              <a:t>Trustpilot.com</a:t>
            </a:r>
            <a:endParaRPr lang="en-US" sz="7200" dirty="0"/>
          </a:p>
          <a:p>
            <a:pPr algn="just"/>
            <a:r>
              <a:rPr lang="en-US" sz="7200" dirty="0"/>
              <a:t>We labeled each review as positive, neutral or negative based on its rating (1-2 as negative, 3 as neutral, and 4-5 as positive)</a:t>
            </a:r>
          </a:p>
          <a:p>
            <a:pPr algn="just"/>
            <a:r>
              <a:rPr lang="en-US" sz="7200" dirty="0"/>
              <a:t>We performed tokenization and stemming using the </a:t>
            </a:r>
            <a:r>
              <a:rPr lang="en-US" sz="7200" dirty="0" err="1"/>
              <a:t>nltk</a:t>
            </a:r>
            <a:r>
              <a:rPr lang="en-US" sz="7200" dirty="0"/>
              <a:t> library</a:t>
            </a:r>
          </a:p>
          <a:p>
            <a:pPr algn="just"/>
            <a:r>
              <a:rPr lang="en-US" sz="7200" dirty="0"/>
              <a:t>We converted the preprocessed reviews into a TF-IDF matrix using </a:t>
            </a:r>
            <a:r>
              <a:rPr lang="en-US" sz="7200" dirty="0" err="1"/>
              <a:t>TfidfVectorizer</a:t>
            </a:r>
            <a:r>
              <a:rPr lang="en-US" sz="7200" dirty="0"/>
              <a:t> from the </a:t>
            </a:r>
            <a:r>
              <a:rPr lang="en-US" sz="7200" dirty="0" err="1"/>
              <a:t>sklearn.feature_extraction.text</a:t>
            </a:r>
            <a:r>
              <a:rPr lang="en-US" sz="7200" dirty="0"/>
              <a:t> module</a:t>
            </a:r>
          </a:p>
          <a:p>
            <a:pPr algn="just"/>
            <a:r>
              <a:rPr lang="en-US" sz="7200" dirty="0"/>
              <a:t>We built a Naive Bayes Classifier using the </a:t>
            </a:r>
            <a:r>
              <a:rPr lang="en-US" sz="7200" dirty="0" err="1"/>
              <a:t>MultinomialNB</a:t>
            </a:r>
            <a:r>
              <a:rPr lang="en-US" sz="7200" dirty="0"/>
              <a:t> class from </a:t>
            </a:r>
            <a:r>
              <a:rPr lang="en-US" sz="7200" dirty="0" err="1"/>
              <a:t>sklearn.naive_bayes</a:t>
            </a:r>
            <a:endParaRPr lang="en-US" sz="7200" dirty="0"/>
          </a:p>
          <a:p>
            <a:pPr algn="just"/>
            <a:r>
              <a:rPr lang="en-US" sz="7200" dirty="0"/>
              <a:t>We used hyperparameter tuning to optimize the performance of the classifier. Specifically, we used </a:t>
            </a:r>
            <a:r>
              <a:rPr lang="en-US" sz="7200" dirty="0" err="1"/>
              <a:t>GridSearchCV</a:t>
            </a:r>
            <a:r>
              <a:rPr lang="en-US" sz="7200" dirty="0"/>
              <a:t> from </a:t>
            </a:r>
            <a:r>
              <a:rPr lang="en-US" sz="7200" dirty="0" err="1"/>
              <a:t>sklearn.model_selection</a:t>
            </a:r>
            <a:r>
              <a:rPr lang="en-US" sz="7200" dirty="0"/>
              <a:t> to search for the best hyperparameters</a:t>
            </a:r>
          </a:p>
          <a:p>
            <a:pPr algn="just"/>
            <a:r>
              <a:rPr lang="en-US" sz="7200" dirty="0"/>
              <a:t>We evaluated the performance of the classifier using accuracy, precision, recall, and F1-score. We also visualized the performance of the model by creating a confusion matrix, sentiment plots, recall curves, and feature importance plots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4DEB0A7C-20DF-4833-FAB5-B191FC9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30D767-F653-423A-93E6-AAC55B8F1B4C}" type="datetime1">
              <a:rPr lang="en-US" smtClean="0"/>
              <a:pPr>
                <a:spcAft>
                  <a:spcPts val="600"/>
                </a:spcAft>
              </a:pPr>
              <a:t>4/12/23</a:t>
            </a:fld>
            <a:endParaRPr lang="en-US"/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D3F11434-174D-1999-3EFB-12EAB103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81E43C7-A0CC-1802-1337-C721777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CADE-12E6-6499-0679-212C369D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15" y="104172"/>
            <a:ext cx="8886884" cy="501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 SCRAPING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BFF4E3-6A9E-97DD-A77F-5A898D015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265" y="2414214"/>
            <a:ext cx="5533774" cy="2838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DC36B-0981-3519-F531-050E2B49902C}"/>
              </a:ext>
            </a:extLst>
          </p:cNvPr>
          <p:cNvSpPr txBox="1"/>
          <p:nvPr/>
        </p:nvSpPr>
        <p:spPr>
          <a:xfrm>
            <a:off x="80591" y="1467952"/>
            <a:ext cx="701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www.trustpilot.com</a:t>
            </a:r>
            <a:r>
              <a:rPr lang="en-US" dirty="0">
                <a:hlinkClick r:id="rId3"/>
              </a:rPr>
              <a:t>/review/</a:t>
            </a:r>
            <a:r>
              <a:rPr lang="en-US" dirty="0" err="1">
                <a:hlinkClick r:id="rId3"/>
              </a:rPr>
              <a:t>www.amazon.com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1A02B-371D-0077-EDF7-0BC1800509A8}"/>
              </a:ext>
            </a:extLst>
          </p:cNvPr>
          <p:cNvSpPr txBox="1"/>
          <p:nvPr/>
        </p:nvSpPr>
        <p:spPr>
          <a:xfrm>
            <a:off x="1814" y="2529962"/>
            <a:ext cx="6186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and the Beautiful Soup library were utilized to scrape customer reviews from the website Trustpilot for </a:t>
            </a:r>
            <a:r>
              <a:rPr lang="en-US" dirty="0" err="1"/>
              <a:t>Amazon.com</a:t>
            </a:r>
            <a:endParaRPr lang="en-US" dirty="0"/>
          </a:p>
          <a:p>
            <a:br>
              <a:rPr lang="en-US" dirty="0"/>
            </a:br>
            <a:r>
              <a:rPr lang="en-US" dirty="0"/>
              <a:t>A loop was used to extract review ratings and review text for each review on a range of Trustpilot pages, Finally, the collected data was converted into a Pandas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79C9-593B-5D2F-D790-F1D612B7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1" y="-445651"/>
            <a:ext cx="4018672" cy="1824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EDA of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01833-B522-3047-1907-8D010DA20E2B}"/>
              </a:ext>
            </a:extLst>
          </p:cNvPr>
          <p:cNvSpPr txBox="1"/>
          <p:nvPr/>
        </p:nvSpPr>
        <p:spPr>
          <a:xfrm>
            <a:off x="227149" y="237857"/>
            <a:ext cx="5029202" cy="1970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Total Rows : 8920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C35F-5270-40AB-4944-46BA639D6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" r="6" b="6"/>
          <a:stretch/>
        </p:blipFill>
        <p:spPr>
          <a:xfrm>
            <a:off x="6935650" y="10535"/>
            <a:ext cx="4685919" cy="328241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59B3E-1355-464F-E6D1-22D11D01D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" r="-4" b="-4"/>
          <a:stretch/>
        </p:blipFill>
        <p:spPr>
          <a:xfrm>
            <a:off x="6935650" y="3229086"/>
            <a:ext cx="4604309" cy="3089360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587EF89-FF33-4A2D-A35D-F098BCB2D1D3}" type="datetime1">
              <a:rPr lang="en-US" smtClean="0"/>
              <a:pPr>
                <a:spcAft>
                  <a:spcPts val="600"/>
                </a:spcAft>
              </a:pPr>
              <a:t>4/12/23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6DD1B-8A41-C0BB-9AA2-68EAE0A8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04" y="1844345"/>
            <a:ext cx="6432777" cy="32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F8F8-719F-301A-ED17-EE893ACD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009" y="-103523"/>
            <a:ext cx="12192000" cy="953669"/>
          </a:xfrm>
        </p:spPr>
        <p:txBody>
          <a:bodyPr/>
          <a:lstStyle/>
          <a:p>
            <a:pPr algn="ctr"/>
            <a:r>
              <a:rPr lang="en-US" dirty="0"/>
              <a:t>NBC MODELLING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A734916-8097-34E7-4819-6313B5EC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5" y="937289"/>
            <a:ext cx="3953317" cy="2189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868F3-C2EC-754A-C6DB-82AFFF62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" y="3549682"/>
            <a:ext cx="4174531" cy="324872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5AFCF64-5934-120A-7486-A7806C3A4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99" y="2468623"/>
            <a:ext cx="34417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7EC53-FC8B-3DB2-13C8-E0916DF81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796967"/>
            <a:ext cx="56515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0C15AC-6A6F-D242-040B-B894397A9F61}"/>
              </a:ext>
            </a:extLst>
          </p:cNvPr>
          <p:cNvSpPr txBox="1"/>
          <p:nvPr/>
        </p:nvSpPr>
        <p:spPr>
          <a:xfrm>
            <a:off x="872939" y="2984402"/>
            <a:ext cx="3480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Heatmap for grid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DE8B9-4BA4-7F0C-6132-5464DF67073A}"/>
              </a:ext>
            </a:extLst>
          </p:cNvPr>
          <p:cNvSpPr txBox="1"/>
          <p:nvPr/>
        </p:nvSpPr>
        <p:spPr>
          <a:xfrm>
            <a:off x="7627484" y="1226507"/>
            <a:ext cx="258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Hyperparamter</a:t>
            </a:r>
            <a:r>
              <a:rPr lang="en-US" dirty="0"/>
              <a:t>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E266C-7F5B-FCD5-68D9-BF4F7C9751BA}"/>
              </a:ext>
            </a:extLst>
          </p:cNvPr>
          <p:cNvSpPr txBox="1"/>
          <p:nvPr/>
        </p:nvSpPr>
        <p:spPr>
          <a:xfrm>
            <a:off x="5499652" y="5738191"/>
            <a:ext cx="439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Recall Curve for 3 sentiments</a:t>
            </a:r>
          </a:p>
        </p:txBody>
      </p:sp>
    </p:spTree>
    <p:extLst>
      <p:ext uri="{BB962C8B-B14F-4D97-AF65-F5344CB8AC3E}">
        <p14:creationId xmlns:p14="http://schemas.microsoft.com/office/powerpoint/2010/main" val="174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F4DF-D2E4-137A-9F81-15642398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1"/>
            <a:ext cx="12188952" cy="781877"/>
          </a:xfrm>
        </p:spPr>
        <p:txBody>
          <a:bodyPr anchor="ctr"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67AF3-7308-B932-266D-AF7ED18D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76" y="1378226"/>
            <a:ext cx="10169447" cy="4625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BFD11-0A56-C0A5-658B-3B62F6ACE755}"/>
              </a:ext>
            </a:extLst>
          </p:cNvPr>
          <p:cNvSpPr txBox="1"/>
          <p:nvPr/>
        </p:nvSpPr>
        <p:spPr>
          <a:xfrm>
            <a:off x="4723219" y="6230251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6886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F4DF-D2E4-137A-9F81-15642398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1"/>
            <a:ext cx="12188952" cy="781877"/>
          </a:xfrm>
        </p:spPr>
        <p:txBody>
          <a:bodyPr anchor="ctr"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BAF2-A73D-80DC-2ED8-B5863284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" y="826670"/>
            <a:ext cx="5164947" cy="2756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A3845-4E1C-2A39-136B-25D8C521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85" y="3841787"/>
            <a:ext cx="5733758" cy="3070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612D1-C2CF-C409-C74F-4B6956F28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1" y="4220479"/>
            <a:ext cx="5022637" cy="2482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8C271-F08C-A6EA-8A98-CE45CB9EC776}"/>
              </a:ext>
            </a:extLst>
          </p:cNvPr>
          <p:cNvSpPr txBox="1"/>
          <p:nvPr/>
        </p:nvSpPr>
        <p:spPr>
          <a:xfrm>
            <a:off x="516835" y="67382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NEGATIVE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EDAA5-DE1A-8F71-959F-3E07FD8E4316}"/>
              </a:ext>
            </a:extLst>
          </p:cNvPr>
          <p:cNvSpPr txBox="1"/>
          <p:nvPr/>
        </p:nvSpPr>
        <p:spPr>
          <a:xfrm>
            <a:off x="577558" y="4035813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4D9E8-C834-8F37-537E-3B1E3D9F0866}"/>
              </a:ext>
            </a:extLst>
          </p:cNvPr>
          <p:cNvSpPr txBox="1"/>
          <p:nvPr/>
        </p:nvSpPr>
        <p:spPr>
          <a:xfrm>
            <a:off x="6327915" y="3774203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POSITIVE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D5A01-0607-27E1-74DF-B16A98069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369" y="744985"/>
            <a:ext cx="3634961" cy="28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51C5-467E-7982-DA16-B397AA2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66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0357-BB76-9A45-E7A8-2C94047D53FE}"/>
              </a:ext>
            </a:extLst>
          </p:cNvPr>
          <p:cNvSpPr txBox="1"/>
          <p:nvPr/>
        </p:nvSpPr>
        <p:spPr>
          <a:xfrm>
            <a:off x="337595" y="1194473"/>
            <a:ext cx="11516810" cy="502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used web scraping techniques to collect reviews and ratings of Amazon from </a:t>
            </a:r>
            <a:r>
              <a:rPr lang="en-US" b="1" dirty="0" err="1"/>
              <a:t>Trustpilot.com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classified each review as positive, neutral or negative using its rating, with the help of Python's </a:t>
            </a:r>
            <a:r>
              <a:rPr lang="en-US" b="1" dirty="0" err="1"/>
              <a:t>nltk</a:t>
            </a:r>
            <a:r>
              <a:rPr lang="en-US" b="1" dirty="0"/>
              <a:t> library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then converted the preprocessed reviews into a TF-IDF matrix using the </a:t>
            </a:r>
            <a:r>
              <a:rPr lang="en-US" b="1" dirty="0" err="1"/>
              <a:t>TfidfVectorizer</a:t>
            </a:r>
            <a:r>
              <a:rPr lang="en-US" b="1" dirty="0"/>
              <a:t> from the </a:t>
            </a:r>
            <a:r>
              <a:rPr lang="en-US" b="1" dirty="0" err="1"/>
              <a:t>sklearn.feature_extraction.text</a:t>
            </a:r>
            <a:r>
              <a:rPr lang="en-US" b="1" dirty="0"/>
              <a:t> module, which allowed us to represent each review as a vector of numerical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built a Naive Bayes Classifier using the </a:t>
            </a:r>
            <a:r>
              <a:rPr lang="en-US" b="1" dirty="0" err="1"/>
              <a:t>MultinomialNB</a:t>
            </a:r>
            <a:r>
              <a:rPr lang="en-US" b="1" dirty="0"/>
              <a:t> class from </a:t>
            </a:r>
            <a:r>
              <a:rPr lang="en-US" b="1" dirty="0" err="1"/>
              <a:t>sklearn.naive_bayes</a:t>
            </a:r>
            <a:r>
              <a:rPr lang="en-US" b="1" dirty="0"/>
              <a:t> and used hyperparameter tuning to optimize its performance. Specifically, we used </a:t>
            </a:r>
            <a:r>
              <a:rPr lang="en-US" b="1" dirty="0" err="1"/>
              <a:t>GridSearchCV</a:t>
            </a:r>
            <a:r>
              <a:rPr lang="en-US" b="1" dirty="0"/>
              <a:t> from </a:t>
            </a:r>
            <a:r>
              <a:rPr lang="en-US" b="1" dirty="0" err="1"/>
              <a:t>sklearn.model_selection</a:t>
            </a:r>
            <a:r>
              <a:rPr lang="en-US" b="1" dirty="0"/>
              <a:t> to search for the best hyperparameters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evaluated the performance of our classifier using various metrics such as accuracy(89%), precision(87%), recall(89%), and F1-score(87%). We also visualized the performance of the model by creating a confusion matrix, sentiment plots, recall curves, and feature importance plots</a:t>
            </a:r>
          </a:p>
        </p:txBody>
      </p:sp>
    </p:spTree>
    <p:extLst>
      <p:ext uri="{BB962C8B-B14F-4D97-AF65-F5344CB8AC3E}">
        <p14:creationId xmlns:p14="http://schemas.microsoft.com/office/powerpoint/2010/main" val="235759019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563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Söhne</vt:lpstr>
      <vt:lpstr>SwellVTI</vt:lpstr>
      <vt:lpstr>TANUJ VERMA MS-IS Student Fall’22,Northeastern University  verma.tanu@northeastern.edu 002726506 </vt:lpstr>
      <vt:lpstr>PROBLEM DESCRIPTION</vt:lpstr>
      <vt:lpstr>TECHNICAL APPROACH</vt:lpstr>
      <vt:lpstr>WEB SCRAPING </vt:lpstr>
      <vt:lpstr>EDA of Dataset</vt:lpstr>
      <vt:lpstr>NBC MODELLING</vt:lpstr>
      <vt:lpstr>VISUALIZATIONS</vt:lpstr>
      <vt:lpstr>VISUALIZATIONS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TANUJ VERMA 002726506</dc:title>
  <dc:creator>Tanuj Verma</dc:creator>
  <cp:lastModifiedBy>Tanuj Verma</cp:lastModifiedBy>
  <cp:revision>7</cp:revision>
  <dcterms:created xsi:type="dcterms:W3CDTF">2023-02-01T21:40:29Z</dcterms:created>
  <dcterms:modified xsi:type="dcterms:W3CDTF">2023-04-12T22:32:49Z</dcterms:modified>
</cp:coreProperties>
</file>