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2" r:id="rId1"/>
  </p:sldMasterIdLst>
  <p:notesMasterIdLst>
    <p:notesMasterId r:id="rId12"/>
  </p:notesMasterIdLst>
  <p:sldIdLst>
    <p:sldId id="256" r:id="rId2"/>
    <p:sldId id="257" r:id="rId3"/>
    <p:sldId id="258" r:id="rId4"/>
    <p:sldId id="262" r:id="rId5"/>
    <p:sldId id="260" r:id="rId6"/>
    <p:sldId id="268" r:id="rId7"/>
    <p:sldId id="267" r:id="rId8"/>
    <p:sldId id="269" r:id="rId9"/>
    <p:sldId id="270" r:id="rId10"/>
    <p:sldId id="2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893"/>
    <p:restoredTop sz="97030"/>
  </p:normalViewPr>
  <p:slideViewPr>
    <p:cSldViewPr snapToGrid="0">
      <p:cViewPr varScale="1">
        <p:scale>
          <a:sx n="160" d="100"/>
          <a:sy n="160" d="100"/>
        </p:scale>
        <p:origin x="10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BF559D-9115-8744-817E-A979C1E92F0C}" type="datetimeFigureOut">
              <a:rPr lang="en-US" smtClean="0"/>
              <a:t>1/28/24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D765D9-4AEB-9D4B-A2FD-6E2ED090C3DF}" type="slidenum">
              <a:rPr lang="en-US" smtClean="0"/>
              <a:t>‹#›</a:t>
            </a:fld>
            <a:endParaRPr lang="en-US"/>
          </a:p>
        </p:txBody>
      </p:sp>
    </p:spTree>
    <p:extLst>
      <p:ext uri="{BB962C8B-B14F-4D97-AF65-F5344CB8AC3E}">
        <p14:creationId xmlns:p14="http://schemas.microsoft.com/office/powerpoint/2010/main" val="1870815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38AEE3D5-2217-2C4E-A80D-188C94E6BFB5}" type="datetime1">
              <a:rPr lang="en-US" smtClean="0"/>
              <a:t>1/28/24</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586460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34CEF808-7229-DB49-9C66-9807D8B3A4AF}" type="datetime1">
              <a:rPr lang="en-US" smtClean="0"/>
              <a:t>1/28/24</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756079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44685D62-004A-4F4D-B651-3138C0820D29}" type="datetime1">
              <a:rPr lang="en-US" smtClean="0"/>
              <a:t>1/28/24</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36523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4C9A5893-4A96-3344-83BC-0F245146A174}" type="datetime1">
              <a:rPr lang="en-US" smtClean="0"/>
              <a:t>1/28/24</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541991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DD1630CA-B3EF-0549-A8FB-CB40390B30EA}" type="datetime1">
              <a:rPr lang="en-US" smtClean="0"/>
              <a:t>1/28/24</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039061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6A564E31-E5E4-E54E-8B38-70CE0B21EFE9}" type="datetime1">
              <a:rPr lang="en-US" smtClean="0"/>
              <a:t>1/28/24</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751407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C519A642-4A98-9B42-9458-E35DF49A6982}" type="datetime1">
              <a:rPr lang="en-US" smtClean="0"/>
              <a:t>1/28/24</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542515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98FFFFD-6975-7442-B569-5504BA9B2C5E}" type="datetime1">
              <a:rPr lang="en-US" smtClean="0"/>
              <a:t>1/28/24</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842081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739269AC-FAA0-7449-8850-D19F7073D5AC}" type="datetime1">
              <a:rPr lang="en-US" smtClean="0"/>
              <a:t>1/28/24</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563040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F21F5C93-8028-5646-B361-7CB2BEEC14FA}" type="datetime1">
              <a:rPr lang="en-US" smtClean="0"/>
              <a:t>1/28/24</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188749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97D5A7A4-4575-DA43-94DD-7C5E0BE5B7DE}" type="datetime1">
              <a:rPr lang="en-US" smtClean="0"/>
              <a:t>1/28/24</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370038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7000">
              <a:srgbClr val="00B0F0"/>
            </a:gs>
            <a:gs pos="44000">
              <a:schemeClr val="accent1">
                <a:alpha val="74000"/>
                <a:lumMod val="59000"/>
                <a:lumOff val="41000"/>
              </a:schemeClr>
            </a:gs>
            <a:gs pos="100000">
              <a:schemeClr val="accent1">
                <a:lumMod val="45000"/>
                <a:lumOff val="55000"/>
              </a:schemeClr>
            </a:gs>
            <a:gs pos="100000">
              <a:schemeClr val="accent1">
                <a:lumMod val="30000"/>
                <a:lumOff val="70000"/>
              </a:schemeClr>
            </a:gs>
          </a:gsLst>
          <a:path path="circle">
            <a:fillToRect l="100000" t="10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746DF793-0248-AF47-B5BE-B94AEFDA25FD}" type="datetime1">
              <a:rPr lang="en-US" smtClean="0"/>
              <a:t>1/28/24</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r>
              <a:rPr lang="en-US"/>
              <a:t>Sample Footer Text</a:t>
            </a:r>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3665570549"/>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11" r:id="rId6"/>
    <p:sldLayoutId id="2147483706" r:id="rId7"/>
    <p:sldLayoutId id="2147483707" r:id="rId8"/>
    <p:sldLayoutId id="2147483708" r:id="rId9"/>
    <p:sldLayoutId id="2147483710" r:id="rId10"/>
    <p:sldLayoutId id="2147483709" r:id="rId11"/>
  </p:sldLayoutIdLst>
  <p:hf sldNum="0"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mailto:verma.tanu@northeastern.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79000">
              <a:srgbClr val="00B0F0"/>
            </a:gs>
            <a:gs pos="43000">
              <a:schemeClr val="accent1">
                <a:alpha val="74000"/>
                <a:lumMod val="59000"/>
                <a:lumOff val="41000"/>
              </a:schemeClr>
            </a:gs>
            <a:gs pos="100000">
              <a:schemeClr val="accent1">
                <a:lumMod val="45000"/>
                <a:lumOff val="55000"/>
              </a:schemeClr>
            </a:gs>
            <a:gs pos="100000">
              <a:schemeClr val="accent1">
                <a:lumMod val="30000"/>
                <a:lumOff val="70000"/>
              </a:schemeClr>
            </a:gs>
          </a:gsLst>
          <a:path path="circle">
            <a:fillToRect l="100000" t="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68B51F-0397-D568-D929-A4F9A9CC4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red geometric pattern">
            <a:extLst>
              <a:ext uri="{FF2B5EF4-FFF2-40B4-BE49-F238E27FC236}">
                <a16:creationId xmlns:a16="http://schemas.microsoft.com/office/drawing/2014/main" id="{656F1FFA-831C-D536-FBCA-A639E9387BAA}"/>
              </a:ext>
            </a:extLst>
          </p:cNvPr>
          <p:cNvPicPr>
            <a:picLocks noChangeAspect="1"/>
          </p:cNvPicPr>
          <p:nvPr/>
        </p:nvPicPr>
        <p:blipFill rotWithShape="1">
          <a:blip r:embed="rId2">
            <a:alphaModFix amt="33000"/>
            <a:extLst>
              <a:ext uri="{BEBA8EAE-BF5A-486C-A8C5-ECC9F3942E4B}">
                <a14:imgProps xmlns:a14="http://schemas.microsoft.com/office/drawing/2010/main">
                  <a14:imgLayer r:embed="rId3">
                    <a14:imgEffect>
                      <a14:sharpenSoften amount="-67000"/>
                    </a14:imgEffect>
                    <a14:imgEffect>
                      <a14:colorTemperature colorTemp="7328"/>
                    </a14:imgEffect>
                    <a14:imgEffect>
                      <a14:saturation sat="41000"/>
                    </a14:imgEffect>
                    <a14:imgEffect>
                      <a14:brightnessContrast bright="12000" contrast="-4000"/>
                    </a14:imgEffect>
                  </a14:imgLayer>
                </a14:imgProps>
              </a:ext>
            </a:extLst>
          </a:blip>
          <a:srcRect t="11484" b="4247"/>
          <a:stretch/>
        </p:blipFill>
        <p:spPr>
          <a:xfrm>
            <a:off x="0" y="11"/>
            <a:ext cx="12191979" cy="6857989"/>
          </a:xfrm>
          <a:prstGeom prst="rect">
            <a:avLst/>
          </a:prstGeom>
          <a:gradFill>
            <a:gsLst>
              <a:gs pos="63000">
                <a:srgbClr val="0070C0">
                  <a:alpha val="21433"/>
                  <a:lumMod val="0"/>
                  <a:lumOff val="100000"/>
                </a:srgbClr>
              </a:gs>
              <a:gs pos="94000">
                <a:schemeClr val="accent6">
                  <a:lumMod val="20000"/>
                  <a:lumOff val="80000"/>
                </a:schemeClr>
              </a:gs>
              <a:gs pos="100000">
                <a:schemeClr val="accent1">
                  <a:lumMod val="45000"/>
                  <a:lumOff val="55000"/>
                </a:schemeClr>
              </a:gs>
              <a:gs pos="83000">
                <a:srgbClr val="0070C0"/>
              </a:gs>
            </a:gsLst>
            <a:lin ang="5400000" scaled="1"/>
          </a:gradFill>
        </p:spPr>
      </p:pic>
      <p:sp>
        <p:nvSpPr>
          <p:cNvPr id="11" name="Freeform: Shape 10">
            <a:extLst>
              <a:ext uri="{FF2B5EF4-FFF2-40B4-BE49-F238E27FC236}">
                <a16:creationId xmlns:a16="http://schemas.microsoft.com/office/drawing/2014/main" id="{50F200B6-228D-F4F2-C6FF-D4257EC20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40000" flipH="1">
            <a:off x="4556932" y="3127849"/>
            <a:ext cx="7654355" cy="3796328"/>
          </a:xfrm>
          <a:custGeom>
            <a:avLst/>
            <a:gdLst>
              <a:gd name="connsiteX0" fmla="*/ 1835852 w 7654355"/>
              <a:gd name="connsiteY0" fmla="*/ 1549 h 3796328"/>
              <a:gd name="connsiteX1" fmla="*/ 20604 w 7654355"/>
              <a:gd name="connsiteY1" fmla="*/ 803783 h 3796328"/>
              <a:gd name="connsiteX2" fmla="*/ 0 w 7654355"/>
              <a:gd name="connsiteY2" fmla="*/ 826352 h 3796328"/>
              <a:gd name="connsiteX3" fmla="*/ 51841 w 7654355"/>
              <a:gd name="connsiteY3" fmla="*/ 3796328 h 3796328"/>
              <a:gd name="connsiteX4" fmla="*/ 7654355 w 7654355"/>
              <a:gd name="connsiteY4" fmla="*/ 3663625 h 3796328"/>
              <a:gd name="connsiteX5" fmla="*/ 3473222 w 7654355"/>
              <a:gd name="connsiteY5" fmla="*/ 499129 h 3796328"/>
              <a:gd name="connsiteX6" fmla="*/ 3417360 w 7654355"/>
              <a:gd name="connsiteY6" fmla="*/ 459014 h 3796328"/>
              <a:gd name="connsiteX7" fmla="*/ 1990462 w 7654355"/>
              <a:gd name="connsiteY7" fmla="*/ 763 h 3796328"/>
              <a:gd name="connsiteX8" fmla="*/ 1835852 w 7654355"/>
              <a:gd name="connsiteY8" fmla="*/ 1549 h 3796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54355" h="3796328">
                <a:moveTo>
                  <a:pt x="1835852" y="1549"/>
                </a:moveTo>
                <a:cubicBezTo>
                  <a:pt x="1166613" y="24353"/>
                  <a:pt x="510847" y="298769"/>
                  <a:pt x="20604" y="803783"/>
                </a:cubicBezTo>
                <a:lnTo>
                  <a:pt x="0" y="826352"/>
                </a:lnTo>
                <a:lnTo>
                  <a:pt x="51841" y="3796328"/>
                </a:lnTo>
                <a:lnTo>
                  <a:pt x="7654355" y="3663625"/>
                </a:lnTo>
                <a:lnTo>
                  <a:pt x="3473222" y="499129"/>
                </a:lnTo>
                <a:lnTo>
                  <a:pt x="3417360" y="459014"/>
                </a:lnTo>
                <a:cubicBezTo>
                  <a:pt x="2981578" y="162529"/>
                  <a:pt x="2485536" y="12600"/>
                  <a:pt x="1990462" y="763"/>
                </a:cubicBezTo>
                <a:cubicBezTo>
                  <a:pt x="1938891" y="-470"/>
                  <a:pt x="1887332" y="-206"/>
                  <a:pt x="1835852" y="1549"/>
                </a:cubicBezTo>
                <a:close/>
              </a:path>
            </a:pathLst>
          </a:custGeom>
          <a:gradFill>
            <a:gsLst>
              <a:gs pos="22000">
                <a:schemeClr val="bg2">
                  <a:alpha val="80000"/>
                </a:schemeClr>
              </a:gs>
              <a:gs pos="100000">
                <a:schemeClr val="accent1">
                  <a:lumMod val="60000"/>
                  <a:lumOff val="40000"/>
                  <a:alpha val="84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A806D9F-4016-DE18-2A71-D78D4C84AB2C}"/>
              </a:ext>
            </a:extLst>
          </p:cNvPr>
          <p:cNvSpPr>
            <a:spLocks noGrp="1"/>
          </p:cNvSpPr>
          <p:nvPr>
            <p:ph type="ctrTitle"/>
          </p:nvPr>
        </p:nvSpPr>
        <p:spPr>
          <a:xfrm>
            <a:off x="4091709" y="5625245"/>
            <a:ext cx="8027989" cy="1232744"/>
          </a:xfrm>
        </p:spPr>
        <p:txBody>
          <a:bodyPr anchor="ctr">
            <a:normAutofit fontScale="90000"/>
          </a:bodyPr>
          <a:lstStyle/>
          <a:p>
            <a:pPr algn="r"/>
            <a:r>
              <a:rPr lang="en-US" sz="1800" dirty="0">
                <a:latin typeface="Copperplate" panose="02000504000000020004" pitchFamily="2" charset="77"/>
              </a:rPr>
              <a:t>TANUJ VERMA-002726506</a:t>
            </a:r>
            <a:br>
              <a:rPr lang="en-US" sz="1800" dirty="0">
                <a:latin typeface="Copperplate" panose="02000504000000020004" pitchFamily="2" charset="77"/>
              </a:rPr>
            </a:br>
            <a:r>
              <a:rPr lang="en-US" sz="1800" dirty="0">
                <a:latin typeface="Copperplate" panose="02000504000000020004" pitchFamily="2" charset="77"/>
              </a:rPr>
              <a:t>MS-IS Student Fall’22,Northeastern University </a:t>
            </a:r>
            <a:br>
              <a:rPr lang="en-US" sz="1800" dirty="0">
                <a:latin typeface="Copperplate" panose="02000504000000020004" pitchFamily="2" charset="77"/>
              </a:rPr>
            </a:br>
            <a:r>
              <a:rPr lang="en-US" sz="1800" dirty="0">
                <a:latin typeface="Copperplate" panose="02000504000000020004" pitchFamily="2" charset="77"/>
                <a:hlinkClick r:id="rId4">
                  <a:extLst>
                    <a:ext uri="{A12FA001-AC4F-418D-AE19-62706E023703}">
                      <ahyp:hlinkClr xmlns:ahyp="http://schemas.microsoft.com/office/drawing/2018/hyperlinkcolor" val="tx"/>
                    </a:ext>
                  </a:extLst>
                </a:hlinkClick>
              </a:rPr>
              <a:t>verma.tanu@northeastern.edu</a:t>
            </a:r>
            <a:br>
              <a:rPr lang="en-US" sz="1800" dirty="0">
                <a:latin typeface="Copperplate" panose="02000504000000020004" pitchFamily="2" charset="77"/>
              </a:rPr>
            </a:br>
            <a:r>
              <a:rPr lang="en-US" sz="1800" dirty="0">
                <a:latin typeface="Copperplate" panose="02000504000000020004" pitchFamily="2" charset="77"/>
              </a:rPr>
              <a:t>002726506</a:t>
            </a:r>
            <a:br>
              <a:rPr lang="en-US" sz="1800" dirty="0"/>
            </a:br>
            <a:br>
              <a:rPr lang="en-US" sz="2000" dirty="0"/>
            </a:br>
            <a:endParaRPr lang="en-US" sz="2000" dirty="0"/>
          </a:p>
        </p:txBody>
      </p:sp>
      <p:sp>
        <p:nvSpPr>
          <p:cNvPr id="3" name="Subtitle 2">
            <a:extLst>
              <a:ext uri="{FF2B5EF4-FFF2-40B4-BE49-F238E27FC236}">
                <a16:creationId xmlns:a16="http://schemas.microsoft.com/office/drawing/2014/main" id="{3B051A6A-E06A-0410-EF66-60C35212C766}"/>
              </a:ext>
            </a:extLst>
          </p:cNvPr>
          <p:cNvSpPr>
            <a:spLocks noGrp="1"/>
          </p:cNvSpPr>
          <p:nvPr>
            <p:ph type="subTitle" idx="1"/>
          </p:nvPr>
        </p:nvSpPr>
        <p:spPr>
          <a:xfrm>
            <a:off x="25916" y="1430100"/>
            <a:ext cx="12192000" cy="1010882"/>
          </a:xfrm>
        </p:spPr>
        <p:txBody>
          <a:bodyPr anchor="b">
            <a:noAutofit/>
          </a:bodyPr>
          <a:lstStyle/>
          <a:p>
            <a:pPr algn="ctr"/>
            <a:r>
              <a:rPr lang="en-US" sz="3200" b="1" i="0" dirty="0">
                <a:effectLst/>
                <a:latin typeface="Copperplate" panose="02000504000000020004" pitchFamily="2" charset="77"/>
              </a:rPr>
              <a:t>“BREAKING DOWN BARRIERS WITH NEURAL NETWORKS” </a:t>
            </a:r>
          </a:p>
          <a:p>
            <a:pPr algn="ctr"/>
            <a:r>
              <a:rPr lang="en-US" sz="3200" b="1" i="0" dirty="0">
                <a:effectLst/>
                <a:latin typeface="Copperplate" panose="02000504000000020004" pitchFamily="2" charset="77"/>
              </a:rPr>
              <a:t>PREDICTING OUTCOMES WITH EASE</a:t>
            </a:r>
            <a:endParaRPr lang="en-US" sz="3200" b="1" dirty="0">
              <a:latin typeface="Copperplate" panose="02000504000000020004" pitchFamily="2" charset="77"/>
            </a:endParaRPr>
          </a:p>
        </p:txBody>
      </p:sp>
    </p:spTree>
    <p:extLst>
      <p:ext uri="{BB962C8B-B14F-4D97-AF65-F5344CB8AC3E}">
        <p14:creationId xmlns:p14="http://schemas.microsoft.com/office/powerpoint/2010/main" val="526165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85A3ED-F443-16C2-3B6D-D41EDEA570D5}"/>
              </a:ext>
            </a:extLst>
          </p:cNvPr>
          <p:cNvSpPr txBox="1"/>
          <p:nvPr/>
        </p:nvSpPr>
        <p:spPr>
          <a:xfrm>
            <a:off x="0" y="254442"/>
            <a:ext cx="12192000" cy="523220"/>
          </a:xfrm>
          <a:prstGeom prst="rect">
            <a:avLst/>
          </a:prstGeom>
          <a:noFill/>
        </p:spPr>
        <p:txBody>
          <a:bodyPr wrap="square" rtlCol="0">
            <a:spAutoFit/>
          </a:bodyPr>
          <a:lstStyle/>
          <a:p>
            <a:pPr algn="ctr"/>
            <a:r>
              <a:rPr lang="en-US" sz="2800" b="1" dirty="0"/>
              <a:t>CONCLUSION</a:t>
            </a:r>
          </a:p>
        </p:txBody>
      </p:sp>
      <p:sp>
        <p:nvSpPr>
          <p:cNvPr id="4" name="TextBox 3">
            <a:extLst>
              <a:ext uri="{FF2B5EF4-FFF2-40B4-BE49-F238E27FC236}">
                <a16:creationId xmlns:a16="http://schemas.microsoft.com/office/drawing/2014/main" id="{7AE72AF4-C008-3F28-C2EE-6DD288133E01}"/>
              </a:ext>
            </a:extLst>
          </p:cNvPr>
          <p:cNvSpPr txBox="1"/>
          <p:nvPr/>
        </p:nvSpPr>
        <p:spPr>
          <a:xfrm>
            <a:off x="180230" y="1233640"/>
            <a:ext cx="11831540" cy="4770537"/>
          </a:xfrm>
          <a:prstGeom prst="rect">
            <a:avLst/>
          </a:prstGeom>
          <a:noFill/>
        </p:spPr>
        <p:txBody>
          <a:bodyPr wrap="square">
            <a:spAutoFit/>
          </a:bodyPr>
          <a:lstStyle/>
          <a:p>
            <a:pPr marL="285750" indent="-285750" algn="just">
              <a:buFont typeface="Arial" panose="020B0604020202020204" pitchFamily="34" charset="0"/>
              <a:buChar char="•"/>
            </a:pPr>
            <a:r>
              <a:rPr lang="en-US" sz="1600" b="1" dirty="0"/>
              <a:t>Our project involved training neural network models on two datasets: a randomly generated dataset and the Loan dataset</a:t>
            </a:r>
          </a:p>
          <a:p>
            <a:pPr marL="285750" indent="-285750" algn="just">
              <a:buFont typeface="Arial" panose="020B0604020202020204" pitchFamily="34" charset="0"/>
              <a:buChar char="•"/>
            </a:pPr>
            <a:endParaRPr lang="en-US" sz="1600" b="1" dirty="0"/>
          </a:p>
          <a:p>
            <a:pPr marL="285750" indent="-285750" algn="just">
              <a:buFont typeface="Arial" panose="020B0604020202020204" pitchFamily="34" charset="0"/>
              <a:buChar char="•"/>
            </a:pPr>
            <a:r>
              <a:rPr lang="en-US" sz="1600" b="1" dirty="0"/>
              <a:t>Our neural network model trained on the randomly generated dataset achieved an accuracy of 100% with a loss of 0.03, indicating its ability to accurately classify data</a:t>
            </a:r>
          </a:p>
          <a:p>
            <a:pPr marL="285750" indent="-285750" algn="just">
              <a:buFont typeface="Arial" panose="020B0604020202020204" pitchFamily="34" charset="0"/>
              <a:buChar char="•"/>
            </a:pPr>
            <a:endParaRPr lang="en-US" sz="1600" b="1" dirty="0"/>
          </a:p>
          <a:p>
            <a:pPr marL="285750" indent="-285750" algn="just">
              <a:buFont typeface="Arial" panose="020B0604020202020204" pitchFamily="34" charset="0"/>
              <a:buChar char="•"/>
            </a:pPr>
            <a:r>
              <a:rPr lang="en-US" sz="1600" b="1" dirty="0"/>
              <a:t>We trained two neural network models on the Loan dataset with four and two hidden layers, respectively. The models achieved accuracies of 79.06% and 80.23%, indicating their ability to classify data with reasonable accuracy</a:t>
            </a:r>
          </a:p>
          <a:p>
            <a:pPr algn="just"/>
            <a:endParaRPr lang="en-US" sz="1600" b="1" dirty="0"/>
          </a:p>
          <a:p>
            <a:pPr marL="285750" indent="-285750" algn="just">
              <a:buFont typeface="Arial" panose="020B0604020202020204" pitchFamily="34" charset="0"/>
              <a:buChar char="•"/>
            </a:pPr>
            <a:r>
              <a:rPr lang="en-US" sz="1600" b="1" dirty="0"/>
              <a:t>Our visualizations, such as the ROC curve, confusion matrix, and decision boundary plots, provided valuable insights into the models' behavior and performance</a:t>
            </a:r>
          </a:p>
          <a:p>
            <a:pPr marL="285750" indent="-285750" algn="just">
              <a:buFont typeface="Arial" panose="020B0604020202020204" pitchFamily="34" charset="0"/>
              <a:buChar char="•"/>
            </a:pPr>
            <a:endParaRPr lang="en-US" sz="1600" b="1" dirty="0"/>
          </a:p>
          <a:p>
            <a:pPr marL="285750" indent="-285750" algn="just">
              <a:buFont typeface="Arial" panose="020B0604020202020204" pitchFamily="34" charset="0"/>
              <a:buChar char="•"/>
            </a:pPr>
            <a:r>
              <a:rPr lang="en-US" sz="1600" b="1" dirty="0"/>
              <a:t>Although the accuracy of the models on the Loan dataset was lower than the accuracy achieved on the randomly generated dataset, the results were still promising and demonstrated the models' ability to predict outcomes based on input data</a:t>
            </a:r>
          </a:p>
          <a:p>
            <a:pPr marL="285750" indent="-285750" algn="just">
              <a:buFont typeface="Arial" panose="020B0604020202020204" pitchFamily="34" charset="0"/>
              <a:buChar char="•"/>
            </a:pPr>
            <a:endParaRPr lang="en-US" sz="1600" b="1" dirty="0"/>
          </a:p>
          <a:p>
            <a:pPr marL="285750" indent="-285750" algn="just">
              <a:buFont typeface="Arial" panose="020B0604020202020204" pitchFamily="34" charset="0"/>
              <a:buChar char="•"/>
            </a:pPr>
            <a:r>
              <a:rPr lang="en-US" sz="1600" b="1" dirty="0"/>
              <a:t>The difference in accuracy between the two models trained on the Loan dataset may indicate the importance of the number of hidden layers and the optimization techniques used in improving the models' performance</a:t>
            </a:r>
            <a:endParaRPr lang="en-US" b="1" dirty="0"/>
          </a:p>
        </p:txBody>
      </p:sp>
    </p:spTree>
    <p:extLst>
      <p:ext uri="{BB962C8B-B14F-4D97-AF65-F5344CB8AC3E}">
        <p14:creationId xmlns:p14="http://schemas.microsoft.com/office/powerpoint/2010/main" val="521455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4F2F2-2EB3-4AB1-A83D-592EEF54E2C4}"/>
              </a:ext>
            </a:extLst>
          </p:cNvPr>
          <p:cNvSpPr>
            <a:spLocks noGrp="1"/>
          </p:cNvSpPr>
          <p:nvPr>
            <p:ph type="title"/>
          </p:nvPr>
        </p:nvSpPr>
        <p:spPr>
          <a:xfrm>
            <a:off x="92453" y="977679"/>
            <a:ext cx="4766932" cy="3151535"/>
          </a:xfrm>
        </p:spPr>
        <p:txBody>
          <a:bodyPr anchor="t">
            <a:normAutofit/>
          </a:bodyPr>
          <a:lstStyle/>
          <a:p>
            <a:r>
              <a:rPr lang="en-US" sz="4800" dirty="0"/>
              <a:t>PROBLEM DESCRIPTION</a:t>
            </a:r>
          </a:p>
        </p:txBody>
      </p:sp>
      <p:sp>
        <p:nvSpPr>
          <p:cNvPr id="3" name="Content Placeholder 2">
            <a:extLst>
              <a:ext uri="{FF2B5EF4-FFF2-40B4-BE49-F238E27FC236}">
                <a16:creationId xmlns:a16="http://schemas.microsoft.com/office/drawing/2014/main" id="{7BCF1C24-4412-9F54-C25F-0F4319B7CA84}"/>
              </a:ext>
            </a:extLst>
          </p:cNvPr>
          <p:cNvSpPr>
            <a:spLocks noGrp="1"/>
          </p:cNvSpPr>
          <p:nvPr>
            <p:ph idx="1"/>
          </p:nvPr>
        </p:nvSpPr>
        <p:spPr>
          <a:xfrm>
            <a:off x="4859385" y="1997362"/>
            <a:ext cx="6966417" cy="4263705"/>
          </a:xfrm>
        </p:spPr>
        <p:txBody>
          <a:bodyPr anchor="b">
            <a:normAutofit/>
          </a:bodyPr>
          <a:lstStyle/>
          <a:p>
            <a:pPr>
              <a:lnSpc>
                <a:spcPct val="110000"/>
              </a:lnSpc>
            </a:pPr>
            <a:r>
              <a:rPr lang="en-US" sz="1700" b="1" dirty="0">
                <a:latin typeface="Monaco" pitchFamily="2" charset="77"/>
              </a:rPr>
              <a:t>Apply simple feed-forward neural network model and evaluate the performance of both data sets based on accuracy</a:t>
            </a:r>
            <a:br>
              <a:rPr lang="en-US" sz="1700" b="1" dirty="0">
                <a:latin typeface="Monaco" pitchFamily="2" charset="77"/>
              </a:rPr>
            </a:br>
            <a:endParaRPr lang="en-US" sz="1700" b="1" dirty="0">
              <a:latin typeface="Monaco" pitchFamily="2" charset="77"/>
            </a:endParaRPr>
          </a:p>
          <a:p>
            <a:pPr algn="just">
              <a:lnSpc>
                <a:spcPct val="110000"/>
              </a:lnSpc>
            </a:pPr>
            <a:endParaRPr lang="en-US" sz="1700" dirty="0"/>
          </a:p>
        </p:txBody>
      </p:sp>
    </p:spTree>
    <p:extLst>
      <p:ext uri="{BB962C8B-B14F-4D97-AF65-F5344CB8AC3E}">
        <p14:creationId xmlns:p14="http://schemas.microsoft.com/office/powerpoint/2010/main" val="665590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8B3FF-CAF6-B86F-FB71-4D0C515DAFF8}"/>
              </a:ext>
            </a:extLst>
          </p:cNvPr>
          <p:cNvSpPr>
            <a:spLocks noGrp="1"/>
          </p:cNvSpPr>
          <p:nvPr>
            <p:ph type="title"/>
          </p:nvPr>
        </p:nvSpPr>
        <p:spPr>
          <a:xfrm>
            <a:off x="238998" y="515319"/>
            <a:ext cx="4766932" cy="3151535"/>
          </a:xfrm>
        </p:spPr>
        <p:txBody>
          <a:bodyPr anchor="t">
            <a:normAutofit/>
          </a:bodyPr>
          <a:lstStyle/>
          <a:p>
            <a:r>
              <a:rPr lang="en-US" sz="4800" dirty="0"/>
              <a:t>TECHNICAL APPROACH</a:t>
            </a:r>
          </a:p>
        </p:txBody>
      </p:sp>
      <p:sp>
        <p:nvSpPr>
          <p:cNvPr id="5" name="Content Placeholder 2">
            <a:extLst>
              <a:ext uri="{FF2B5EF4-FFF2-40B4-BE49-F238E27FC236}">
                <a16:creationId xmlns:a16="http://schemas.microsoft.com/office/drawing/2014/main" id="{3500C123-5937-3444-D292-5A71EF1F131E}"/>
              </a:ext>
            </a:extLst>
          </p:cNvPr>
          <p:cNvSpPr>
            <a:spLocks noGrp="1"/>
          </p:cNvSpPr>
          <p:nvPr>
            <p:ph idx="1"/>
          </p:nvPr>
        </p:nvSpPr>
        <p:spPr>
          <a:xfrm>
            <a:off x="5164183" y="1978632"/>
            <a:ext cx="6459583" cy="4263705"/>
          </a:xfrm>
        </p:spPr>
        <p:txBody>
          <a:bodyPr anchor="b">
            <a:normAutofit/>
          </a:bodyPr>
          <a:lstStyle/>
          <a:p>
            <a:pPr algn="just">
              <a:lnSpc>
                <a:spcPct val="110000"/>
              </a:lnSpc>
            </a:pPr>
            <a:r>
              <a:rPr lang="en-US" sz="1800" b="1" dirty="0">
                <a:latin typeface="Monaco" pitchFamily="2" charset="77"/>
              </a:rPr>
              <a:t>Implemented a feed-forward neural network with 2/4 hidden layers, trained using binary cross-entropy and </a:t>
            </a:r>
            <a:r>
              <a:rPr lang="en-US" sz="1800" b="1" dirty="0" err="1">
                <a:effectLst/>
                <a:latin typeface="Monaco" pitchFamily="2" charset="77"/>
              </a:rPr>
              <a:t>mean_squared_error</a:t>
            </a:r>
            <a:r>
              <a:rPr lang="en-US" sz="1800" b="1" dirty="0">
                <a:effectLst/>
                <a:latin typeface="Monaco" pitchFamily="2" charset="77"/>
              </a:rPr>
              <a:t> </a:t>
            </a:r>
            <a:r>
              <a:rPr lang="en-US" sz="1800" b="1" dirty="0">
                <a:latin typeface="Monaco" pitchFamily="2" charset="77"/>
              </a:rPr>
              <a:t>loss with Adam optimizer</a:t>
            </a:r>
          </a:p>
          <a:p>
            <a:pPr algn="just">
              <a:lnSpc>
                <a:spcPct val="110000"/>
              </a:lnSpc>
            </a:pPr>
            <a:r>
              <a:rPr lang="en-US" sz="1800" b="1" dirty="0">
                <a:latin typeface="Monaco" pitchFamily="2" charset="77"/>
              </a:rPr>
              <a:t>Evaluated the model's performance using accuracy, Loss, ROC curve and confusion matrix</a:t>
            </a:r>
          </a:p>
          <a:p>
            <a:pPr algn="just">
              <a:lnSpc>
                <a:spcPct val="110000"/>
              </a:lnSpc>
            </a:pPr>
            <a:r>
              <a:rPr lang="en-US" sz="1800" b="1" dirty="0">
                <a:latin typeface="Monaco" pitchFamily="2" charset="77"/>
              </a:rPr>
              <a:t>Discussed potential improvements such as regularization techniques and hyperparameter tuning</a:t>
            </a:r>
          </a:p>
          <a:p>
            <a:pPr algn="just">
              <a:lnSpc>
                <a:spcPct val="110000"/>
              </a:lnSpc>
            </a:pPr>
            <a:endParaRPr lang="en-US" b="1" dirty="0"/>
          </a:p>
        </p:txBody>
      </p:sp>
    </p:spTree>
    <p:extLst>
      <p:ext uri="{BB962C8B-B14F-4D97-AF65-F5344CB8AC3E}">
        <p14:creationId xmlns:p14="http://schemas.microsoft.com/office/powerpoint/2010/main" val="1192097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15167A8-4498-F64B-D518-2785255BD0A0}"/>
              </a:ext>
            </a:extLst>
          </p:cNvPr>
          <p:cNvSpPr txBox="1"/>
          <p:nvPr/>
        </p:nvSpPr>
        <p:spPr>
          <a:xfrm>
            <a:off x="290945" y="1291771"/>
            <a:ext cx="4612448" cy="2484101"/>
          </a:xfrm>
        </p:spPr>
        <p:txBody>
          <a:bodyPr vert="horz" lIns="91440" tIns="45720" rIns="91440" bIns="45720" rtlCol="0" anchor="b">
            <a:normAutofit/>
          </a:bodyPr>
          <a:lstStyle/>
          <a:p>
            <a:pPr>
              <a:lnSpc>
                <a:spcPct val="90000"/>
              </a:lnSpc>
              <a:spcBef>
                <a:spcPct val="0"/>
              </a:spcBef>
              <a:spcAft>
                <a:spcPts val="600"/>
              </a:spcAft>
            </a:pPr>
            <a:endParaRPr lang="en-US" sz="2500" b="1" dirty="0">
              <a:latin typeface="+mj-lt"/>
              <a:ea typeface="+mj-ea"/>
              <a:cs typeface="+mj-cs"/>
            </a:endParaRPr>
          </a:p>
        </p:txBody>
      </p:sp>
      <p:sp>
        <p:nvSpPr>
          <p:cNvPr id="3" name="TextBox 2">
            <a:extLst>
              <a:ext uri="{FF2B5EF4-FFF2-40B4-BE49-F238E27FC236}">
                <a16:creationId xmlns:a16="http://schemas.microsoft.com/office/drawing/2014/main" id="{58DBEFC8-2232-58A0-3B02-70C91F39A83D}"/>
              </a:ext>
            </a:extLst>
          </p:cNvPr>
          <p:cNvSpPr txBox="1"/>
          <p:nvPr/>
        </p:nvSpPr>
        <p:spPr>
          <a:xfrm>
            <a:off x="4903393" y="426720"/>
            <a:ext cx="2968313" cy="523220"/>
          </a:xfrm>
          <a:prstGeom prst="rect">
            <a:avLst/>
          </a:prstGeom>
          <a:noFill/>
        </p:spPr>
        <p:txBody>
          <a:bodyPr wrap="none" rtlCol="0">
            <a:spAutoFit/>
          </a:bodyPr>
          <a:lstStyle/>
          <a:p>
            <a:r>
              <a:rPr lang="en-US" sz="2800" b="1" dirty="0"/>
              <a:t>LOAN DATASET</a:t>
            </a:r>
          </a:p>
        </p:txBody>
      </p:sp>
      <p:pic>
        <p:nvPicPr>
          <p:cNvPr id="5" name="Picture 4">
            <a:extLst>
              <a:ext uri="{FF2B5EF4-FFF2-40B4-BE49-F238E27FC236}">
                <a16:creationId xmlns:a16="http://schemas.microsoft.com/office/drawing/2014/main" id="{BC9A68D7-D4A5-DB30-6FAD-570B1F0AEBAD}"/>
              </a:ext>
            </a:extLst>
          </p:cNvPr>
          <p:cNvPicPr>
            <a:picLocks noChangeAspect="1"/>
          </p:cNvPicPr>
          <p:nvPr/>
        </p:nvPicPr>
        <p:blipFill>
          <a:blip r:embed="rId2"/>
          <a:stretch>
            <a:fillRect/>
          </a:stretch>
        </p:blipFill>
        <p:spPr>
          <a:xfrm>
            <a:off x="2788265" y="1691759"/>
            <a:ext cx="7772400" cy="4833019"/>
          </a:xfrm>
          <a:prstGeom prst="rect">
            <a:avLst/>
          </a:prstGeom>
        </p:spPr>
      </p:pic>
    </p:spTree>
    <p:extLst>
      <p:ext uri="{BB962C8B-B14F-4D97-AF65-F5344CB8AC3E}">
        <p14:creationId xmlns:p14="http://schemas.microsoft.com/office/powerpoint/2010/main" val="1163036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 Word&#10;&#10;Description automatically generated">
            <a:extLst>
              <a:ext uri="{FF2B5EF4-FFF2-40B4-BE49-F238E27FC236}">
                <a16:creationId xmlns:a16="http://schemas.microsoft.com/office/drawing/2014/main" id="{75C39F02-2CDC-8C75-34AD-EAD8869AB095}"/>
              </a:ext>
            </a:extLst>
          </p:cNvPr>
          <p:cNvPicPr>
            <a:picLocks noChangeAspect="1"/>
          </p:cNvPicPr>
          <p:nvPr/>
        </p:nvPicPr>
        <p:blipFill>
          <a:blip r:embed="rId2"/>
          <a:stretch>
            <a:fillRect/>
          </a:stretch>
        </p:blipFill>
        <p:spPr>
          <a:xfrm>
            <a:off x="2625832" y="1667123"/>
            <a:ext cx="7772400" cy="4646202"/>
          </a:xfrm>
          <a:prstGeom prst="rect">
            <a:avLst/>
          </a:prstGeom>
        </p:spPr>
      </p:pic>
      <p:sp>
        <p:nvSpPr>
          <p:cNvPr id="4" name="TextBox 3">
            <a:extLst>
              <a:ext uri="{FF2B5EF4-FFF2-40B4-BE49-F238E27FC236}">
                <a16:creationId xmlns:a16="http://schemas.microsoft.com/office/drawing/2014/main" id="{0271F700-C73D-8C45-B3F0-ECF53AB75BA8}"/>
              </a:ext>
            </a:extLst>
          </p:cNvPr>
          <p:cNvSpPr txBox="1"/>
          <p:nvPr/>
        </p:nvSpPr>
        <p:spPr>
          <a:xfrm>
            <a:off x="0" y="627017"/>
            <a:ext cx="12191999" cy="461665"/>
          </a:xfrm>
          <a:prstGeom prst="rect">
            <a:avLst/>
          </a:prstGeom>
          <a:noFill/>
        </p:spPr>
        <p:txBody>
          <a:bodyPr wrap="square" rtlCol="0">
            <a:spAutoFit/>
          </a:bodyPr>
          <a:lstStyle/>
          <a:p>
            <a:pPr algn="ctr"/>
            <a:r>
              <a:rPr lang="en-US" sz="2400" b="1" dirty="0"/>
              <a:t>DATA ANALYSIS</a:t>
            </a:r>
          </a:p>
        </p:txBody>
      </p:sp>
    </p:spTree>
    <p:extLst>
      <p:ext uri="{BB962C8B-B14F-4D97-AF65-F5344CB8AC3E}">
        <p14:creationId xmlns:p14="http://schemas.microsoft.com/office/powerpoint/2010/main" val="17473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Text&#10;&#10;Description automatically generated">
            <a:extLst>
              <a:ext uri="{FF2B5EF4-FFF2-40B4-BE49-F238E27FC236}">
                <a16:creationId xmlns:a16="http://schemas.microsoft.com/office/drawing/2014/main" id="{7E1790C2-07FC-5BFD-A96A-7B2B9805F039}"/>
              </a:ext>
            </a:extLst>
          </p:cNvPr>
          <p:cNvPicPr>
            <a:picLocks noGrp="1" noChangeAspect="1"/>
          </p:cNvPicPr>
          <p:nvPr>
            <p:ph idx="1"/>
          </p:nvPr>
        </p:nvPicPr>
        <p:blipFill>
          <a:blip r:embed="rId2"/>
          <a:stretch>
            <a:fillRect/>
          </a:stretch>
        </p:blipFill>
        <p:spPr>
          <a:xfrm>
            <a:off x="995403" y="1591945"/>
            <a:ext cx="3594100" cy="749300"/>
          </a:xfrm>
        </p:spPr>
      </p:pic>
      <p:pic>
        <p:nvPicPr>
          <p:cNvPr id="4" name="Picture 3">
            <a:extLst>
              <a:ext uri="{FF2B5EF4-FFF2-40B4-BE49-F238E27FC236}">
                <a16:creationId xmlns:a16="http://schemas.microsoft.com/office/drawing/2014/main" id="{181AD494-2165-F1BB-6647-9D578DBEDECC}"/>
              </a:ext>
            </a:extLst>
          </p:cNvPr>
          <p:cNvPicPr>
            <a:picLocks noChangeAspect="1"/>
          </p:cNvPicPr>
          <p:nvPr/>
        </p:nvPicPr>
        <p:blipFill>
          <a:blip r:embed="rId3"/>
          <a:stretch>
            <a:fillRect/>
          </a:stretch>
        </p:blipFill>
        <p:spPr>
          <a:xfrm>
            <a:off x="384313" y="2787556"/>
            <a:ext cx="5106062" cy="3829546"/>
          </a:xfrm>
          <a:prstGeom prst="rect">
            <a:avLst/>
          </a:prstGeom>
        </p:spPr>
      </p:pic>
      <p:pic>
        <p:nvPicPr>
          <p:cNvPr id="7" name="Picture 6">
            <a:extLst>
              <a:ext uri="{FF2B5EF4-FFF2-40B4-BE49-F238E27FC236}">
                <a16:creationId xmlns:a16="http://schemas.microsoft.com/office/drawing/2014/main" id="{EDB38CA1-9EC2-CC12-FAA7-BFEC76CA2ED3}"/>
              </a:ext>
            </a:extLst>
          </p:cNvPr>
          <p:cNvPicPr>
            <a:picLocks noChangeAspect="1"/>
          </p:cNvPicPr>
          <p:nvPr/>
        </p:nvPicPr>
        <p:blipFill>
          <a:blip r:embed="rId4"/>
          <a:stretch>
            <a:fillRect/>
          </a:stretch>
        </p:blipFill>
        <p:spPr>
          <a:xfrm>
            <a:off x="6498864" y="1454711"/>
            <a:ext cx="5106062" cy="3829547"/>
          </a:xfrm>
          <a:prstGeom prst="rect">
            <a:avLst/>
          </a:prstGeom>
        </p:spPr>
      </p:pic>
      <p:sp>
        <p:nvSpPr>
          <p:cNvPr id="11" name="TextBox 10">
            <a:extLst>
              <a:ext uri="{FF2B5EF4-FFF2-40B4-BE49-F238E27FC236}">
                <a16:creationId xmlns:a16="http://schemas.microsoft.com/office/drawing/2014/main" id="{18E005DB-09F0-9DE5-24B7-A175F856D433}"/>
              </a:ext>
            </a:extLst>
          </p:cNvPr>
          <p:cNvSpPr txBox="1"/>
          <p:nvPr/>
        </p:nvSpPr>
        <p:spPr>
          <a:xfrm>
            <a:off x="0" y="222304"/>
            <a:ext cx="12192000" cy="923330"/>
          </a:xfrm>
          <a:prstGeom prst="rect">
            <a:avLst/>
          </a:prstGeom>
          <a:noFill/>
        </p:spPr>
        <p:txBody>
          <a:bodyPr wrap="square" rtlCol="0">
            <a:spAutoFit/>
          </a:bodyPr>
          <a:lstStyle/>
          <a:p>
            <a:pPr algn="ctr"/>
            <a:r>
              <a:rPr lang="en-US" sz="1800" b="1" dirty="0"/>
              <a:t>NEURAL NETWORK MODEL WITH REGULARIZATION AND ADAM OPTIMIZER</a:t>
            </a:r>
            <a:br>
              <a:rPr lang="en-US" sz="1800" b="1" dirty="0"/>
            </a:br>
            <a:r>
              <a:rPr lang="en-US" sz="1800" b="1" dirty="0"/>
              <a:t>RESULT WITH 4 LAYERS</a:t>
            </a:r>
          </a:p>
          <a:p>
            <a:pPr algn="ctr"/>
            <a:endParaRPr lang="en-US" dirty="0"/>
          </a:p>
        </p:txBody>
      </p:sp>
    </p:spTree>
    <p:extLst>
      <p:ext uri="{BB962C8B-B14F-4D97-AF65-F5344CB8AC3E}">
        <p14:creationId xmlns:p14="http://schemas.microsoft.com/office/powerpoint/2010/main" val="267563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416583-7AF9-3CF8-D237-124A8D6AD2F9}"/>
              </a:ext>
            </a:extLst>
          </p:cNvPr>
          <p:cNvSpPr txBox="1"/>
          <p:nvPr/>
        </p:nvSpPr>
        <p:spPr>
          <a:xfrm>
            <a:off x="0" y="389614"/>
            <a:ext cx="12192000" cy="923330"/>
          </a:xfrm>
          <a:prstGeom prst="rect">
            <a:avLst/>
          </a:prstGeom>
          <a:noFill/>
        </p:spPr>
        <p:txBody>
          <a:bodyPr wrap="square" rtlCol="0">
            <a:spAutoFit/>
          </a:bodyPr>
          <a:lstStyle/>
          <a:p>
            <a:pPr algn="ctr"/>
            <a:r>
              <a:rPr lang="en-US" sz="1800" b="1" dirty="0"/>
              <a:t>NEURAL NETWORK MODEL WITH REGULARIZATION AND ADAM OPTIMIZER</a:t>
            </a:r>
            <a:br>
              <a:rPr lang="en-US" sz="1800" b="1" dirty="0"/>
            </a:br>
            <a:r>
              <a:rPr lang="en-US" sz="1800" b="1" dirty="0"/>
              <a:t>RESULT WITH 2 LAYERS</a:t>
            </a:r>
          </a:p>
          <a:p>
            <a:pPr algn="ctr"/>
            <a:endParaRPr lang="en-US" dirty="0"/>
          </a:p>
        </p:txBody>
      </p:sp>
      <p:pic>
        <p:nvPicPr>
          <p:cNvPr id="3" name="Picture 2">
            <a:extLst>
              <a:ext uri="{FF2B5EF4-FFF2-40B4-BE49-F238E27FC236}">
                <a16:creationId xmlns:a16="http://schemas.microsoft.com/office/drawing/2014/main" id="{4B039B68-1690-71D4-9DB4-F14316B82F37}"/>
              </a:ext>
            </a:extLst>
          </p:cNvPr>
          <p:cNvPicPr>
            <a:picLocks noChangeAspect="1"/>
          </p:cNvPicPr>
          <p:nvPr/>
        </p:nvPicPr>
        <p:blipFill>
          <a:blip r:embed="rId2"/>
          <a:stretch>
            <a:fillRect/>
          </a:stretch>
        </p:blipFill>
        <p:spPr>
          <a:xfrm>
            <a:off x="581582" y="2988354"/>
            <a:ext cx="4837438" cy="3628078"/>
          </a:xfrm>
          <a:prstGeom prst="rect">
            <a:avLst/>
          </a:prstGeom>
        </p:spPr>
      </p:pic>
      <p:pic>
        <p:nvPicPr>
          <p:cNvPr id="4" name="Picture 3">
            <a:extLst>
              <a:ext uri="{FF2B5EF4-FFF2-40B4-BE49-F238E27FC236}">
                <a16:creationId xmlns:a16="http://schemas.microsoft.com/office/drawing/2014/main" id="{6F87A947-E830-3C44-C327-742BFEE9FE77}"/>
              </a:ext>
            </a:extLst>
          </p:cNvPr>
          <p:cNvPicPr>
            <a:picLocks noChangeAspect="1"/>
          </p:cNvPicPr>
          <p:nvPr/>
        </p:nvPicPr>
        <p:blipFill>
          <a:blip r:embed="rId3"/>
          <a:stretch>
            <a:fillRect/>
          </a:stretch>
        </p:blipFill>
        <p:spPr>
          <a:xfrm>
            <a:off x="6642831" y="1540282"/>
            <a:ext cx="4967587" cy="3777436"/>
          </a:xfrm>
          <a:prstGeom prst="rect">
            <a:avLst/>
          </a:prstGeom>
        </p:spPr>
      </p:pic>
      <p:pic>
        <p:nvPicPr>
          <p:cNvPr id="8" name="Picture 7">
            <a:extLst>
              <a:ext uri="{FF2B5EF4-FFF2-40B4-BE49-F238E27FC236}">
                <a16:creationId xmlns:a16="http://schemas.microsoft.com/office/drawing/2014/main" id="{02C8C662-AA3D-285D-24D3-12445CDA1BA2}"/>
              </a:ext>
            </a:extLst>
          </p:cNvPr>
          <p:cNvPicPr>
            <a:picLocks noChangeAspect="1"/>
          </p:cNvPicPr>
          <p:nvPr/>
        </p:nvPicPr>
        <p:blipFill>
          <a:blip r:embed="rId4"/>
          <a:stretch>
            <a:fillRect/>
          </a:stretch>
        </p:blipFill>
        <p:spPr>
          <a:xfrm>
            <a:off x="581582" y="1853696"/>
            <a:ext cx="4837438" cy="593905"/>
          </a:xfrm>
          <a:prstGeom prst="rect">
            <a:avLst/>
          </a:prstGeom>
        </p:spPr>
      </p:pic>
    </p:spTree>
    <p:extLst>
      <p:ext uri="{BB962C8B-B14F-4D97-AF65-F5344CB8AC3E}">
        <p14:creationId xmlns:p14="http://schemas.microsoft.com/office/powerpoint/2010/main" val="67293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90B571-730F-2A81-C65C-0971AB8C70BD}"/>
              </a:ext>
            </a:extLst>
          </p:cNvPr>
          <p:cNvPicPr>
            <a:picLocks noChangeAspect="1"/>
          </p:cNvPicPr>
          <p:nvPr/>
        </p:nvPicPr>
        <p:blipFill>
          <a:blip r:embed="rId2"/>
          <a:stretch>
            <a:fillRect/>
          </a:stretch>
        </p:blipFill>
        <p:spPr>
          <a:xfrm>
            <a:off x="2054560" y="1206950"/>
            <a:ext cx="7772400" cy="5511845"/>
          </a:xfrm>
          <a:prstGeom prst="rect">
            <a:avLst/>
          </a:prstGeom>
        </p:spPr>
      </p:pic>
      <p:sp>
        <p:nvSpPr>
          <p:cNvPr id="5" name="TextBox 4">
            <a:extLst>
              <a:ext uri="{FF2B5EF4-FFF2-40B4-BE49-F238E27FC236}">
                <a16:creationId xmlns:a16="http://schemas.microsoft.com/office/drawing/2014/main" id="{11280050-AEBD-2B75-3DD2-BA218EEA6A65}"/>
              </a:ext>
            </a:extLst>
          </p:cNvPr>
          <p:cNvSpPr txBox="1"/>
          <p:nvPr/>
        </p:nvSpPr>
        <p:spPr>
          <a:xfrm>
            <a:off x="0" y="318052"/>
            <a:ext cx="12192000" cy="738664"/>
          </a:xfrm>
          <a:prstGeom prst="rect">
            <a:avLst/>
          </a:prstGeom>
          <a:noFill/>
        </p:spPr>
        <p:txBody>
          <a:bodyPr wrap="square" rtlCol="0">
            <a:spAutoFit/>
          </a:bodyPr>
          <a:lstStyle/>
          <a:p>
            <a:pPr algn="ctr"/>
            <a:r>
              <a:rPr lang="en-US" sz="2400" b="1" dirty="0"/>
              <a:t>WEIGHTS ANALYSIS</a:t>
            </a:r>
          </a:p>
          <a:p>
            <a:pPr algn="ctr"/>
            <a:endParaRPr lang="en-US" dirty="0"/>
          </a:p>
        </p:txBody>
      </p:sp>
    </p:spTree>
    <p:extLst>
      <p:ext uri="{BB962C8B-B14F-4D97-AF65-F5344CB8AC3E}">
        <p14:creationId xmlns:p14="http://schemas.microsoft.com/office/powerpoint/2010/main" val="4220095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D255CC-2845-28D6-CA0B-CEC9A59E7C82}"/>
              </a:ext>
            </a:extLst>
          </p:cNvPr>
          <p:cNvPicPr>
            <a:picLocks noChangeAspect="1"/>
          </p:cNvPicPr>
          <p:nvPr/>
        </p:nvPicPr>
        <p:blipFill>
          <a:blip r:embed="rId2"/>
          <a:stretch>
            <a:fillRect/>
          </a:stretch>
        </p:blipFill>
        <p:spPr>
          <a:xfrm>
            <a:off x="2980580" y="1481301"/>
            <a:ext cx="6075956" cy="4875767"/>
          </a:xfrm>
          <a:prstGeom prst="rect">
            <a:avLst/>
          </a:prstGeom>
        </p:spPr>
      </p:pic>
      <p:sp>
        <p:nvSpPr>
          <p:cNvPr id="5" name="TextBox 4">
            <a:extLst>
              <a:ext uri="{FF2B5EF4-FFF2-40B4-BE49-F238E27FC236}">
                <a16:creationId xmlns:a16="http://schemas.microsoft.com/office/drawing/2014/main" id="{ADDB08C2-84DB-3FD2-30A8-2FBF9D4F44EA}"/>
              </a:ext>
            </a:extLst>
          </p:cNvPr>
          <p:cNvSpPr txBox="1"/>
          <p:nvPr/>
        </p:nvSpPr>
        <p:spPr>
          <a:xfrm>
            <a:off x="0" y="500932"/>
            <a:ext cx="12192000" cy="461665"/>
          </a:xfrm>
          <a:prstGeom prst="rect">
            <a:avLst/>
          </a:prstGeom>
          <a:noFill/>
        </p:spPr>
        <p:txBody>
          <a:bodyPr wrap="square" rtlCol="0">
            <a:spAutoFit/>
          </a:bodyPr>
          <a:lstStyle/>
          <a:p>
            <a:pPr algn="ctr"/>
            <a:r>
              <a:rPr lang="en-US" sz="2400" b="1" i="0" dirty="0">
                <a:effectLst/>
                <a:latin typeface="Söhne"/>
              </a:rPr>
              <a:t>PERFORMANCE EVALUATION</a:t>
            </a:r>
            <a:endParaRPr lang="en-US" sz="2400" dirty="0"/>
          </a:p>
        </p:txBody>
      </p:sp>
    </p:spTree>
    <p:extLst>
      <p:ext uri="{BB962C8B-B14F-4D97-AF65-F5344CB8AC3E}">
        <p14:creationId xmlns:p14="http://schemas.microsoft.com/office/powerpoint/2010/main" val="1486421726"/>
      </p:ext>
    </p:extLst>
  </p:cSld>
  <p:clrMapOvr>
    <a:masterClrMapping/>
  </p:clrMapOvr>
</p:sld>
</file>

<file path=ppt/theme/theme1.xml><?xml version="1.0" encoding="utf-8"?>
<a:theme xmlns:a="http://schemas.openxmlformats.org/drawingml/2006/main" name="SwellVTI">
  <a:themeElements>
    <a:clrScheme name="AnalogousFromLightSeedRightStep">
      <a:dk1>
        <a:srgbClr val="000000"/>
      </a:dk1>
      <a:lt1>
        <a:srgbClr val="FFFFFF"/>
      </a:lt1>
      <a:dk2>
        <a:srgbClr val="412624"/>
      </a:dk2>
      <a:lt2>
        <a:srgbClr val="E6E8E2"/>
      </a:lt2>
      <a:accent1>
        <a:srgbClr val="A996C6"/>
      </a:accent1>
      <a:accent2>
        <a:srgbClr val="AF7FBA"/>
      </a:accent2>
      <a:accent3>
        <a:srgbClr val="C593B9"/>
      </a:accent3>
      <a:accent4>
        <a:srgbClr val="BA7F94"/>
      </a:accent4>
      <a:accent5>
        <a:srgbClr val="C69996"/>
      </a:accent5>
      <a:accent6>
        <a:srgbClr val="BA9B7F"/>
      </a:accent6>
      <a:hlink>
        <a:srgbClr val="758A53"/>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{FD986949-6BBA-A443-ABAA-905F2C0036CE}tf10001060</Template>
  <TotalTime>452</TotalTime>
  <Words>325</Words>
  <Application>Microsoft Macintosh PowerPoint</Application>
  <PresentationFormat>Widescreen</PresentationFormat>
  <Paragraphs>27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Copperplate</vt:lpstr>
      <vt:lpstr>Monaco</vt:lpstr>
      <vt:lpstr>Neue Haas Grotesk Text Pro</vt:lpstr>
      <vt:lpstr>Söhne</vt:lpstr>
      <vt:lpstr>SwellVTI</vt:lpstr>
      <vt:lpstr>TANUJ VERMA-002726506 MS-IS Student Fall’22,Northeastern University  verma.tanu@northeastern.edu 002726506  </vt:lpstr>
      <vt:lpstr>PROBLEM DESCRIPTION</vt:lpstr>
      <vt:lpstr>TECHNICAL APPROACH</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TANUJ VERMA 002726506</dc:title>
  <dc:creator>Tanuj Verma</dc:creator>
  <cp:lastModifiedBy>Tanuj Verma</cp:lastModifiedBy>
  <cp:revision>12</cp:revision>
  <dcterms:created xsi:type="dcterms:W3CDTF">2023-02-01T21:40:29Z</dcterms:created>
  <dcterms:modified xsi:type="dcterms:W3CDTF">2024-01-28T15:14:16Z</dcterms:modified>
</cp:coreProperties>
</file>