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4" r:id="rId6"/>
    <p:sldId id="266" r:id="rId7"/>
    <p:sldId id="279" r:id="rId8"/>
    <p:sldId id="265" r:id="rId9"/>
    <p:sldId id="278" r:id="rId10"/>
    <p:sldId id="262" r:id="rId11"/>
    <p:sldId id="260" r:id="rId12"/>
    <p:sldId id="268" r:id="rId13"/>
    <p:sldId id="267" r:id="rId14"/>
    <p:sldId id="269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6"/>
    <p:restoredTop sz="97030"/>
  </p:normalViewPr>
  <p:slideViewPr>
    <p:cSldViewPr snapToGrid="0">
      <p:cViewPr varScale="1">
        <p:scale>
          <a:sx n="160" d="100"/>
          <a:sy n="160" d="100"/>
        </p:scale>
        <p:origin x="3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559D-9115-8744-817E-A979C1E92F0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765D9-4AEB-9D4B-A2FD-6E2ED090C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1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3D5-2217-2C4E-A80D-188C94E6BFB5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F808-7229-DB49-9C66-9807D8B3A4AF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D62-004A-4F4D-B651-3138C0820D29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5893-4A96-3344-83BC-0F245146A174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30CA-B3EF-0549-A8FB-CB40390B30EA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4E31-E5E4-E54E-8B38-70CE0B21EFE9}" type="datetime1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A642-4A98-9B42-9458-E35DF49A6982}" type="datetime1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FFFD-6975-7442-B569-5504BA9B2C5E}" type="datetime1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8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69AC-FAA0-7449-8850-D19F7073D5AC}" type="datetime1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4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5C93-8028-5646-B361-7CB2BEEC14FA}" type="datetime1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4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7A4-4575-DA43-94DD-7C5E0BE5B7DE}" type="datetime1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rgbClr val="00B0F0"/>
            </a:gs>
            <a:gs pos="44000">
              <a:schemeClr val="accent1">
                <a:alpha val="74000"/>
                <a:lumMod val="59000"/>
                <a:lumOff val="41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46DF793-0248-AF47-B5BE-B94AEFDA25FD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00B0F0"/>
            </a:gs>
            <a:gs pos="43000">
              <a:schemeClr val="accent1">
                <a:alpha val="74000"/>
                <a:lumMod val="59000"/>
                <a:lumOff val="41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68B51F-0397-D568-D929-A4F9A9CC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656F1FFA-831C-D536-FBCA-A639E9387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  <a14:imgEffect>
                      <a14:colorTemperature colorTemp="7340"/>
                    </a14:imgEffect>
                    <a14:imgEffect>
                      <a14:saturation sat="0"/>
                    </a14:imgEffect>
                    <a14:imgEffect>
                      <a14:brightnessContrast bright="-28000" contrast="38000"/>
                    </a14:imgEffect>
                  </a14:imgLayer>
                </a14:imgProps>
              </a:ext>
            </a:extLst>
          </a:blip>
          <a:srcRect t="11484" b="4247"/>
          <a:stretch/>
        </p:blipFill>
        <p:spPr>
          <a:xfrm>
            <a:off x="0" y="11"/>
            <a:ext cx="12191979" cy="6857989"/>
          </a:xfrm>
          <a:prstGeom prst="rect">
            <a:avLst/>
          </a:prstGeom>
          <a:gradFill>
            <a:gsLst>
              <a:gs pos="42000">
                <a:srgbClr val="00B0F0"/>
              </a:gs>
              <a:gs pos="35000">
                <a:srgbClr val="FFC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path path="circle">
              <a:fillToRect l="100000" t="100000"/>
            </a:path>
          </a:gradFill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F200B6-228D-F4F2-C6FF-D4257EC20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4556932" y="3127849"/>
            <a:ext cx="7654355" cy="3796328"/>
          </a:xfrm>
          <a:custGeom>
            <a:avLst/>
            <a:gdLst>
              <a:gd name="connsiteX0" fmla="*/ 1835852 w 7654355"/>
              <a:gd name="connsiteY0" fmla="*/ 1549 h 3796328"/>
              <a:gd name="connsiteX1" fmla="*/ 20604 w 7654355"/>
              <a:gd name="connsiteY1" fmla="*/ 803783 h 3796328"/>
              <a:gd name="connsiteX2" fmla="*/ 0 w 7654355"/>
              <a:gd name="connsiteY2" fmla="*/ 826352 h 3796328"/>
              <a:gd name="connsiteX3" fmla="*/ 51841 w 7654355"/>
              <a:gd name="connsiteY3" fmla="*/ 3796328 h 3796328"/>
              <a:gd name="connsiteX4" fmla="*/ 7654355 w 7654355"/>
              <a:gd name="connsiteY4" fmla="*/ 3663625 h 3796328"/>
              <a:gd name="connsiteX5" fmla="*/ 3473222 w 7654355"/>
              <a:gd name="connsiteY5" fmla="*/ 499129 h 3796328"/>
              <a:gd name="connsiteX6" fmla="*/ 3417360 w 7654355"/>
              <a:gd name="connsiteY6" fmla="*/ 459014 h 3796328"/>
              <a:gd name="connsiteX7" fmla="*/ 1990462 w 7654355"/>
              <a:gd name="connsiteY7" fmla="*/ 763 h 3796328"/>
              <a:gd name="connsiteX8" fmla="*/ 1835852 w 7654355"/>
              <a:gd name="connsiteY8" fmla="*/ 1549 h 379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4355" h="3796328">
                <a:moveTo>
                  <a:pt x="1835852" y="1549"/>
                </a:moveTo>
                <a:cubicBezTo>
                  <a:pt x="1166613" y="24353"/>
                  <a:pt x="510847" y="298769"/>
                  <a:pt x="20604" y="803783"/>
                </a:cubicBezTo>
                <a:lnTo>
                  <a:pt x="0" y="826352"/>
                </a:lnTo>
                <a:lnTo>
                  <a:pt x="51841" y="3796328"/>
                </a:lnTo>
                <a:lnTo>
                  <a:pt x="7654355" y="3663625"/>
                </a:lnTo>
                <a:lnTo>
                  <a:pt x="3473222" y="499129"/>
                </a:lnTo>
                <a:lnTo>
                  <a:pt x="3417360" y="459014"/>
                </a:lnTo>
                <a:cubicBezTo>
                  <a:pt x="2981578" y="162529"/>
                  <a:pt x="2485536" y="12600"/>
                  <a:pt x="1990462" y="763"/>
                </a:cubicBezTo>
                <a:cubicBezTo>
                  <a:pt x="1938891" y="-470"/>
                  <a:pt x="1887332" y="-206"/>
                  <a:pt x="1835852" y="1549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06D9F-4016-DE18-2A71-D78D4C84A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709" y="5625245"/>
            <a:ext cx="8027989" cy="1232744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1800" dirty="0"/>
              <a:t>TANUJ VERMA</a:t>
            </a:r>
            <a:br>
              <a:rPr lang="en-US" sz="1800" dirty="0"/>
            </a:br>
            <a:br>
              <a:rPr lang="en-US" sz="18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1A6A-E06A-0410-EF66-60C35212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006" y="1917780"/>
            <a:ext cx="9840268" cy="1010882"/>
          </a:xfrm>
        </p:spPr>
        <p:txBody>
          <a:bodyPr anchor="b">
            <a:noAutofit/>
          </a:bodyPr>
          <a:lstStyle/>
          <a:p>
            <a:pPr algn="ctr"/>
            <a:r>
              <a:rPr lang="en-US" sz="3200" b="1" dirty="0"/>
              <a:t>“CRUNCHING SYMPTOMS” </a:t>
            </a:r>
          </a:p>
          <a:p>
            <a:pPr algn="ctr"/>
            <a:r>
              <a:rPr lang="en-US" sz="3200" b="1" dirty="0"/>
              <a:t>A COMPARATIVE STUDY OF DISEASE PREDICTION WITH VARIOUS ML ALGORITHMS</a:t>
            </a:r>
          </a:p>
        </p:txBody>
      </p:sp>
    </p:spTree>
    <p:extLst>
      <p:ext uri="{BB962C8B-B14F-4D97-AF65-F5344CB8AC3E}">
        <p14:creationId xmlns:p14="http://schemas.microsoft.com/office/powerpoint/2010/main" val="52616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5167A8-4498-F64B-D518-2785255BD0A0}"/>
              </a:ext>
            </a:extLst>
          </p:cNvPr>
          <p:cNvSpPr txBox="1"/>
          <p:nvPr/>
        </p:nvSpPr>
        <p:spPr>
          <a:xfrm>
            <a:off x="290945" y="1291771"/>
            <a:ext cx="4612448" cy="2484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DC2A4-F266-AE68-AEE2-19086701ED43}"/>
              </a:ext>
            </a:extLst>
          </p:cNvPr>
          <p:cNvSpPr txBox="1"/>
          <p:nvPr/>
        </p:nvSpPr>
        <p:spPr>
          <a:xfrm>
            <a:off x="703690" y="922439"/>
            <a:ext cx="201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DECISION TREE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1F2739A-5E34-9F27-5164-739618D0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55" y="370931"/>
            <a:ext cx="7772400" cy="6116138"/>
          </a:xfrm>
          <a:prstGeom prst="rect">
            <a:avLst/>
          </a:prstGeom>
        </p:spPr>
      </p:pic>
      <p:pic>
        <p:nvPicPr>
          <p:cNvPr id="13" name="Picture 12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1DEAF935-79F5-6C8A-49FA-F6F49CA8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7" y="2393342"/>
            <a:ext cx="3653539" cy="84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3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CEC1BC-D988-BDCA-8723-74783B111A3A}"/>
              </a:ext>
            </a:extLst>
          </p:cNvPr>
          <p:cNvSpPr txBox="1"/>
          <p:nvPr/>
        </p:nvSpPr>
        <p:spPr>
          <a:xfrm>
            <a:off x="5589767" y="429370"/>
            <a:ext cx="149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 PLOT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4CB1C92-E0D1-37B4-D3FE-EC26B1D6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3" y="1013342"/>
            <a:ext cx="11658774" cy="57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2EE9F0-275D-B719-DE50-6FB63B6CA925}"/>
              </a:ext>
            </a:extLst>
          </p:cNvPr>
          <p:cNvSpPr txBox="1"/>
          <p:nvPr/>
        </p:nvSpPr>
        <p:spPr>
          <a:xfrm>
            <a:off x="317666" y="639194"/>
            <a:ext cx="22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EAF49712-7447-7B11-849D-E00F9C39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511" y="406400"/>
            <a:ext cx="7772400" cy="6045199"/>
          </a:xfrm>
          <a:prstGeom prst="rect">
            <a:avLst/>
          </a:prstGeom>
        </p:spPr>
      </p:pic>
      <p:pic>
        <p:nvPicPr>
          <p:cNvPr id="14" name="Content Placeholder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B965D9-C5AE-2E0F-08ED-7FD2DA9ED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089" y="2183291"/>
            <a:ext cx="4094893" cy="1003762"/>
          </a:xfrm>
        </p:spPr>
      </p:pic>
    </p:spTree>
    <p:extLst>
      <p:ext uri="{BB962C8B-B14F-4D97-AF65-F5344CB8AC3E}">
        <p14:creationId xmlns:p14="http://schemas.microsoft.com/office/powerpoint/2010/main" val="26756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F77A1A-F8C4-CB9C-7528-44D3AC901309}"/>
              </a:ext>
            </a:extLst>
          </p:cNvPr>
          <p:cNvSpPr txBox="1"/>
          <p:nvPr/>
        </p:nvSpPr>
        <p:spPr>
          <a:xfrm>
            <a:off x="2488758" y="508883"/>
            <a:ext cx="164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 PLOTS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8D681E1-C771-5CB8-6B8B-84581A2E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" y="1802167"/>
            <a:ext cx="5816176" cy="2911874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F189B31-AAC6-677C-DA9D-D5936534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10" y="324217"/>
            <a:ext cx="5719622" cy="2911874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9D67EF13-7B96-37E6-062D-7AE5408DE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230" y="3621909"/>
            <a:ext cx="5775217" cy="29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6B870-5726-3BA0-E9EE-B0D5BEEEA65C}"/>
              </a:ext>
            </a:extLst>
          </p:cNvPr>
          <p:cNvSpPr txBox="1"/>
          <p:nvPr/>
        </p:nvSpPr>
        <p:spPr>
          <a:xfrm>
            <a:off x="683580" y="896645"/>
            <a:ext cx="352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SUPPORT VECTOR MACHINE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12352A8-F9BF-1447-E75E-84C671FC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013" y="741286"/>
            <a:ext cx="5287921" cy="537542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A1E3CB5-3664-BDC1-85A5-C09E1E51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93" y="1991234"/>
            <a:ext cx="4941184" cy="14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9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CC3B3-9FD1-04DF-C883-E6EEEDFACD61}"/>
              </a:ext>
            </a:extLst>
          </p:cNvPr>
          <p:cNvSpPr txBox="1"/>
          <p:nvPr/>
        </p:nvSpPr>
        <p:spPr>
          <a:xfrm>
            <a:off x="585926" y="497150"/>
            <a:ext cx="14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XG BOOST</a:t>
            </a:r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5924073-714B-C019-0B48-0E280EAC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41" y="4554677"/>
            <a:ext cx="4978400" cy="74930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885956-E469-CF23-32DC-6AEA07CE0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493" y="5538680"/>
            <a:ext cx="2971800" cy="96520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21D71841-C86E-7B02-4503-6CC940A0A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679" y="510958"/>
            <a:ext cx="4475002" cy="3584729"/>
          </a:xfrm>
          <a:prstGeom prst="rect">
            <a:avLst/>
          </a:prstGeo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896C39ED-8C33-DCB0-D39C-BD7B96A4F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52" y="1003175"/>
            <a:ext cx="6026826" cy="57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6E4AE6-24CC-2887-5D23-88873A2B7650}"/>
              </a:ext>
            </a:extLst>
          </p:cNvPr>
          <p:cNvSpPr txBox="1"/>
          <p:nvPr/>
        </p:nvSpPr>
        <p:spPr>
          <a:xfrm>
            <a:off x="0" y="1353309"/>
            <a:ext cx="201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6C368-0107-FBC5-6B10-580CF8266CF2}"/>
              </a:ext>
            </a:extLst>
          </p:cNvPr>
          <p:cNvSpPr txBox="1"/>
          <p:nvPr/>
        </p:nvSpPr>
        <p:spPr>
          <a:xfrm>
            <a:off x="-9721" y="2696348"/>
            <a:ext cx="22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F545E-22B9-2FEF-3300-051F84BF2D6E}"/>
              </a:ext>
            </a:extLst>
          </p:cNvPr>
          <p:cNvSpPr txBox="1"/>
          <p:nvPr/>
        </p:nvSpPr>
        <p:spPr>
          <a:xfrm>
            <a:off x="0" y="4039387"/>
            <a:ext cx="236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SUPPORT VECTOR</a:t>
            </a:r>
          </a:p>
          <a:p>
            <a:r>
              <a:rPr lang="en-US" b="1" dirty="0"/>
              <a:t>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DEA53-6E6E-B655-70FD-4856435DA6FB}"/>
              </a:ext>
            </a:extLst>
          </p:cNvPr>
          <p:cNvSpPr txBox="1"/>
          <p:nvPr/>
        </p:nvSpPr>
        <p:spPr>
          <a:xfrm>
            <a:off x="-9721" y="5191052"/>
            <a:ext cx="135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XGBOOST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19143-5AE8-971B-9D29-CD50AD963EC4}"/>
              </a:ext>
            </a:extLst>
          </p:cNvPr>
          <p:cNvSpPr txBox="1"/>
          <p:nvPr/>
        </p:nvSpPr>
        <p:spPr>
          <a:xfrm>
            <a:off x="6319238" y="416460"/>
            <a:ext cx="587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COMPARISION OF ALL MODELS</a:t>
            </a:r>
          </a:p>
        </p:txBody>
      </p:sp>
      <p:pic>
        <p:nvPicPr>
          <p:cNvPr id="15" name="Picture 14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5CA59B49-4F7D-71ED-54BD-55CDD8FD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68" y="1116031"/>
            <a:ext cx="3653539" cy="843888"/>
          </a:xfrm>
          <a:prstGeom prst="rect">
            <a:avLst/>
          </a:prstGeom>
        </p:spPr>
      </p:pic>
      <p:pic>
        <p:nvPicPr>
          <p:cNvPr id="16" name="Content Placeholder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3B65E0-0FE5-DD4F-2392-7C2443F2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468" y="2497772"/>
            <a:ext cx="4094893" cy="1003762"/>
          </a:xfrm>
          <a:prstGeom prst="rect">
            <a:avLst/>
          </a:prstGeom>
        </p:spPr>
      </p:pic>
      <p:pic>
        <p:nvPicPr>
          <p:cNvPr id="18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83A8EEF-D0B0-316A-2B5D-C0582F9C8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68" y="5284775"/>
            <a:ext cx="4978400" cy="74930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279FA28-A524-AA60-C69C-5AF6468E3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567" y="5284775"/>
            <a:ext cx="2971800" cy="749300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DF511789-B497-94BB-EB42-24A8EFA3C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551" y="3674271"/>
            <a:ext cx="4941184" cy="14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9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2539B5-B686-6662-1763-06EA8AE38BDD}"/>
              </a:ext>
            </a:extLst>
          </p:cNvPr>
          <p:cNvSpPr txBox="1"/>
          <p:nvPr/>
        </p:nvSpPr>
        <p:spPr>
          <a:xfrm>
            <a:off x="1622530" y="2759413"/>
            <a:ext cx="262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OVERFITTING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A8045-7312-EBA9-1F12-5090DBD4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28" y="310155"/>
            <a:ext cx="5053040" cy="623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6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BDF08-E4C9-B2EB-C25F-FB8078941943}"/>
              </a:ext>
            </a:extLst>
          </p:cNvPr>
          <p:cNvSpPr txBox="1"/>
          <p:nvPr/>
        </p:nvSpPr>
        <p:spPr>
          <a:xfrm>
            <a:off x="0" y="1479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DC2D2-0BA0-FA0C-17B2-A3179A3F5C74}"/>
              </a:ext>
            </a:extLst>
          </p:cNvPr>
          <p:cNvSpPr txBox="1"/>
          <p:nvPr/>
        </p:nvSpPr>
        <p:spPr>
          <a:xfrm>
            <a:off x="0" y="920621"/>
            <a:ext cx="124618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i="0" dirty="0">
                <a:effectLst/>
                <a:latin typeface="+mj-lt"/>
                <a:cs typeface="Times New Roman" panose="02020603050405020304" pitchFamily="18" charset="0"/>
              </a:rPr>
              <a:t>Model performance: </a:t>
            </a:r>
            <a:r>
              <a:rPr lang="en-US" sz="1600" b="0" i="0" dirty="0">
                <a:effectLst/>
                <a:latin typeface="+mj-lt"/>
                <a:cs typeface="Times New Roman" panose="02020603050405020304" pitchFamily="18" charset="0"/>
              </a:rPr>
              <a:t>All the models, namely DT, RF, SVM Linear, and XGBoost, have the almost same accuracy score of 0.9762</a:t>
            </a:r>
          </a:p>
          <a:p>
            <a:pPr algn="l"/>
            <a:r>
              <a:rPr lang="en-US" sz="1600" b="0" i="0" dirty="0">
                <a:effectLst/>
                <a:latin typeface="+mj-lt"/>
                <a:cs typeface="Times New Roman" panose="02020603050405020304" pitchFamily="18" charset="0"/>
              </a:rPr>
              <a:t> on the test data. This indicates that all models are performing equally well in predicting the target variable</a:t>
            </a:r>
          </a:p>
          <a:p>
            <a:pPr algn="just"/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1600" b="1" i="0" dirty="0">
                <a:effectLst/>
                <a:latin typeface="+mj-lt"/>
                <a:cs typeface="Times New Roman" panose="02020603050405020304" pitchFamily="18" charset="0"/>
              </a:rPr>
              <a:t>Overfitting: </a:t>
            </a:r>
            <a:r>
              <a:rPr lang="en-US" sz="1600" b="0" i="0" dirty="0">
                <a:effectLst/>
                <a:latin typeface="+mj-lt"/>
                <a:cs typeface="Times New Roman" panose="02020603050405020304" pitchFamily="18" charset="0"/>
              </a:rPr>
              <a:t>The overfitting score of SVM is lowest, except for XGBoost, which has an overfitting score of 3.086. </a:t>
            </a:r>
          </a:p>
          <a:p>
            <a:pPr algn="just"/>
            <a:r>
              <a:rPr lang="en-US" sz="1600" b="0" i="0" dirty="0">
                <a:effectLst/>
                <a:latin typeface="+mj-lt"/>
                <a:cs typeface="Times New Roman" panose="02020603050405020304" pitchFamily="18" charset="0"/>
              </a:rPr>
              <a:t>This indicates that DT, RF, and SVM Linear models are not overfitting, but XGBoost is severely overfitting</a:t>
            </a:r>
          </a:p>
          <a:p>
            <a:pPr algn="just"/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1600" b="1" i="0" dirty="0">
                <a:effectLst/>
                <a:latin typeface="+mj-lt"/>
                <a:cs typeface="Times New Roman" panose="02020603050405020304" pitchFamily="18" charset="0"/>
              </a:rPr>
              <a:t>Training accuracy: </a:t>
            </a:r>
            <a:r>
              <a:rPr lang="en-US" sz="1600" b="0" i="0" dirty="0">
                <a:effectLst/>
                <a:latin typeface="+mj-lt"/>
                <a:cs typeface="Times New Roman" panose="02020603050405020304" pitchFamily="18" charset="0"/>
              </a:rPr>
              <a:t>All models have a training accuracy of 1.0, indicating that they are able to fit the training data perfectly. </a:t>
            </a:r>
          </a:p>
          <a:p>
            <a:pPr algn="just"/>
            <a:r>
              <a:rPr lang="en-US" sz="1600" b="0" i="0" dirty="0">
                <a:effectLst/>
                <a:latin typeface="+mj-lt"/>
                <a:cs typeface="Times New Roman" panose="02020603050405020304" pitchFamily="18" charset="0"/>
              </a:rPr>
              <a:t>However, this does not necessarily mean that the models will perform well on unseen data</a:t>
            </a:r>
          </a:p>
          <a:p>
            <a:pPr algn="just"/>
            <a:endParaRPr lang="en-US" sz="16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1600" b="1" i="0" dirty="0">
                <a:effectLst/>
                <a:latin typeface="+mj-lt"/>
                <a:cs typeface="Times New Roman" panose="02020603050405020304" pitchFamily="18" charset="0"/>
              </a:rPr>
              <a:t>Model complexity: </a:t>
            </a:r>
            <a:r>
              <a:rPr lang="en-US" sz="1600" b="0" i="0" dirty="0">
                <a:effectLst/>
                <a:latin typeface="+mj-lt"/>
                <a:cs typeface="Times New Roman" panose="02020603050405020304" pitchFamily="18" charset="0"/>
              </a:rPr>
              <a:t>The DT model is the simplest model among all the models, whereas RF and XGBoost are more complex </a:t>
            </a:r>
          </a:p>
          <a:p>
            <a:pPr algn="just"/>
            <a:r>
              <a:rPr lang="en-US" sz="1600" b="0" i="0" dirty="0">
                <a:effectLst/>
                <a:latin typeface="+mj-lt"/>
                <a:cs typeface="Times New Roman" panose="02020603050405020304" pitchFamily="18" charset="0"/>
              </a:rPr>
              <a:t>models. SVM Linear falls in between, in terms of model complexity. It is important to strike a balance between model </a:t>
            </a:r>
          </a:p>
          <a:p>
            <a:pPr algn="just"/>
            <a:r>
              <a:rPr lang="en-US" sz="1600" b="0" i="0" dirty="0">
                <a:effectLst/>
                <a:latin typeface="+mj-lt"/>
                <a:cs typeface="Times New Roman" panose="02020603050405020304" pitchFamily="18" charset="0"/>
              </a:rPr>
              <a:t>complexity and performance, as overly complex models can lead to overfitting and poor generalization to unseen data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1600" b="1" i="0" dirty="0">
                <a:effectLst/>
                <a:latin typeface="+mj-lt"/>
                <a:cs typeface="Times New Roman" panose="02020603050405020304" pitchFamily="18" charset="0"/>
              </a:rPr>
              <a:t>Model selection: </a:t>
            </a:r>
            <a:r>
              <a:rPr lang="en-US" sz="1600" b="0" i="0" dirty="0">
                <a:effectLst/>
                <a:latin typeface="+mj-lt"/>
                <a:cs typeface="Times New Roman" panose="02020603050405020304" pitchFamily="18" charset="0"/>
              </a:rPr>
              <a:t>Based on the given data, all models seem to perform equally well in predicting the target variable. </a:t>
            </a:r>
          </a:p>
          <a:p>
            <a:pPr algn="just"/>
            <a:r>
              <a:rPr lang="en-US" sz="1600" b="0" i="0" dirty="0">
                <a:effectLst/>
                <a:latin typeface="+mj-lt"/>
                <a:cs typeface="Times New Roman" panose="02020603050405020304" pitchFamily="18" charset="0"/>
              </a:rPr>
              <a:t>However, XGBoost is severely overfitting and may not generalize well to unseen data. Therefore, it is important to carefully </a:t>
            </a:r>
          </a:p>
          <a:p>
            <a:pPr algn="just"/>
            <a:r>
              <a:rPr lang="en-US" sz="1600" b="0" i="0" dirty="0">
                <a:effectLst/>
                <a:latin typeface="+mj-lt"/>
                <a:cs typeface="Times New Roman" panose="02020603050405020304" pitchFamily="18" charset="0"/>
              </a:rPr>
              <a:t>evaluate the performance of different models using appropriate metrics and techniques before selecting the final model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F2F2-2EB3-4AB1-A83D-592EEF54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5509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800" dirty="0"/>
              <a:t>PROBLEM DESCRIPTION AND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1C24-4412-9F54-C25F-0F4319B7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532" y="1353699"/>
            <a:ext cx="5992508" cy="4263705"/>
          </a:xfrm>
        </p:spPr>
        <p:txBody>
          <a:bodyPr anchor="b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700" b="1" dirty="0"/>
              <a:t>Take a Disease prediction dataset and perform 5 different  classification techniques </a:t>
            </a:r>
          </a:p>
          <a:p>
            <a:pPr algn="just">
              <a:lnSpc>
                <a:spcPct val="110000"/>
              </a:lnSpc>
            </a:pPr>
            <a:endParaRPr lang="en-US" sz="1700" b="1" dirty="0"/>
          </a:p>
          <a:p>
            <a:pPr algn="just">
              <a:lnSpc>
                <a:spcPct val="110000"/>
              </a:lnSpc>
            </a:pPr>
            <a:r>
              <a:rPr lang="en-US" sz="1700" b="1" dirty="0"/>
              <a:t>Compare all five techniques using several parameters and find out the best model for prediction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6559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B3FF-CAF6-B86F-FB71-4D0C515D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43" y="1307800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E461-C227-13EE-72C5-B54912B4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091" y="1451294"/>
            <a:ext cx="5183909" cy="4263705"/>
          </a:xfrm>
        </p:spPr>
        <p:txBody>
          <a:bodyPr anchor="b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dirty="0"/>
              <a:t>Performed preprocessing, Univariate Analysis and Exploratory Data Analysis (EDA)on  test and train dataset to reveal most relevant columns with “Prognosis” as the dependent variable</a:t>
            </a:r>
          </a:p>
          <a:p>
            <a:pPr algn="just">
              <a:lnSpc>
                <a:spcPct val="110000"/>
              </a:lnSpc>
            </a:pPr>
            <a:r>
              <a:rPr lang="en-US" b="1" dirty="0"/>
              <a:t>Reduce the number of relevant columns using  feature reduction RFE </a:t>
            </a:r>
          </a:p>
          <a:p>
            <a:pPr algn="just">
              <a:lnSpc>
                <a:spcPct val="110000"/>
              </a:lnSpc>
            </a:pPr>
            <a:r>
              <a:rPr lang="en-US" b="1" dirty="0"/>
              <a:t>Computed Accuracy and Overfitting </a:t>
            </a:r>
            <a:r>
              <a:rPr lang="en-US" b="1" i="0" dirty="0">
                <a:effectLst/>
              </a:rPr>
              <a:t>score for all models  and compared them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209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15E68D-7EC2-6202-0EC0-9ED8E3164C9A}"/>
              </a:ext>
            </a:extLst>
          </p:cNvPr>
          <p:cNvSpPr txBox="1"/>
          <p:nvPr/>
        </p:nvSpPr>
        <p:spPr>
          <a:xfrm>
            <a:off x="1066801" y="5074083"/>
            <a:ext cx="7815970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Count of different prognosis in Train Data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8BCAB5D-D03B-5935-BC8B-9D2E0190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05" y="302150"/>
            <a:ext cx="1486385" cy="4385144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001742F8-7336-5A1F-0E59-87A10460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257" y="302150"/>
            <a:ext cx="1448656" cy="4385144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ABF27FD-39E6-8F70-E575-259F1188C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557" y="302150"/>
            <a:ext cx="1612447" cy="4385144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C19E75AB-9496-18A7-B0CE-13BB42C14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648" y="302150"/>
            <a:ext cx="1506817" cy="4385145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EF22171D-E2A2-9697-03A2-A038BC878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4937" y="675860"/>
            <a:ext cx="1473531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3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D6392F56-1722-D6DE-1D19-AA2EB4AE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953" y="5210578"/>
            <a:ext cx="9689711" cy="1612290"/>
          </a:xfrm>
        </p:spPr>
        <p:txBody>
          <a:bodyPr anchor="ctr">
            <a:normAutofit/>
          </a:bodyPr>
          <a:lstStyle/>
          <a:p>
            <a:r>
              <a:rPr lang="en-US" dirty="0"/>
              <a:t>proportion of 1's and 0's for each feature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Picture 16" descr="A picture containing text, measuring stick&#10;&#10;Description automatically generated">
            <a:extLst>
              <a:ext uri="{FF2B5EF4-FFF2-40B4-BE49-F238E27FC236}">
                <a16:creationId xmlns:a16="http://schemas.microsoft.com/office/drawing/2014/main" id="{408F3252-8C74-ABC7-2A49-40DDA89E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4" y="228992"/>
            <a:ext cx="11221564" cy="4825271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D45FF3-8CB5-5745-051E-0A67969B3123}"/>
              </a:ext>
            </a:extLst>
          </p:cNvPr>
          <p:cNvSpPr txBox="1"/>
          <p:nvPr/>
        </p:nvSpPr>
        <p:spPr>
          <a:xfrm>
            <a:off x="7239000" y="2736850"/>
            <a:ext cx="3924299" cy="297815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25E0845-38A5-4F8A-9DB0-E558FB17A7AE}" type="datetime1">
              <a:rPr lang="en-US" smtClean="0"/>
              <a:pPr>
                <a:spcAft>
                  <a:spcPts val="600"/>
                </a:spcAft>
              </a:pPr>
              <a:t>4/14/23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6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47AC49-B7AA-C7FF-05C2-1D273AF76A0B}"/>
              </a:ext>
            </a:extLst>
          </p:cNvPr>
          <p:cNvSpPr txBox="1"/>
          <p:nvPr/>
        </p:nvSpPr>
        <p:spPr>
          <a:xfrm>
            <a:off x="2304181" y="233998"/>
            <a:ext cx="715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Histograms for each column in the training dataset</a:t>
            </a:r>
          </a:p>
          <a:p>
            <a:endParaRPr lang="en-US" dirty="0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CFF36DDD-09F2-0950-3C2D-5E5E2CFE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" y="880328"/>
            <a:ext cx="11667072" cy="584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1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0BB5BEC-3080-8605-1D8B-A19BD046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87" y="425872"/>
            <a:ext cx="8817226" cy="60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6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808DD4E-6161-EECB-8778-209B3F58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5" y="1538192"/>
            <a:ext cx="11798031" cy="2888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C48C21-D409-93B8-9BCE-307031501DCC}"/>
              </a:ext>
            </a:extLst>
          </p:cNvPr>
          <p:cNvSpPr txBox="1"/>
          <p:nvPr/>
        </p:nvSpPr>
        <p:spPr>
          <a:xfrm>
            <a:off x="310102" y="5854677"/>
            <a:ext cx="378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Number of target class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4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BC8BF-B360-4ECB-A298-4776FCF19C37}"/>
              </a:ext>
            </a:extLst>
          </p:cNvPr>
          <p:cNvSpPr txBox="1"/>
          <p:nvPr/>
        </p:nvSpPr>
        <p:spPr>
          <a:xfrm>
            <a:off x="3906690" y="335845"/>
            <a:ext cx="847591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0" dirty="0">
                <a:effectLst/>
                <a:latin typeface="-apple-system"/>
              </a:rPr>
              <a:t>The top 5 features contributing to target label 'Chronic cholestasis' are:</a:t>
            </a:r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['malaise' '</a:t>
            </a:r>
            <a:r>
              <a:rPr lang="en-US" b="1" i="0" dirty="0" err="1">
                <a:effectLst/>
                <a:latin typeface="-apple-system"/>
              </a:rPr>
              <a:t>chest_pain</a:t>
            </a:r>
            <a:r>
              <a:rPr lang="en-US" b="1" i="0" dirty="0">
                <a:effectLst/>
                <a:latin typeface="-apple-system"/>
              </a:rPr>
              <a:t>' '</a:t>
            </a:r>
            <a:r>
              <a:rPr lang="en-US" b="1" i="0" dirty="0" err="1">
                <a:effectLst/>
                <a:latin typeface="-apple-system"/>
              </a:rPr>
              <a:t>excessive_hunger</a:t>
            </a:r>
            <a:r>
              <a:rPr lang="en-US" b="1" i="0" dirty="0">
                <a:effectLst/>
                <a:latin typeface="-apple-system"/>
              </a:rPr>
              <a:t>' 'dizziness’ '</a:t>
            </a:r>
            <a:r>
              <a:rPr lang="en-US" b="1" i="0" dirty="0" err="1">
                <a:effectLst/>
                <a:latin typeface="-apple-system"/>
              </a:rPr>
              <a:t>blurredand</a:t>
            </a:r>
            <a:r>
              <a:rPr lang="en-US" b="1" dirty="0">
                <a:latin typeface="-apple-system"/>
              </a:rPr>
              <a:t> </a:t>
            </a:r>
            <a:r>
              <a:rPr lang="en-US" b="1" i="0" dirty="0" err="1">
                <a:effectLst/>
                <a:latin typeface="-apple-system"/>
              </a:rPr>
              <a:t>distorted_vision</a:t>
            </a:r>
            <a:r>
              <a:rPr lang="en-US" b="1" i="0" dirty="0">
                <a:effectLst/>
                <a:latin typeface="-apple-system"/>
              </a:rPr>
              <a:t>’] </a:t>
            </a:r>
          </a:p>
          <a:p>
            <a:pPr algn="just"/>
            <a:endParaRPr lang="en-US" b="1" dirty="0">
              <a:latin typeface="-apple-system"/>
            </a:endParaRPr>
          </a:p>
          <a:p>
            <a:pPr algn="just"/>
            <a:endParaRPr lang="en-US" b="1" i="0" dirty="0">
              <a:effectLst/>
              <a:latin typeface="-apple-system"/>
            </a:endParaRPr>
          </a:p>
          <a:p>
            <a:pPr algn="just"/>
            <a:r>
              <a:rPr lang="en-US" b="1" i="0" dirty="0">
                <a:effectLst/>
                <a:latin typeface="-apple-system"/>
              </a:rPr>
              <a:t>The top 5 features contributing to target label 'Drug Reaction' are:</a:t>
            </a:r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['irritability' '</a:t>
            </a:r>
            <a:r>
              <a:rPr lang="en-US" b="1" i="0" dirty="0" err="1">
                <a:effectLst/>
                <a:latin typeface="-apple-system"/>
              </a:rPr>
              <a:t>muscle_pain</a:t>
            </a:r>
            <a:r>
              <a:rPr lang="en-US" b="1" i="0" dirty="0">
                <a:effectLst/>
                <a:latin typeface="-apple-system"/>
              </a:rPr>
              <a:t>' '</a:t>
            </a:r>
            <a:r>
              <a:rPr lang="en-US" b="1" i="0" dirty="0" err="1">
                <a:effectLst/>
                <a:latin typeface="-apple-system"/>
              </a:rPr>
              <a:t>loss_of_balance</a:t>
            </a:r>
            <a:r>
              <a:rPr lang="en-US" b="1" i="0" dirty="0">
                <a:effectLst/>
                <a:latin typeface="-apple-system"/>
              </a:rPr>
              <a:t>' '</a:t>
            </a:r>
            <a:r>
              <a:rPr lang="en-US" b="1" i="0" dirty="0" err="1">
                <a:effectLst/>
                <a:latin typeface="-apple-system"/>
              </a:rPr>
              <a:t>swelling_joints</a:t>
            </a:r>
            <a:r>
              <a:rPr lang="en-US" b="1" i="0" dirty="0">
                <a:effectLst/>
                <a:latin typeface="-apple-system"/>
              </a:rPr>
              <a:t>’ '</a:t>
            </a:r>
            <a:r>
              <a:rPr lang="en-US" b="1" i="0" dirty="0" err="1">
                <a:effectLst/>
                <a:latin typeface="-apple-system"/>
              </a:rPr>
              <a:t>stiff_neck</a:t>
            </a:r>
            <a:r>
              <a:rPr lang="en-US" b="1" i="0" dirty="0">
                <a:effectLst/>
                <a:latin typeface="-apple-system"/>
              </a:rPr>
              <a:t>’]</a:t>
            </a:r>
          </a:p>
          <a:p>
            <a:pPr algn="just"/>
            <a:endParaRPr lang="en-US" b="1" i="0" dirty="0">
              <a:effectLst/>
              <a:latin typeface="-apple-system"/>
            </a:endParaRPr>
          </a:p>
          <a:p>
            <a:pPr algn="just"/>
            <a:endParaRPr lang="en-US" b="1" i="0" dirty="0">
              <a:effectLst/>
              <a:latin typeface="-apple-system"/>
            </a:endParaRPr>
          </a:p>
          <a:p>
            <a:pPr algn="just"/>
            <a:r>
              <a:rPr lang="en-US" b="1" i="0" dirty="0">
                <a:effectLst/>
                <a:latin typeface="-apple-system"/>
              </a:rPr>
              <a:t> The top 5 features contributing to target label 'Fungal infection' are:</a:t>
            </a:r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['vomiting' 'chills' '</a:t>
            </a:r>
            <a:r>
              <a:rPr lang="en-US" b="1" i="0" dirty="0" err="1">
                <a:effectLst/>
                <a:latin typeface="-apple-system"/>
              </a:rPr>
              <a:t>skin_rash</a:t>
            </a:r>
            <a:r>
              <a:rPr lang="en-US" b="1" i="0" dirty="0">
                <a:effectLst/>
                <a:latin typeface="-apple-system"/>
              </a:rPr>
              <a:t>' '</a:t>
            </a:r>
            <a:r>
              <a:rPr lang="en-US" b="1" i="0" dirty="0" err="1">
                <a:effectLst/>
                <a:latin typeface="-apple-system"/>
              </a:rPr>
              <a:t>joint_pain</a:t>
            </a:r>
            <a:r>
              <a:rPr lang="en-US" b="1" i="0" dirty="0">
                <a:effectLst/>
                <a:latin typeface="-apple-system"/>
              </a:rPr>
              <a:t>' 'itching’] </a:t>
            </a:r>
          </a:p>
          <a:p>
            <a:pPr algn="just"/>
            <a:endParaRPr lang="en-US" b="1" dirty="0">
              <a:latin typeface="-apple-system"/>
            </a:endParaRPr>
          </a:p>
          <a:p>
            <a:pPr algn="just"/>
            <a:endParaRPr lang="en-US" b="1" i="0" dirty="0">
              <a:effectLst/>
              <a:latin typeface="-apple-system"/>
            </a:endParaRPr>
          </a:p>
          <a:p>
            <a:pPr algn="just"/>
            <a:r>
              <a:rPr lang="en-US" b="1" i="0" dirty="0">
                <a:effectLst/>
                <a:latin typeface="-apple-system"/>
              </a:rPr>
              <a:t>The top 5 features contributing to target label 'GERD' are:</a:t>
            </a:r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['nausea' '</a:t>
            </a:r>
            <a:r>
              <a:rPr lang="en-US" b="1" i="0" dirty="0" err="1">
                <a:effectLst/>
                <a:latin typeface="-apple-system"/>
              </a:rPr>
              <a:t>loss_of_appetite</a:t>
            </a:r>
            <a:r>
              <a:rPr lang="en-US" b="1" i="0" dirty="0">
                <a:effectLst/>
                <a:latin typeface="-apple-system"/>
              </a:rPr>
              <a:t>' '</a:t>
            </a:r>
            <a:r>
              <a:rPr lang="en-US" b="1" i="0" dirty="0" err="1">
                <a:effectLst/>
                <a:latin typeface="-apple-system"/>
              </a:rPr>
              <a:t>abdominal_pain</a:t>
            </a:r>
            <a:r>
              <a:rPr lang="en-US" b="1" i="0" dirty="0">
                <a:effectLst/>
                <a:latin typeface="-apple-system"/>
              </a:rPr>
              <a:t>' '</a:t>
            </a:r>
            <a:r>
              <a:rPr lang="en-US" b="1" i="0" dirty="0" err="1">
                <a:effectLst/>
                <a:latin typeface="-apple-system"/>
              </a:rPr>
              <a:t>yellowing_of_eyes</a:t>
            </a:r>
            <a:r>
              <a:rPr lang="en-US" b="1" i="0" dirty="0">
                <a:effectLst/>
                <a:latin typeface="-apple-system"/>
              </a:rPr>
              <a:t>’ '</a:t>
            </a:r>
            <a:r>
              <a:rPr lang="en-US" b="1" i="0" dirty="0" err="1">
                <a:effectLst/>
                <a:latin typeface="-apple-system"/>
              </a:rPr>
              <a:t>yellowish_skin</a:t>
            </a:r>
            <a:r>
              <a:rPr lang="en-US" b="1" i="0" dirty="0">
                <a:effectLst/>
                <a:latin typeface="-apple-system"/>
              </a:rPr>
              <a:t>’] </a:t>
            </a:r>
          </a:p>
          <a:p>
            <a:pPr algn="just"/>
            <a:endParaRPr lang="en-US" b="1" i="0" dirty="0">
              <a:effectLst/>
              <a:latin typeface="-apple-system"/>
            </a:endParaRPr>
          </a:p>
          <a:p>
            <a:pPr algn="just"/>
            <a:endParaRPr lang="en-US" b="1" i="0" dirty="0">
              <a:effectLst/>
              <a:latin typeface="-apple-system"/>
            </a:endParaRPr>
          </a:p>
          <a:p>
            <a:pPr algn="just"/>
            <a:r>
              <a:rPr lang="en-US" b="1" i="0" dirty="0">
                <a:effectLst/>
                <a:latin typeface="-apple-system"/>
              </a:rPr>
              <a:t>The top 5 features contributing to target label 'Peptic ulcer </a:t>
            </a:r>
            <a:r>
              <a:rPr lang="en-US" b="1" i="0" dirty="0" err="1">
                <a:effectLst/>
                <a:latin typeface="-apple-system"/>
              </a:rPr>
              <a:t>diseae</a:t>
            </a:r>
            <a:r>
              <a:rPr lang="en-US" b="1" i="0" dirty="0">
                <a:effectLst/>
                <a:latin typeface="-apple-system"/>
              </a:rPr>
              <a:t>' are:</a:t>
            </a:r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['</a:t>
            </a:r>
            <a:r>
              <a:rPr lang="en-US" b="1" i="0" dirty="0" err="1">
                <a:effectLst/>
                <a:latin typeface="-apple-system"/>
              </a:rPr>
              <a:t>family_history</a:t>
            </a:r>
            <a:r>
              <a:rPr lang="en-US" b="1" i="0" dirty="0">
                <a:effectLst/>
                <a:latin typeface="-apple-system"/>
              </a:rPr>
              <a:t>' '</a:t>
            </a:r>
            <a:r>
              <a:rPr lang="en-US" b="1" i="0" dirty="0" err="1">
                <a:effectLst/>
                <a:latin typeface="-apple-system"/>
              </a:rPr>
              <a:t>painful_walking</a:t>
            </a:r>
            <a:r>
              <a:rPr lang="en-US" b="1" i="0" dirty="0">
                <a:effectLst/>
                <a:latin typeface="-apple-system"/>
              </a:rPr>
              <a:t>' '</a:t>
            </a:r>
            <a:r>
              <a:rPr lang="en-US" b="1" i="0" dirty="0" err="1">
                <a:effectLst/>
                <a:latin typeface="-apple-system"/>
              </a:rPr>
              <a:t>red_sore_around_nose</a:t>
            </a:r>
            <a:r>
              <a:rPr lang="en-US" b="1" i="0" dirty="0">
                <a:effectLst/>
                <a:latin typeface="-apple-system"/>
              </a:rPr>
              <a:t>’ '</a:t>
            </a:r>
            <a:r>
              <a:rPr lang="en-US" b="1" i="0" dirty="0" err="1">
                <a:effectLst/>
                <a:latin typeface="-apple-system"/>
              </a:rPr>
              <a:t>stomach_bleeding</a:t>
            </a:r>
            <a:r>
              <a:rPr lang="en-US" b="1" i="0" dirty="0">
                <a:effectLst/>
                <a:latin typeface="-apple-system"/>
              </a:rPr>
              <a:t>' 'coma’]</a:t>
            </a:r>
          </a:p>
          <a:p>
            <a:pPr algn="just"/>
            <a:endParaRPr lang="en-US" b="1" dirty="0">
              <a:latin typeface="-apple-system"/>
            </a:endParaRPr>
          </a:p>
          <a:p>
            <a:pPr algn="just"/>
            <a:r>
              <a:rPr lang="en-US" b="1" i="0" dirty="0">
                <a:effectLst/>
                <a:latin typeface="-apple-system"/>
              </a:rPr>
              <a:t> </a:t>
            </a:r>
          </a:p>
          <a:p>
            <a:pPr algn="just"/>
            <a:r>
              <a:rPr lang="en-US" b="1" i="0" dirty="0">
                <a:effectLst/>
                <a:latin typeface="-apple-system"/>
              </a:rPr>
              <a:t>The top 5 features contributing to target label 'Allergy' are:</a:t>
            </a:r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['fatigue' '</a:t>
            </a:r>
            <a:r>
              <a:rPr lang="en-US" b="1" i="0" dirty="0" err="1">
                <a:effectLst/>
                <a:latin typeface="-apple-system"/>
              </a:rPr>
              <a:t>high_fever</a:t>
            </a:r>
            <a:r>
              <a:rPr lang="en-US" b="1" i="0" dirty="0">
                <a:effectLst/>
                <a:latin typeface="-apple-system"/>
              </a:rPr>
              <a:t>' 'headache' 'sweating' 'cough']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CF60B-DCE3-E5FA-7023-9AFCC5452165}"/>
              </a:ext>
            </a:extLst>
          </p:cNvPr>
          <p:cNvSpPr txBox="1"/>
          <p:nvPr/>
        </p:nvSpPr>
        <p:spPr>
          <a:xfrm>
            <a:off x="168676" y="335845"/>
            <a:ext cx="270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307960720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{FD986949-6BBA-A443-ABAA-905F2C0036CE}tf10001060</Template>
  <TotalTime>450</TotalTime>
  <Words>615</Words>
  <Application>Microsoft Macintosh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Menlo</vt:lpstr>
      <vt:lpstr>Neue Haas Grotesk Text Pro</vt:lpstr>
      <vt:lpstr>SwellVTI</vt:lpstr>
      <vt:lpstr>TANUJ VERMA   </vt:lpstr>
      <vt:lpstr>PROBLEM DESCRIPTION AND DATA ANALYSIS</vt:lpstr>
      <vt:lpstr>TECHNICAL APPROACH</vt:lpstr>
      <vt:lpstr>PowerPoint Presentation</vt:lpstr>
      <vt:lpstr>proportion of 1's and 0's for each feature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TANUJ VERMA 002726506</dc:title>
  <dc:creator>Tanuj Verma</dc:creator>
  <cp:lastModifiedBy>Tanuj Verma</cp:lastModifiedBy>
  <cp:revision>15</cp:revision>
  <dcterms:created xsi:type="dcterms:W3CDTF">2023-02-01T21:40:29Z</dcterms:created>
  <dcterms:modified xsi:type="dcterms:W3CDTF">2023-04-14T19:48:19Z</dcterms:modified>
</cp:coreProperties>
</file>