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sldIdLst>
    <p:sldId id="256" r:id="rId2"/>
    <p:sldId id="257" r:id="rId3"/>
    <p:sldId id="259" r:id="rId4"/>
    <p:sldId id="258" r:id="rId5"/>
    <p:sldId id="266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700"/>
  </p:normalViewPr>
  <p:slideViewPr>
    <p:cSldViewPr snapToGrid="0">
      <p:cViewPr varScale="1">
        <p:scale>
          <a:sx n="106" d="100"/>
          <a:sy n="106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6/4/24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259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1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16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055F08A-1E71-4B2B-BB49-E743F2903911}" type="datetime1">
              <a:rPr lang="en-US" smtClean="0"/>
              <a:t>6/4/24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73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528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8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6/4/24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2528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753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5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67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78AC6A5B-8AE7-4A41-B5A7-9ADC6686DC18}" type="datetime1">
              <a:rPr lang="en-US" smtClean="0"/>
              <a:t>6/4/24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39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6/4/24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9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F8BA-6C41-CBB3-4CFC-491D47B50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6020" y="843387"/>
            <a:ext cx="5985980" cy="1702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OPTIMIZING RIDE-HAILING FARES WITH PREDICTIVE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D128F-B354-16B8-BF75-3FCD4F0CE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6020" y="3429000"/>
            <a:ext cx="5526956" cy="258561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600" b="1" dirty="0"/>
              <a:t>Advances in Data Science Architecture[INFO 7370]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Tanuj Verma 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BF0D9B12-03C7-C840-8FE3-CBAB94BA2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114197" cy="611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F819-DBB7-F246-85CC-E966D081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810490"/>
            <a:ext cx="10003218" cy="117063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Significance and Goals</a:t>
            </a:r>
          </a:p>
        </p:txBody>
      </p:sp>
      <p:pic>
        <p:nvPicPr>
          <p:cNvPr id="5" name="Content Placeholder 4" descr="A black and white logo of a gear with a wrench&#10;&#10;Description automatically generated">
            <a:extLst>
              <a:ext uri="{FF2B5EF4-FFF2-40B4-BE49-F238E27FC236}">
                <a16:creationId xmlns:a16="http://schemas.microsoft.com/office/drawing/2014/main" id="{60083D61-3A97-7C1B-9DD7-7A95B69E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28" y="2526978"/>
            <a:ext cx="1052944" cy="1052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2CC8F-3126-6F99-41EA-C8012B2B113A}"/>
              </a:ext>
            </a:extLst>
          </p:cNvPr>
          <p:cNvSpPr txBox="1"/>
          <p:nvPr/>
        </p:nvSpPr>
        <p:spPr>
          <a:xfrm>
            <a:off x="919267" y="3975606"/>
            <a:ext cx="2731176" cy="901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7512">
              <a:spcAft>
                <a:spcPts val="600"/>
              </a:spcAft>
            </a:pPr>
            <a:r>
              <a:rPr lang="en-US" sz="131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Enhanced dynamic fare management for increased profitability and competitive advantage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8D891-5296-1495-C4DA-408AC1DE70C3}"/>
              </a:ext>
            </a:extLst>
          </p:cNvPr>
          <p:cNvSpPr txBox="1"/>
          <p:nvPr/>
        </p:nvSpPr>
        <p:spPr>
          <a:xfrm>
            <a:off x="1101539" y="2232410"/>
            <a:ext cx="2039965" cy="294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31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Optimization</a:t>
            </a:r>
            <a:endParaRPr lang="en-US" b="1" dirty="0"/>
          </a:p>
        </p:txBody>
      </p:sp>
      <p:pic>
        <p:nvPicPr>
          <p:cNvPr id="11" name="Picture 10" descr="A person with stars above their head&#10;&#10;Description automatically generated">
            <a:extLst>
              <a:ext uri="{FF2B5EF4-FFF2-40B4-BE49-F238E27FC236}">
                <a16:creationId xmlns:a16="http://schemas.microsoft.com/office/drawing/2014/main" id="{F6B4AC6E-BCE5-D674-DE4A-9EBED23CB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390" y="2526978"/>
            <a:ext cx="1052944" cy="10529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4397F4-C2DE-BA9A-C158-120DB4AE0AEF}"/>
              </a:ext>
            </a:extLst>
          </p:cNvPr>
          <p:cNvSpPr txBox="1"/>
          <p:nvPr/>
        </p:nvSpPr>
        <p:spPr>
          <a:xfrm>
            <a:off x="9050496" y="2232410"/>
            <a:ext cx="2127156" cy="294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31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Satisfaction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322E6-1810-4343-A06C-E82312B7E7BF}"/>
              </a:ext>
            </a:extLst>
          </p:cNvPr>
          <p:cNvSpPr txBox="1"/>
          <p:nvPr/>
        </p:nvSpPr>
        <p:spPr>
          <a:xfrm rot="10800000" flipV="1">
            <a:off x="8911400" y="3975607"/>
            <a:ext cx="2731177" cy="699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7512">
              <a:spcAft>
                <a:spcPts val="600"/>
              </a:spcAft>
            </a:pPr>
            <a:r>
              <a:rPr lang="en-US" sz="131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transparency in fare calculation boosts customer trust and retention</a:t>
            </a:r>
            <a:endParaRPr lang="en-US" dirty="0"/>
          </a:p>
        </p:txBody>
      </p:sp>
      <p:pic>
        <p:nvPicPr>
          <p:cNvPr id="17" name="Picture 16" descr="A graphic of a graph and a gear&#10;&#10;Description automatically generated">
            <a:extLst>
              <a:ext uri="{FF2B5EF4-FFF2-40B4-BE49-F238E27FC236}">
                <a16:creationId xmlns:a16="http://schemas.microsoft.com/office/drawing/2014/main" id="{430CCAA1-E0F6-8610-E815-A08953706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61" y="2526978"/>
            <a:ext cx="1052944" cy="10529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E64E04-F31C-5564-54A1-8DE4AB0CAED0}"/>
              </a:ext>
            </a:extLst>
          </p:cNvPr>
          <p:cNvSpPr txBox="1"/>
          <p:nvPr/>
        </p:nvSpPr>
        <p:spPr>
          <a:xfrm>
            <a:off x="5045261" y="2232410"/>
            <a:ext cx="2101478" cy="294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en-US" sz="131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Operational Efficiency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47BAB1-D6CA-A8F8-0665-E18E7DEEC41D}"/>
              </a:ext>
            </a:extLst>
          </p:cNvPr>
          <p:cNvSpPr txBox="1"/>
          <p:nvPr/>
        </p:nvSpPr>
        <p:spPr>
          <a:xfrm>
            <a:off x="4637525" y="3975607"/>
            <a:ext cx="2731177" cy="699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67512">
              <a:spcAft>
                <a:spcPts val="600"/>
              </a:spcAft>
            </a:pPr>
            <a:r>
              <a:rPr lang="en-US" sz="131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Insights from the model inform better resource allocation and route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2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D0B8-BA78-7529-7205-EC834F9B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98" y="867036"/>
            <a:ext cx="9603275" cy="6188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C8C1-F7FF-2F5B-CBC8-D63D9A56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200" y="1954990"/>
            <a:ext cx="6182324" cy="32991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Data Preprocessing and Exploration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Feature Engineering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Exploratory Data Analysis (EDA)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Interactive Dashboard Development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Conclusion and Reporting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Brownie Points Integration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Future Directions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704CD13-551E-5C9F-B428-7730415B9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76" y="1603813"/>
            <a:ext cx="3650373" cy="365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4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0C46-3C47-BB28-B48A-63EA720B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92" y="827193"/>
            <a:ext cx="2769754" cy="450889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Dataset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15E9-3187-9FF3-7C91-1366A24CF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431" y="1402774"/>
            <a:ext cx="6718410" cy="45330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400" b="1" dirty="0"/>
              <a:t>key</a:t>
            </a:r>
            <a:r>
              <a:rPr lang="en-US" sz="1400" dirty="0"/>
              <a:t>: Unique identifier for each trip, derived from ride timestamps or generated hashes.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400" b="1" dirty="0"/>
              <a:t>fare_amount</a:t>
            </a:r>
            <a:r>
              <a:rPr lang="en-US" sz="1400" dirty="0"/>
              <a:t>: Total fare charged, serving as the target variable for prediction.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400" b="1" dirty="0"/>
              <a:t>pickup_datetime</a:t>
            </a:r>
            <a:r>
              <a:rPr lang="en-US" sz="1400" dirty="0"/>
              <a:t>: Start date and time of the ride, key for analyzing fare trends.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400" b="1" dirty="0"/>
              <a:t>pickup_longitude</a:t>
            </a:r>
            <a:r>
              <a:rPr lang="en-US" sz="1400" dirty="0"/>
              <a:t>: Longitude of the pickup point, crucial for location-based analysis.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400" b="1" dirty="0"/>
              <a:t>pickup_latitude</a:t>
            </a:r>
            <a:r>
              <a:rPr lang="en-US" sz="1400" dirty="0"/>
              <a:t>: Latitude of the pickup point, determines the ride's starting location.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400" b="1" dirty="0"/>
              <a:t>dropoff_longitude</a:t>
            </a:r>
            <a:r>
              <a:rPr lang="en-US" sz="1400" dirty="0"/>
              <a:t>: Longitude of the drop-off point, aids in calculating travel distances.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400" b="1" dirty="0"/>
              <a:t>dropoff_latitude</a:t>
            </a:r>
            <a:r>
              <a:rPr lang="en-US" sz="1400" dirty="0"/>
              <a:t>: Latitude of the drop-off point, completes the route data for analyses.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400" b="1" dirty="0"/>
              <a:t>passenger_count</a:t>
            </a:r>
            <a:r>
              <a:rPr lang="en-US" sz="1400" dirty="0"/>
              <a:t>: Count of passengers, affects fare due to different pricing for passenger numbers. 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15F71F-4D66-4395-014D-7248CF429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57" y="1599287"/>
            <a:ext cx="3659425" cy="36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3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59D4-A87E-EAAE-966E-168E72B1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837" y="867037"/>
            <a:ext cx="2974139" cy="524618"/>
          </a:xfrm>
        </p:spPr>
        <p:txBody>
          <a:bodyPr>
            <a:normAutofit fontScale="90000"/>
          </a:bodyPr>
          <a:lstStyle/>
          <a:p>
            <a:r>
              <a:rPr lang="en-US" dirty="0"/>
              <a:t>Packages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B781-7926-FEF6-175F-B9715B406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32" y="1674673"/>
            <a:ext cx="5881255" cy="3793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Data Handling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NumPy: Numerical operations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Pandas: Data manipulation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SciPy: Advanced computations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Visualization Tools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Matplotlib &amp; Seaborn: Plotting and statistical charts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GeoPandas &amp; Contextily: Geospatial data analysis and map overlays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Plotly</a:t>
            </a:r>
            <a:r>
              <a:rPr lang="en-US" sz="1200" dirty="0"/>
              <a:t> Express: Interactive graphs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Machine Learning Frameworks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Scikit-learn: Preprocessing, modeling, and metrics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XGBoost</a:t>
            </a:r>
            <a:r>
              <a:rPr lang="en-US" sz="1200" dirty="0"/>
              <a:t>: Gradient boosting framework</a:t>
            </a:r>
          </a:p>
          <a:p>
            <a:pPr>
              <a:lnSpc>
                <a:spcPct val="100000"/>
              </a:lnSpc>
            </a:pPr>
            <a:r>
              <a:rPr lang="en-US" sz="1200" dirty="0" err="1"/>
              <a:t>Statsmodels</a:t>
            </a:r>
            <a:r>
              <a:rPr lang="en-US" sz="1200" dirty="0"/>
              <a:t>: Statistical 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569AA-F29C-F09A-0408-FD2B48E8EC74}"/>
              </a:ext>
            </a:extLst>
          </p:cNvPr>
          <p:cNvSpPr txBox="1"/>
          <p:nvPr/>
        </p:nvSpPr>
        <p:spPr>
          <a:xfrm>
            <a:off x="7418976" y="1674673"/>
            <a:ext cx="398859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200" b="1" dirty="0"/>
              <a:t>Interactive Applications</a:t>
            </a:r>
          </a:p>
          <a:p>
            <a:pPr marL="0" indent="0">
              <a:buNone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Dash: Web application framework for Python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Utility Libraries</a:t>
            </a:r>
          </a:p>
          <a:p>
            <a:pPr marL="0" indent="0">
              <a:buNone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Datetime: Managing dates and times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TQDM: Progress bars for loops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Geopy</a:t>
            </a:r>
            <a:r>
              <a:rPr lang="en-US" sz="1200" dirty="0"/>
              <a:t>: Geocoding services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Configuration</a:t>
            </a:r>
          </a:p>
          <a:p>
            <a:pPr marL="0" indent="0">
              <a:buNone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Matplotlib.rcParams</a:t>
            </a:r>
            <a:r>
              <a:rPr lang="en-US" sz="1200" dirty="0"/>
              <a:t>: Pre-set for plot dimensions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Warnings: Hide or show warning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0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5F81E4-1FCB-8297-2B20-13954B34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051" y="828633"/>
            <a:ext cx="5127897" cy="4572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Comparison of Algorithms</a:t>
            </a:r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A969AF3F-E9DE-5BFB-7887-91A07CC53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389" y="1374625"/>
            <a:ext cx="9372599" cy="46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4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6CF7-06E5-FD6D-8C17-6EE4A6D0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523" y="858981"/>
            <a:ext cx="3158954" cy="54379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Brownie Points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B27160-1C26-4D22-7A16-20779AE6D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18" y="1626363"/>
            <a:ext cx="3530902" cy="4372656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B402663-3069-A93E-EA60-D254D0EDF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82" y="2567893"/>
            <a:ext cx="7772400" cy="24895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69F92C-01D1-8B57-C0AE-1A3B68EA56C3}"/>
              </a:ext>
            </a:extLst>
          </p:cNvPr>
          <p:cNvSpPr txBox="1"/>
          <p:nvPr/>
        </p:nvSpPr>
        <p:spPr>
          <a:xfrm>
            <a:off x="0" y="1257031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Geographic Visualization using Folium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7E5165-555C-4067-A26D-C7D4598BFC07}"/>
              </a:ext>
            </a:extLst>
          </p:cNvPr>
          <p:cNvSpPr txBox="1"/>
          <p:nvPr/>
        </p:nvSpPr>
        <p:spPr>
          <a:xfrm>
            <a:off x="6632190" y="5081628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236444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D85B-66A1-93CA-FB4A-FB39AE7B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3D8CB-09B1-9D68-F2F5-9A184E2F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12" y="1777492"/>
            <a:ext cx="6338455" cy="433755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sz="1900" b="1" dirty="0"/>
              <a:t>Model Performance on Test Data</a:t>
            </a:r>
            <a:r>
              <a:rPr lang="en-US" sz="1900" dirty="0"/>
              <a:t>: The Gradient Boost and High Gradient Boost models demonstrate the best performance on the test set, with the lowest Mean Squared Error (MSE) of approximately </a:t>
            </a:r>
            <a:r>
              <a:rPr lang="en-US" sz="1900" b="1" dirty="0"/>
              <a:t>5.03</a:t>
            </a:r>
            <a:r>
              <a:rPr lang="en-US" sz="1900" dirty="0"/>
              <a:t> and </a:t>
            </a:r>
            <a:r>
              <a:rPr lang="en-US" sz="1900" b="1" dirty="0"/>
              <a:t>5.06</a:t>
            </a:r>
            <a:r>
              <a:rPr lang="en-US" sz="1900" dirty="0"/>
              <a:t> respectively, and the highest R-squared (R2) scores of about </a:t>
            </a:r>
            <a:r>
              <a:rPr lang="en-US" sz="1900" b="1" dirty="0"/>
              <a:t>0.705</a:t>
            </a:r>
            <a:r>
              <a:rPr lang="en-US" sz="1900" dirty="0"/>
              <a:t> and </a:t>
            </a:r>
            <a:r>
              <a:rPr lang="en-US" sz="1900" b="1" dirty="0"/>
              <a:t>0.704</a:t>
            </a:r>
            <a:r>
              <a:rPr lang="en-US" sz="1900" dirty="0"/>
              <a:t>. These metrics indicate that these models are likely to perform well with new, unseen data.</a:t>
            </a:r>
          </a:p>
          <a:p>
            <a:pPr algn="just">
              <a:lnSpc>
                <a:spcPct val="110000"/>
              </a:lnSpc>
            </a:pPr>
            <a:r>
              <a:rPr lang="en-US" sz="1900" b="1" dirty="0"/>
              <a:t>Overfitting Analysis</a:t>
            </a:r>
            <a:r>
              <a:rPr lang="en-US" sz="1900" dirty="0"/>
              <a:t>: There is evidence of overfitting in the Random Forest and Decision Tree models, shown by a larger discrepancy between training and testing MSE values (</a:t>
            </a:r>
            <a:r>
              <a:rPr lang="en-US" sz="1900" b="1" dirty="0"/>
              <a:t>train MSE </a:t>
            </a:r>
            <a:r>
              <a:rPr lang="en-US" sz="1900" dirty="0"/>
              <a:t>of around </a:t>
            </a:r>
            <a:r>
              <a:rPr lang="en-US" sz="1900" b="1" dirty="0"/>
              <a:t>4.17</a:t>
            </a:r>
            <a:r>
              <a:rPr lang="en-US" sz="1900" dirty="0"/>
              <a:t> and </a:t>
            </a:r>
            <a:r>
              <a:rPr lang="en-US" sz="1900" b="1" dirty="0"/>
              <a:t>4.29</a:t>
            </a:r>
            <a:r>
              <a:rPr lang="en-US" sz="1900" dirty="0"/>
              <a:t> versus </a:t>
            </a:r>
            <a:r>
              <a:rPr lang="en-US" sz="1900" b="1" dirty="0"/>
              <a:t>test MSE </a:t>
            </a:r>
            <a:r>
              <a:rPr lang="en-US" sz="1900" dirty="0"/>
              <a:t>of about </a:t>
            </a:r>
            <a:r>
              <a:rPr lang="en-US" sz="1900" b="1" dirty="0"/>
              <a:t>5.12</a:t>
            </a:r>
            <a:r>
              <a:rPr lang="en-US" sz="1900" dirty="0"/>
              <a:t> and </a:t>
            </a:r>
            <a:r>
              <a:rPr lang="en-US" sz="1900" b="1" dirty="0"/>
              <a:t>5.36</a:t>
            </a:r>
            <a:r>
              <a:rPr lang="en-US" sz="1900" dirty="0"/>
              <a:t>, respectively). In contrast, the Gradient Boost models have a more consistent performance between training and testing datasets, suggesting they are better at generalizing without overfitting.</a:t>
            </a:r>
          </a:p>
          <a:p>
            <a:pPr algn="just">
              <a:lnSpc>
                <a:spcPct val="110000"/>
              </a:lnSpc>
            </a:pPr>
            <a:r>
              <a:rPr lang="en-US" sz="1900" b="1" dirty="0"/>
              <a:t>Balance Between Bias and Variance</a:t>
            </a:r>
            <a:r>
              <a:rPr lang="en-US" sz="1900" dirty="0"/>
              <a:t>: The Linear Regression and Lasso models exhibit high bias, as indicated by the </a:t>
            </a:r>
            <a:r>
              <a:rPr lang="en-US" sz="1900" b="1" dirty="0"/>
              <a:t>highest test MSEs (6.51 and 6.64, respectively)</a:t>
            </a:r>
            <a:r>
              <a:rPr lang="en-US" sz="1900" dirty="0"/>
              <a:t> and the </a:t>
            </a:r>
            <a:r>
              <a:rPr lang="en-US" sz="1900" b="1" dirty="0"/>
              <a:t>lowest test R2 values (approximately 0.62 for both)</a:t>
            </a:r>
            <a:r>
              <a:rPr lang="en-US" sz="1900" dirty="0"/>
              <a:t>, which points to potential underfitting. On the other hand, the </a:t>
            </a:r>
            <a:r>
              <a:rPr lang="en-US" sz="1900" dirty="0" err="1"/>
              <a:t>XGBoost</a:t>
            </a:r>
            <a:r>
              <a:rPr lang="en-US" sz="1900" dirty="0"/>
              <a:t>, Gradient Boost, and High Gradient Boost models show a good balance between bias and variance, performing well on both training and testing sets. This is reflected in their lower MSE and higher R2 values, indicating a better predictive ability without overfitting or underfitting.</a:t>
            </a:r>
          </a:p>
          <a:p>
            <a:pPr>
              <a:lnSpc>
                <a:spcPct val="110000"/>
              </a:lnSpc>
            </a:pPr>
            <a:endParaRPr lang="en-US" sz="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nclusion - Free technology icons">
            <a:extLst>
              <a:ext uri="{FF2B5EF4-FFF2-40B4-BE49-F238E27FC236}">
                <a16:creationId xmlns:a16="http://schemas.microsoft.com/office/drawing/2014/main" id="{DE282CEA-86C8-4C5D-DB0F-54D4BDECB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749" y="1600389"/>
            <a:ext cx="3657221" cy="365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8683E4-4473-6FD3-C482-7B003DB40D03}"/>
              </a:ext>
            </a:extLst>
          </p:cNvPr>
          <p:cNvSpPr txBox="1"/>
          <p:nvPr/>
        </p:nvSpPr>
        <p:spPr>
          <a:xfrm>
            <a:off x="10173887" y="6260945"/>
            <a:ext cx="1794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862027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184</TotalTime>
  <Words>583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Gallery</vt:lpstr>
      <vt:lpstr>OPTIMIZING RIDE-HAILING FARES WITH PREDICTIVE ANALYTICS</vt:lpstr>
      <vt:lpstr>Significance and Goals</vt:lpstr>
      <vt:lpstr>Project Outline</vt:lpstr>
      <vt:lpstr>Dataset Features</vt:lpstr>
      <vt:lpstr>Packages Used</vt:lpstr>
      <vt:lpstr>Comparison of Algorithms</vt:lpstr>
      <vt:lpstr>Brownie Points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RIDE-HAILING FARES WITH PREDICTIVE ANALYTICS</dc:title>
  <dc:creator>Krutik Kanakia</dc:creator>
  <cp:lastModifiedBy>Tanuj Verma</cp:lastModifiedBy>
  <cp:revision>3</cp:revision>
  <dcterms:created xsi:type="dcterms:W3CDTF">2024-04-19T19:33:12Z</dcterms:created>
  <dcterms:modified xsi:type="dcterms:W3CDTF">2024-06-04T15:58:00Z</dcterms:modified>
</cp:coreProperties>
</file>