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93" r:id="rId2"/>
    <p:sldId id="396" r:id="rId3"/>
    <p:sldId id="432" r:id="rId4"/>
    <p:sldId id="442" r:id="rId5"/>
    <p:sldId id="434" r:id="rId6"/>
    <p:sldId id="353" r:id="rId7"/>
    <p:sldId id="354" r:id="rId8"/>
    <p:sldId id="355" r:id="rId9"/>
    <p:sldId id="356" r:id="rId10"/>
    <p:sldId id="443" r:id="rId11"/>
    <p:sldId id="357" r:id="rId12"/>
    <p:sldId id="433" r:id="rId13"/>
    <p:sldId id="435" r:id="rId14"/>
    <p:sldId id="436" r:id="rId15"/>
    <p:sldId id="437" r:id="rId16"/>
    <p:sldId id="439" r:id="rId17"/>
    <p:sldId id="430" r:id="rId18"/>
    <p:sldId id="431" r:id="rId19"/>
    <p:sldId id="361" r:id="rId20"/>
    <p:sldId id="362" r:id="rId21"/>
    <p:sldId id="363" r:id="rId22"/>
    <p:sldId id="364" r:id="rId23"/>
    <p:sldId id="438" r:id="rId24"/>
    <p:sldId id="44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0394E-CB83-468A-B76D-9A02113CAE87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9D76D-AC0E-48A3-AE0A-B74003FD9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7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observer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17F1C-CF5F-4B31-AA3C-57FDAB4B46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32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observer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17F1C-CF5F-4B31-AA3C-57FDAB4B46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46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2DDB-58EF-441D-B3F9-B8B3E1709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6A491-6A3B-48D6-ACEF-13AC1C590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2F970-E0B0-4C72-807E-D7494885A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080F-5A6B-42A4-83D8-6D661DE49DF4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A93B0-E170-4B8D-95CC-94BDD373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29C23-901B-4FEE-BE42-E477586C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01AD-8092-490B-A951-C5B826A71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9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E068-E336-4BE4-BBC7-A6A80520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1C521-241A-47AA-BA74-145171596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01348-C581-49AD-88F2-242026DD5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080F-5A6B-42A4-83D8-6D661DE49DF4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2EA88-AF6E-49E7-817E-469C0535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E8BE4-6382-4CC1-92A6-8D684ED8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01AD-8092-490B-A951-C5B826A71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7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EEC81-4DB1-4D88-A0BE-6E423A99A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A7E69-FB6E-4F98-959B-0A01D4883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DAB99-7558-4958-B0C3-B107A14AC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080F-5A6B-42A4-83D8-6D661DE49DF4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29D0D-D341-40CC-BEC2-D6BDA628F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9C8FE-519D-4EFA-AC49-0B5C9763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01AD-8092-490B-A951-C5B826A71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9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BBE5-741E-4523-8BD0-E42E264C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A5E4C-3493-4DBB-8150-21BFBCCD4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52821-B3C2-43EB-A132-4A0B222E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080F-5A6B-42A4-83D8-6D661DE49DF4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4E2B0-7C93-488F-88A3-670F4F55D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3775A-8F3F-4AE4-9F65-6AEEE25E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01AD-8092-490B-A951-C5B826A71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1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D0C8-5E54-4948-B45F-4020084C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E117B-3BE9-4152-9BEC-A435DA934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6A8CB-BD0B-4D1A-B56E-03E693A7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080F-5A6B-42A4-83D8-6D661DE49DF4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889B7-E495-4428-8F18-DB5B8735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27809-2B8F-4290-83AF-C48A6725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01AD-8092-490B-A951-C5B826A71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4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D53B-7A23-499E-A375-E6712391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F6C7C-84BE-44B6-BE92-BE4624235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8DCD5-963E-4C22-86A0-587AB3A60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81436-81AB-42CC-A04C-65C2DBEB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080F-5A6B-42A4-83D8-6D661DE49DF4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A3519-0782-4561-B382-E4E528C8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867D3-AF47-4F9A-BA9D-04CF00A9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01AD-8092-490B-A951-C5B826A71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5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10C9-1BA8-4991-A902-3E91B00F4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96253-E861-4AE6-8EF8-B7E12651F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82089-844B-4577-B16E-54AF1D8E6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DD2F8-75E5-410F-ADCD-6610400AD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140B59-15DB-4E3C-AC15-5F6921195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2761B-3596-487C-808F-2876D92C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080F-5A6B-42A4-83D8-6D661DE49DF4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65D7CC-439D-4126-9F8E-57220E3A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AFACE-D8CF-46C9-8E07-E338DB97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01AD-8092-490B-A951-C5B826A71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7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74C2-94EC-4C8A-951F-FB80C023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129749-6DFC-497C-97E3-76B9E9B1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080F-5A6B-42A4-83D8-6D661DE49DF4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09A92-2AC1-4431-8DC8-B795FDAE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0C426-616F-423F-84E5-3DF3D23C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01AD-8092-490B-A951-C5B826A71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4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BE7B1-DB26-4777-96C4-229A6418A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080F-5A6B-42A4-83D8-6D661DE49DF4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58666-07E5-44A6-B756-71A726DE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99A98-2407-4230-AE09-BEEBD554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01AD-8092-490B-A951-C5B826A71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6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629D8-53C4-468B-9FD1-3BE92A54D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A434B-5FB9-48F7-BA3B-319534B1F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E92AC-04AB-4B7B-8A21-9FFB776A9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5A121-9CD9-4A6D-B793-CF8AFEE1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080F-5A6B-42A4-83D8-6D661DE49DF4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D0F4A-1574-4F4F-B25D-D90A0245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FC348-AC4C-4EB1-9755-D9287ABA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01AD-8092-490B-A951-C5B826A71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616D-199F-4934-938C-B5E71CBD1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AF0613-224A-42A7-A04F-587AE0E1D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0A279-4B9F-46A0-BFC3-B51B60C34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A2CA1-DD16-4388-8ED5-93ADCF41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080F-5A6B-42A4-83D8-6D661DE49DF4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4A2BA-5E34-4D52-88D4-E9147C20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B9CB6-798F-497E-AAAE-255C7E55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01AD-8092-490B-A951-C5B826A71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7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B3EF6-F8CC-4ED2-BB51-C67A4931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E31E2-18F9-4497-A4A8-2D7945068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FCB28-AC08-4E1A-9800-8463FA5BC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D080F-5A6B-42A4-83D8-6D661DE49DF4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1E957-4ECC-436F-B132-68305FACA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F89EE-8D35-4635-923E-CED6F29EB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501AD-8092-490B-A951-C5B826A71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8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8C27-EF5A-42CF-AFCC-F37D554B4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Behavioral Design Patterns</a:t>
            </a:r>
            <a:br>
              <a:rPr lang="en-US" dirty="0"/>
            </a:br>
            <a:r>
              <a:rPr lang="en-US" dirty="0"/>
              <a:t>State and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4F641-FAEB-44BF-9B9A-66BF2AB62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Dr. Syed Sajid Hussain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0F726-EF9D-4773-978A-8C712785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25A1B-335C-4CB1-A4A1-C858188ACC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34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248284-796C-4254-BB44-3F869503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25A1B-335C-4CB1-A4A1-C858188ACCF9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94BC1E-77B2-4112-9E4D-5190B4653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38" y="365125"/>
            <a:ext cx="9629319" cy="6127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F2D24D-E1A9-4B30-9F68-DADAA4767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365125"/>
            <a:ext cx="3539914" cy="132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10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 – when to apply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2A5-E91C-4F16-8786-68C7DC74A56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when the </a:t>
            </a:r>
            <a:r>
              <a:rPr lang="en-US" b="1" dirty="0"/>
              <a:t>behavior</a:t>
            </a:r>
            <a:r>
              <a:rPr lang="en-US" dirty="0"/>
              <a:t> of an object should be </a:t>
            </a:r>
            <a:r>
              <a:rPr lang="en-US" b="1" dirty="0"/>
              <a:t>influenced by it's state</a:t>
            </a:r>
          </a:p>
          <a:p>
            <a:r>
              <a:rPr lang="en-US" dirty="0"/>
              <a:t>when </a:t>
            </a:r>
            <a:r>
              <a:rPr lang="en-US" b="1" dirty="0"/>
              <a:t>complex conditions </a:t>
            </a:r>
            <a:r>
              <a:rPr lang="en-US" dirty="0"/>
              <a:t>tie object behavior to it's state</a:t>
            </a:r>
          </a:p>
        </p:txBody>
      </p:sp>
    </p:spTree>
    <p:extLst>
      <p:ext uri="{BB962C8B-B14F-4D97-AF65-F5344CB8AC3E}">
        <p14:creationId xmlns:p14="http://schemas.microsoft.com/office/powerpoint/2010/main" val="2702737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104A-3630-408D-B45E-D94EA948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design pattern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AC60D6-8803-4703-8542-584609AE01A0}"/>
              </a:ext>
            </a:extLst>
          </p:cNvPr>
          <p:cNvSpPr/>
          <p:nvPr/>
        </p:nvSpPr>
        <p:spPr>
          <a:xfrm>
            <a:off x="838200" y="6027003"/>
            <a:ext cx="112726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Strategy</a:t>
            </a:r>
            <a:r>
              <a:rPr lang="en-US" sz="2400" dirty="0"/>
              <a:t> is a behavioral design pattern that lets you define a family of algorithms, put each of them into a separate class, and make their objects interchangeable.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EA47EA-1F60-4711-BFFF-CC40C652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25A1B-335C-4CB1-A4A1-C858188ACCF9}" type="slidenum">
              <a:rPr lang="en-US" smtClean="0"/>
              <a:t>12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C64B695-1554-417A-844B-DF52F37F2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539140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4013177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9FA3-B964-422D-80E6-F205C32D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BC320-F873-4EF2-B34F-01B768D2C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1201" cy="4351338"/>
          </a:xfrm>
        </p:spPr>
        <p:txBody>
          <a:bodyPr>
            <a:normAutofit/>
          </a:bodyPr>
          <a:lstStyle/>
          <a:p>
            <a:r>
              <a:rPr lang="en-US" dirty="0"/>
              <a:t>Navigation app for tourists</a:t>
            </a:r>
          </a:p>
          <a:p>
            <a:r>
              <a:rPr lang="en-US" dirty="0"/>
              <a:t>Map of the city – navigation</a:t>
            </a:r>
          </a:p>
          <a:p>
            <a:r>
              <a:rPr lang="en-US" dirty="0"/>
              <a:t>Route planning feature</a:t>
            </a:r>
          </a:p>
          <a:p>
            <a:pPr lvl="1"/>
            <a:r>
              <a:rPr lang="en-US" dirty="0"/>
              <a:t>User enters the destination Address</a:t>
            </a:r>
          </a:p>
          <a:p>
            <a:pPr lvl="1"/>
            <a:r>
              <a:rPr lang="en-US" dirty="0"/>
              <a:t>Fastest route </a:t>
            </a:r>
          </a:p>
          <a:p>
            <a:r>
              <a:rPr lang="en-US" dirty="0"/>
              <a:t>V1: tourists with cars</a:t>
            </a:r>
          </a:p>
          <a:p>
            <a:r>
              <a:rPr lang="en-US" dirty="0">
                <a:solidFill>
                  <a:srgbClr val="FF0000"/>
                </a:solidFill>
              </a:rPr>
              <a:t>Tourists using public transport, bicycles, pedestrians?</a:t>
            </a:r>
          </a:p>
          <a:p>
            <a:r>
              <a:rPr lang="en-US" dirty="0">
                <a:solidFill>
                  <a:srgbClr val="002060"/>
                </a:solidFill>
              </a:rPr>
              <a:t>Solution: add more code to the Navigator class</a:t>
            </a:r>
          </a:p>
          <a:p>
            <a:r>
              <a:rPr lang="en-US" dirty="0">
                <a:solidFill>
                  <a:srgbClr val="FF0000"/>
                </a:solidFill>
              </a:rPr>
              <a:t>Bloated, size of the class, changes, accidental errors, teamwork problems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2EF47-DD48-4D03-A7DD-D3B13ED29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418" y="65708"/>
            <a:ext cx="5078548" cy="30877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3C58F0-5A77-471C-ABA2-468C414DE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692" y="3153465"/>
            <a:ext cx="4002709" cy="181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3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60E1-06F2-4718-8453-01D65A87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4C9AF-03E4-43A4-971E-258C8CA30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take a class that does something specific in a lot of different ways </a:t>
            </a:r>
          </a:p>
          <a:p>
            <a:r>
              <a:rPr lang="en-US" sz="2600" dirty="0"/>
              <a:t>extract all of these algorithms into separate classes called </a:t>
            </a:r>
            <a:r>
              <a:rPr lang="en-US" sz="2600" i="1" dirty="0"/>
              <a:t>strategies</a:t>
            </a:r>
            <a:endParaRPr lang="en-US" sz="2600" dirty="0"/>
          </a:p>
          <a:p>
            <a:r>
              <a:rPr lang="en-US" sz="2600" dirty="0"/>
              <a:t>the original class (context) has a field – reference to current strategy</a:t>
            </a:r>
          </a:p>
          <a:p>
            <a:r>
              <a:rPr lang="en-US" sz="2600" dirty="0"/>
              <a:t>context delegates the work to a linked strategy object</a:t>
            </a:r>
          </a:p>
          <a:p>
            <a:r>
              <a:rPr lang="en-US" sz="2600" dirty="0"/>
              <a:t>the client passes the desired strategy to the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B0F9E6-0024-4CDF-B96A-17BD9FC6A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0" y="4067554"/>
            <a:ext cx="54292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15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31780E-540E-42ED-B31C-37092B6C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7290BE-298C-4DEE-BE63-D49EA2298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87112"/>
            <a:ext cx="5181600" cy="514114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/>
              <a:t>The </a:t>
            </a:r>
            <a:r>
              <a:rPr lang="en-US" sz="2600" b="1" dirty="0"/>
              <a:t>Context</a:t>
            </a:r>
            <a:r>
              <a:rPr lang="en-US" sz="2600" dirty="0"/>
              <a:t> maintains a reference to one of the concrete strategies and communicates with this object only via the strategy interface.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The </a:t>
            </a:r>
            <a:r>
              <a:rPr lang="en-US" sz="2600" b="1" dirty="0"/>
              <a:t>Strategy</a:t>
            </a:r>
            <a:r>
              <a:rPr lang="en-US" sz="2600" dirty="0"/>
              <a:t> interface  declares a method the context uses to execute a strategy.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/>
              <a:t>Concrete Strategies </a:t>
            </a:r>
            <a:r>
              <a:rPr lang="en-US" sz="2600" dirty="0"/>
              <a:t>implement different variations of an algorithm the context uses.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context calls the </a:t>
            </a:r>
            <a:r>
              <a:rPr lang="en-US" sz="2800" b="1" dirty="0"/>
              <a:t>execution method </a:t>
            </a:r>
            <a:r>
              <a:rPr lang="en-US" sz="2800" dirty="0"/>
              <a:t>on the linked strategy object each time it needs to run the algorithm.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F71658-DB3A-4F95-9713-316663D64A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65125"/>
            <a:ext cx="6113795" cy="514114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D851F8-6EB6-4D3D-B0F4-469352E733B7}"/>
              </a:ext>
            </a:extLst>
          </p:cNvPr>
          <p:cNvSpPr txBox="1"/>
          <p:nvPr/>
        </p:nvSpPr>
        <p:spPr>
          <a:xfrm>
            <a:off x="6028697" y="5506271"/>
            <a:ext cx="60960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600" dirty="0"/>
              <a:t>The </a:t>
            </a:r>
            <a:r>
              <a:rPr lang="en-US" sz="2600" b="1" dirty="0"/>
              <a:t>Client</a:t>
            </a:r>
            <a:r>
              <a:rPr lang="en-US" sz="2600" dirty="0"/>
              <a:t> creates a specific strategy object and passes it to the context using a setter method.</a:t>
            </a:r>
          </a:p>
        </p:txBody>
      </p:sp>
    </p:spTree>
    <p:extLst>
      <p:ext uri="{BB962C8B-B14F-4D97-AF65-F5344CB8AC3E}">
        <p14:creationId xmlns:p14="http://schemas.microsoft.com/office/powerpoint/2010/main" val="205076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83AC6-28A9-4364-88B1-FD0C0032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Strategy: code example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1626F0-6836-4DF6-8DF0-90215CD19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21" y="1895061"/>
            <a:ext cx="10447840" cy="3824046"/>
          </a:xfrm>
        </p:spPr>
      </p:pic>
    </p:spTree>
    <p:extLst>
      <p:ext uri="{BB962C8B-B14F-4D97-AF65-F5344CB8AC3E}">
        <p14:creationId xmlns:p14="http://schemas.microsoft.com/office/powerpoint/2010/main" val="854068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pattern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8400" y="1665507"/>
            <a:ext cx="7924800" cy="807913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sz="1550" b="1" dirty="0" err="1">
                <a:latin typeface="Courier New" pitchFamily="49" charset="0"/>
                <a:cs typeface="Courier New" pitchFamily="49" charset="0"/>
              </a:rPr>
              <a:t>PaymentStrategy</a:t>
            </a:r>
            <a:r>
              <a:rPr lang="en-US" sz="155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	public void pay(</a:t>
            </a:r>
            <a:r>
              <a:rPr lang="en-US" sz="155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50" b="1" dirty="0">
                <a:latin typeface="Courier New" pitchFamily="49" charset="0"/>
                <a:cs typeface="Courier New" pitchFamily="49" charset="0"/>
              </a:rPr>
              <a:t> amount);</a:t>
            </a:r>
          </a:p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2A5-E91C-4F16-8786-68C7DC74A56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25700" y="2743201"/>
            <a:ext cx="7924800" cy="2954655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550" b="1" dirty="0" err="1">
                <a:latin typeface="Courier New" pitchFamily="49" charset="0"/>
                <a:cs typeface="Courier New" pitchFamily="49" charset="0"/>
              </a:rPr>
              <a:t>PaypalStrategy</a:t>
            </a:r>
            <a:r>
              <a:rPr lang="en-US" sz="1550" b="1" dirty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1550" b="1" dirty="0" err="1">
                <a:latin typeface="Courier New" pitchFamily="49" charset="0"/>
                <a:cs typeface="Courier New" pitchFamily="49" charset="0"/>
              </a:rPr>
              <a:t>PaymentStrategy</a:t>
            </a:r>
            <a:r>
              <a:rPr lang="en-US" sz="155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   private String </a:t>
            </a:r>
            <a:r>
              <a:rPr lang="en-US" sz="1550" b="1" dirty="0" err="1">
                <a:latin typeface="Courier New" pitchFamily="49" charset="0"/>
                <a:cs typeface="Courier New" pitchFamily="49" charset="0"/>
              </a:rPr>
              <a:t>emailId</a:t>
            </a:r>
            <a:r>
              <a:rPr lang="en-US" sz="155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   private String password;</a:t>
            </a:r>
          </a:p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sz="1550" b="1" dirty="0" err="1">
                <a:latin typeface="Courier New" pitchFamily="49" charset="0"/>
                <a:cs typeface="Courier New" pitchFamily="49" charset="0"/>
              </a:rPr>
              <a:t>PaypalStrategy</a:t>
            </a:r>
            <a:r>
              <a:rPr lang="en-US" sz="1550" b="1" dirty="0">
                <a:latin typeface="Courier New" pitchFamily="49" charset="0"/>
                <a:cs typeface="Courier New" pitchFamily="49" charset="0"/>
              </a:rPr>
              <a:t>(String email, String </a:t>
            </a:r>
            <a:r>
              <a:rPr lang="en-US" sz="1550" b="1" dirty="0" err="1"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sz="155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50" b="1" dirty="0" err="1">
                <a:latin typeface="Courier New" pitchFamily="49" charset="0"/>
                <a:cs typeface="Courier New" pitchFamily="49" charset="0"/>
              </a:rPr>
              <a:t>this.emailId</a:t>
            </a:r>
            <a:r>
              <a:rPr lang="en-US" sz="1550" b="1" dirty="0">
                <a:latin typeface="Courier New" pitchFamily="49" charset="0"/>
                <a:cs typeface="Courier New" pitchFamily="49" charset="0"/>
              </a:rPr>
              <a:t>=email;</a:t>
            </a:r>
          </a:p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50" b="1" dirty="0" err="1">
                <a:latin typeface="Courier New" pitchFamily="49" charset="0"/>
                <a:cs typeface="Courier New" pitchFamily="49" charset="0"/>
              </a:rPr>
              <a:t>this.password</a:t>
            </a:r>
            <a:r>
              <a:rPr lang="en-US" sz="155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550" b="1" dirty="0" err="1"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sz="155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   @Override</a:t>
            </a:r>
          </a:p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   public void pay(</a:t>
            </a:r>
            <a:r>
              <a:rPr lang="en-US" sz="155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50" b="1" dirty="0">
                <a:latin typeface="Courier New" pitchFamily="49" charset="0"/>
                <a:cs typeface="Courier New" pitchFamily="49" charset="0"/>
              </a:rPr>
              <a:t> amount) {</a:t>
            </a:r>
          </a:p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5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550" b="1" dirty="0">
                <a:latin typeface="Courier New" pitchFamily="49" charset="0"/>
                <a:cs typeface="Courier New" pitchFamily="49" charset="0"/>
              </a:rPr>
              <a:t>(amount + " Rupees paid using </a:t>
            </a:r>
            <a:r>
              <a:rPr lang="en-US" sz="1550" b="1" dirty="0" err="1">
                <a:latin typeface="Courier New" pitchFamily="49" charset="0"/>
                <a:cs typeface="Courier New" pitchFamily="49" charset="0"/>
              </a:rPr>
              <a:t>Paypal</a:t>
            </a:r>
            <a:r>
              <a:rPr lang="en-US" sz="155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0837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25700" y="1676400"/>
            <a:ext cx="7924800" cy="4385816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550" b="1" dirty="0" err="1">
                <a:latin typeface="Courier New" pitchFamily="49" charset="0"/>
                <a:cs typeface="Courier New" pitchFamily="49" charset="0"/>
              </a:rPr>
              <a:t>CreditCardStrategy</a:t>
            </a:r>
            <a:r>
              <a:rPr lang="en-US" sz="1550" b="1" dirty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1550" b="1" dirty="0" err="1">
                <a:latin typeface="Courier New" pitchFamily="49" charset="0"/>
                <a:cs typeface="Courier New" pitchFamily="49" charset="0"/>
              </a:rPr>
              <a:t>PaymentStrategy</a:t>
            </a:r>
            <a:r>
              <a:rPr lang="en-US" sz="155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	private String name;</a:t>
            </a:r>
          </a:p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	private String </a:t>
            </a:r>
            <a:r>
              <a:rPr lang="en-US" sz="1550" b="1" dirty="0" err="1">
                <a:latin typeface="Courier New" pitchFamily="49" charset="0"/>
                <a:cs typeface="Courier New" pitchFamily="49" charset="0"/>
              </a:rPr>
              <a:t>cardNumber</a:t>
            </a:r>
            <a:r>
              <a:rPr lang="en-US" sz="155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	private String </a:t>
            </a:r>
            <a:r>
              <a:rPr lang="en-US" sz="1550" b="1" dirty="0" err="1">
                <a:latin typeface="Courier New" pitchFamily="49" charset="0"/>
                <a:cs typeface="Courier New" pitchFamily="49" charset="0"/>
              </a:rPr>
              <a:t>cardPIN</a:t>
            </a:r>
            <a:r>
              <a:rPr lang="en-US" sz="155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	private String </a:t>
            </a:r>
            <a:r>
              <a:rPr lang="en-US" sz="1550" b="1" dirty="0" err="1">
                <a:latin typeface="Courier New" pitchFamily="49" charset="0"/>
                <a:cs typeface="Courier New" pitchFamily="49" charset="0"/>
              </a:rPr>
              <a:t>dateOfExpiry</a:t>
            </a:r>
            <a:r>
              <a:rPr lang="en-US" sz="155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5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1550" b="1" dirty="0" err="1">
                <a:latin typeface="Courier New" pitchFamily="49" charset="0"/>
                <a:cs typeface="Courier New" pitchFamily="49" charset="0"/>
              </a:rPr>
              <a:t>CreditCardStrategy</a:t>
            </a:r>
            <a:r>
              <a:rPr lang="en-US" sz="1550" b="1" dirty="0">
                <a:latin typeface="Courier New" pitchFamily="49" charset="0"/>
                <a:cs typeface="Courier New" pitchFamily="49" charset="0"/>
              </a:rPr>
              <a:t>(String name, String </a:t>
            </a:r>
            <a:r>
              <a:rPr lang="en-US" sz="1550" b="1" dirty="0" err="1">
                <a:latin typeface="Courier New" pitchFamily="49" charset="0"/>
                <a:cs typeface="Courier New" pitchFamily="49" charset="0"/>
              </a:rPr>
              <a:t>cardNumber</a:t>
            </a:r>
            <a:r>
              <a:rPr lang="en-US" sz="1550" b="1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550" b="1" dirty="0">
                <a:latin typeface="Courier New" pitchFamily="49" charset="0"/>
                <a:cs typeface="Courier New" pitchFamily="49" charset="0"/>
              </a:rPr>
            </a:br>
            <a:r>
              <a:rPr lang="en-US" sz="1550" b="1" dirty="0">
                <a:latin typeface="Courier New" pitchFamily="49" charset="0"/>
                <a:cs typeface="Courier New" pitchFamily="49" charset="0"/>
              </a:rPr>
              <a:t>               String </a:t>
            </a:r>
            <a:r>
              <a:rPr lang="en-US" sz="1550" b="1" dirty="0" err="1">
                <a:latin typeface="Courier New" pitchFamily="49" charset="0"/>
                <a:cs typeface="Courier New" pitchFamily="49" charset="0"/>
              </a:rPr>
              <a:t>cardPIN</a:t>
            </a:r>
            <a:r>
              <a:rPr lang="en-US" sz="1550" b="1" dirty="0">
                <a:latin typeface="Courier New" pitchFamily="49" charset="0"/>
                <a:cs typeface="Courier New" pitchFamily="49" charset="0"/>
              </a:rPr>
              <a:t>, String </a:t>
            </a:r>
            <a:r>
              <a:rPr lang="en-US" sz="1550" b="1" dirty="0" err="1">
                <a:latin typeface="Courier New" pitchFamily="49" charset="0"/>
                <a:cs typeface="Courier New" pitchFamily="49" charset="0"/>
              </a:rPr>
              <a:t>expiryDate</a:t>
            </a:r>
            <a:r>
              <a:rPr lang="en-US" sz="155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	   this.name=name;</a:t>
            </a:r>
          </a:p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550" b="1" dirty="0" err="1">
                <a:latin typeface="Courier New" pitchFamily="49" charset="0"/>
                <a:cs typeface="Courier New" pitchFamily="49" charset="0"/>
              </a:rPr>
              <a:t>this.cardNumber</a:t>
            </a:r>
            <a:r>
              <a:rPr lang="en-US" sz="155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550" b="1" dirty="0" err="1">
                <a:latin typeface="Courier New" pitchFamily="49" charset="0"/>
                <a:cs typeface="Courier New" pitchFamily="49" charset="0"/>
              </a:rPr>
              <a:t>cardNumber</a:t>
            </a:r>
            <a:r>
              <a:rPr lang="en-US" sz="155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 	   </a:t>
            </a:r>
            <a:r>
              <a:rPr lang="en-US" sz="1550" b="1" dirty="0" err="1">
                <a:latin typeface="Courier New" pitchFamily="49" charset="0"/>
                <a:cs typeface="Courier New" pitchFamily="49" charset="0"/>
              </a:rPr>
              <a:t>this.cardPIN</a:t>
            </a:r>
            <a:r>
              <a:rPr lang="en-US" sz="155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50" b="1" dirty="0" err="1">
                <a:latin typeface="Courier New" pitchFamily="49" charset="0"/>
                <a:cs typeface="Courier New" pitchFamily="49" charset="0"/>
              </a:rPr>
              <a:t>cardPIN</a:t>
            </a:r>
            <a:r>
              <a:rPr lang="en-US" sz="155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550" b="1" dirty="0" err="1">
                <a:latin typeface="Courier New" pitchFamily="49" charset="0"/>
                <a:cs typeface="Courier New" pitchFamily="49" charset="0"/>
              </a:rPr>
              <a:t>this.dateOfExpiry</a:t>
            </a:r>
            <a:r>
              <a:rPr lang="en-US" sz="155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550" b="1" dirty="0" err="1">
                <a:latin typeface="Courier New" pitchFamily="49" charset="0"/>
                <a:cs typeface="Courier New" pitchFamily="49" charset="0"/>
              </a:rPr>
              <a:t>expiryDate</a:t>
            </a:r>
            <a:r>
              <a:rPr lang="en-US" sz="155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	@Override</a:t>
            </a:r>
          </a:p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	public void pay(</a:t>
            </a:r>
            <a:r>
              <a:rPr lang="en-US" sz="155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50" b="1" dirty="0">
                <a:latin typeface="Courier New" pitchFamily="49" charset="0"/>
                <a:cs typeface="Courier New" pitchFamily="49" charset="0"/>
              </a:rPr>
              <a:t> amount) {</a:t>
            </a:r>
          </a:p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55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550" b="1" dirty="0">
                <a:latin typeface="Courier New" pitchFamily="49" charset="0"/>
                <a:cs typeface="Courier New" pitchFamily="49" charset="0"/>
              </a:rPr>
              <a:t>(amount +" Rupees paid with card");</a:t>
            </a:r>
          </a:p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2A5-E91C-4F16-8786-68C7DC74A56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97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25700" y="1676400"/>
            <a:ext cx="7924800" cy="3908762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public class Item {</a:t>
            </a:r>
          </a:p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	String name;</a:t>
            </a:r>
          </a:p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5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50" b="1" dirty="0">
                <a:latin typeface="Courier New" pitchFamily="49" charset="0"/>
                <a:cs typeface="Courier New" pitchFamily="49" charset="0"/>
              </a:rPr>
              <a:t> price;</a:t>
            </a:r>
          </a:p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	public Item(String name, </a:t>
            </a:r>
            <a:r>
              <a:rPr lang="en-US" sz="155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50" b="1" dirty="0">
                <a:latin typeface="Courier New" pitchFamily="49" charset="0"/>
                <a:cs typeface="Courier New" pitchFamily="49" charset="0"/>
              </a:rPr>
              <a:t> price) {</a:t>
            </a:r>
          </a:p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		super();</a:t>
            </a:r>
          </a:p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		this.name = name;</a:t>
            </a:r>
          </a:p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50" b="1" dirty="0" err="1">
                <a:latin typeface="Courier New" pitchFamily="49" charset="0"/>
                <a:cs typeface="Courier New" pitchFamily="49" charset="0"/>
              </a:rPr>
              <a:t>this.price</a:t>
            </a:r>
            <a:r>
              <a:rPr lang="en-US" sz="1550" b="1" dirty="0">
                <a:latin typeface="Courier New" pitchFamily="49" charset="0"/>
                <a:cs typeface="Courier New" pitchFamily="49" charset="0"/>
              </a:rPr>
              <a:t> = price;</a:t>
            </a:r>
          </a:p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	public String </a:t>
            </a:r>
            <a:r>
              <a:rPr lang="en-US" sz="155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55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		return name;</a:t>
            </a:r>
          </a:p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155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50" b="1" dirty="0" err="1">
                <a:latin typeface="Courier New" pitchFamily="49" charset="0"/>
                <a:cs typeface="Courier New" pitchFamily="49" charset="0"/>
              </a:rPr>
              <a:t>getPrice</a:t>
            </a:r>
            <a:r>
              <a:rPr lang="en-US" sz="155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		return price;</a:t>
            </a:r>
          </a:p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55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2A5-E91C-4F16-8786-68C7DC74A56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0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104A-3630-408D-B45E-D94EA948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design pattern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AC60D6-8803-4703-8542-584609AE01A0}"/>
              </a:ext>
            </a:extLst>
          </p:cNvPr>
          <p:cNvSpPr/>
          <p:nvPr/>
        </p:nvSpPr>
        <p:spPr>
          <a:xfrm>
            <a:off x="697523" y="5890478"/>
            <a:ext cx="112726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State</a:t>
            </a:r>
            <a:r>
              <a:rPr lang="en-US" sz="2400" dirty="0"/>
              <a:t> is a behavioral design pattern that </a:t>
            </a:r>
            <a:r>
              <a:rPr lang="en-US" sz="2400" b="1" dirty="0"/>
              <a:t>lets an object alter its behavior </a:t>
            </a:r>
            <a:r>
              <a:rPr lang="en-US" sz="2400" dirty="0"/>
              <a:t>when its </a:t>
            </a:r>
            <a:r>
              <a:rPr lang="en-US" sz="2400" b="1" dirty="0"/>
              <a:t>internal state changes</a:t>
            </a:r>
            <a:r>
              <a:rPr lang="en-US" sz="2400" dirty="0"/>
              <a:t>. It appears as if the object changed its class.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ED9C99-D5AA-4FE7-9AC7-7506DDB56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389" y="1375459"/>
            <a:ext cx="6962140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EA47EA-1F60-4711-BFFF-CC40C652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25A1B-335C-4CB1-A4A1-C858188ACC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19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66053" y="582584"/>
            <a:ext cx="8680174" cy="5909310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ShoppingCart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PaymentStrategy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paymentMethod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List&lt;Item&gt; </a:t>
            </a:r>
            <a:r>
              <a:rPr lang="en-US" sz="1800" b="1" dirty="0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items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ArrayList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&lt;Item&gt;();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addItem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(Item </a:t>
            </a:r>
            <a:r>
              <a:rPr lang="en-US" sz="1800" b="1" dirty="0">
                <a:solidFill>
                  <a:srgbClr val="6A3E3E"/>
                </a:solidFill>
                <a:latin typeface="Courier New" panose="02070309020205020404" pitchFamily="49" charset="0"/>
              </a:rPr>
              <a:t>item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algn="l"/>
            <a:r>
              <a:rPr lang="en-US" sz="1800" dirty="0" err="1">
                <a:solidFill>
                  <a:srgbClr val="0000C0"/>
                </a:solidFill>
                <a:latin typeface="Courier New" panose="02070309020205020404" pitchFamily="49" charset="0"/>
              </a:rPr>
              <a:t>items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urier New" panose="020703090202050204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calculateAmount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urier New" panose="02070309020205020404" pitchFamily="49" charset="0"/>
              </a:rPr>
              <a:t>amount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(Item </a:t>
            </a:r>
            <a:r>
              <a:rPr lang="en-US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it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8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items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urier New" panose="02070309020205020404" pitchFamily="49" charset="0"/>
              </a:rPr>
              <a:t>amount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+= </a:t>
            </a:r>
            <a:r>
              <a:rPr lang="en-US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it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.getPrice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urier New" panose="02070309020205020404" pitchFamily="49" charset="0"/>
              </a:rPr>
              <a:t>amount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setPaymentMethod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PaymentStrategy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paymentMethod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paymentMethod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paymentMethod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checkout(){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urier New" panose="02070309020205020404" pitchFamily="49" charset="0"/>
              </a:rPr>
              <a:t>amount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calculateAmount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C0"/>
                </a:solidFill>
                <a:latin typeface="Courier New" panose="02070309020205020404" pitchFamily="49" charset="0"/>
              </a:rPr>
              <a:t>paymentMethod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.pay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urier New" panose="02070309020205020404" pitchFamily="49" charset="0"/>
              </a:rPr>
              <a:t>amount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55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96548" cy="1325563"/>
          </a:xfrm>
        </p:spPr>
        <p:txBody>
          <a:bodyPr/>
          <a:lstStyle/>
          <a:p>
            <a:r>
              <a:rPr lang="en-US" dirty="0"/>
              <a:t>Strategy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2A5-E91C-4F16-8786-68C7DC74A56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21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56791" cy="1325563"/>
          </a:xfrm>
        </p:spPr>
        <p:txBody>
          <a:bodyPr/>
          <a:lstStyle/>
          <a:p>
            <a:r>
              <a:rPr lang="en-US" dirty="0"/>
              <a:t>Strategy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2A5-E91C-4F16-8786-68C7DC74A56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3AF71A-9058-4462-A48F-146F1D1A25D9}"/>
              </a:ext>
            </a:extLst>
          </p:cNvPr>
          <p:cNvSpPr txBox="1"/>
          <p:nvPr/>
        </p:nvSpPr>
        <p:spPr>
          <a:xfrm>
            <a:off x="3114261" y="724039"/>
            <a:ext cx="881269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urier New" panose="02070309020205020404" pitchFamily="49" charset="0"/>
              </a:rPr>
              <a:t>cart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ShoppingCart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endParaRPr lang="en-US" sz="1800" dirty="0">
              <a:latin typeface="Courier New" panose="020703090202050204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Item </a:t>
            </a:r>
            <a:r>
              <a:rPr lang="en-US" sz="1800" dirty="0">
                <a:solidFill>
                  <a:srgbClr val="6A3E3E"/>
                </a:solidFill>
                <a:latin typeface="Courier New" panose="02070309020205020404" pitchFamily="49" charset="0"/>
              </a:rPr>
              <a:t>item1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Item(</a:t>
            </a:r>
            <a:r>
              <a:rPr lang="en-US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"Code complete"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,120);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Item </a:t>
            </a:r>
            <a:r>
              <a:rPr lang="en-US" sz="1800" dirty="0">
                <a:solidFill>
                  <a:srgbClr val="6A3E3E"/>
                </a:solidFill>
                <a:latin typeface="Courier New" panose="02070309020205020404" pitchFamily="49" charset="0"/>
              </a:rPr>
              <a:t>item2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Item(</a:t>
            </a:r>
            <a:r>
              <a:rPr lang="en-US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"Design patterns in java: a practical tutorial"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,100);</a:t>
            </a:r>
          </a:p>
          <a:p>
            <a:pPr algn="l"/>
            <a:endParaRPr lang="en-US" sz="1800" dirty="0">
              <a:latin typeface="Courier New" panose="02070309020205020404" pitchFamily="49" charset="0"/>
            </a:endParaRPr>
          </a:p>
          <a:p>
            <a:pPr algn="l"/>
            <a:r>
              <a:rPr lang="en-US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cart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.addItem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urier New" panose="02070309020205020404" pitchFamily="49" charset="0"/>
              </a:rPr>
              <a:t>item1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cart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.addItem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urier New" panose="02070309020205020404" pitchFamily="49" charset="0"/>
              </a:rPr>
              <a:t>item2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endParaRPr lang="en-US" sz="1800" dirty="0">
              <a:latin typeface="Courier New" panose="02070309020205020404" pitchFamily="49" charset="0"/>
            </a:endParaRPr>
          </a:p>
          <a:p>
            <a:pPr algn="l"/>
            <a:r>
              <a:rPr lang="en-US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cart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.setPaymentMethod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PaypalStrategy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"myemail@example.com"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mypwd</a:t>
            </a:r>
            <a:r>
              <a:rPr lang="en-US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urier New" panose="02070309020205020404" pitchFamily="49" charset="0"/>
              </a:rPr>
              <a:t>//pay by </a:t>
            </a:r>
            <a:r>
              <a:rPr lang="en-US" sz="1800" u="sng" dirty="0" err="1">
                <a:solidFill>
                  <a:srgbClr val="3F7F5F"/>
                </a:solidFill>
                <a:latin typeface="Courier New" panose="02070309020205020404" pitchFamily="49" charset="0"/>
              </a:rPr>
              <a:t>paypal</a:t>
            </a:r>
            <a:endParaRPr lang="en-US" sz="1800" u="sng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cart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checkout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();</a:t>
            </a:r>
          </a:p>
          <a:p>
            <a:pPr algn="l"/>
            <a:endParaRPr lang="en-US" sz="1800" dirty="0">
              <a:latin typeface="Courier New" panose="020703090202050204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urier New" panose="02070309020205020404" pitchFamily="49" charset="0"/>
              </a:rPr>
              <a:t>//pay by credit card</a:t>
            </a:r>
          </a:p>
          <a:p>
            <a:pPr algn="l"/>
            <a:r>
              <a:rPr lang="en-US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cart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.setPaymentMethod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CreditCardStrategy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"Syed Sajid Hussain"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"1234567890123456"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"1234"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"12/15"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algn="l"/>
            <a:r>
              <a:rPr lang="en-US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cart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checkout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185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pattern – when to apply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2A5-E91C-4F16-8786-68C7DC74A56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you want to </a:t>
            </a:r>
            <a:r>
              <a:rPr lang="en-US" b="1" dirty="0"/>
              <a:t>choose the algorithm </a:t>
            </a:r>
            <a:r>
              <a:rPr lang="en-US" dirty="0"/>
              <a:t>to use at </a:t>
            </a:r>
            <a:r>
              <a:rPr lang="en-US" b="1" dirty="0"/>
              <a:t>runtime</a:t>
            </a:r>
          </a:p>
          <a:p>
            <a:pPr lvl="1"/>
            <a:r>
              <a:rPr lang="en-US" dirty="0"/>
              <a:t>saving files in different formats, </a:t>
            </a:r>
          </a:p>
          <a:p>
            <a:pPr lvl="1"/>
            <a:r>
              <a:rPr lang="en-US" dirty="0"/>
              <a:t>running various sorting algorithms, </a:t>
            </a:r>
          </a:p>
          <a:p>
            <a:pPr lvl="1"/>
            <a:r>
              <a:rPr lang="en-US" dirty="0"/>
              <a:t>or file compression.</a:t>
            </a:r>
          </a:p>
        </p:txBody>
      </p:sp>
    </p:spTree>
    <p:extLst>
      <p:ext uri="{BB962C8B-B14F-4D97-AF65-F5344CB8AC3E}">
        <p14:creationId xmlns:p14="http://schemas.microsoft.com/office/powerpoint/2010/main" val="2771499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E154-6427-4891-91F8-B182F831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Strategy and State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38219DF-C5AD-4BD0-A696-2BADFEA5C1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0" y="1690860"/>
            <a:ext cx="5143500" cy="3905250"/>
          </a:xfrm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0AF51215-DE92-41D6-AB2F-C5EF306DC5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860"/>
            <a:ext cx="4504885" cy="3788199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52A577-1B46-4A64-83C2-09A401379ED8}"/>
              </a:ext>
            </a:extLst>
          </p:cNvPr>
          <p:cNvSpPr/>
          <p:nvPr/>
        </p:nvSpPr>
        <p:spPr>
          <a:xfrm>
            <a:off x="0" y="5596111"/>
            <a:ext cx="12192000" cy="1261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/>
              <a:t>In the State pattern, the particular states may be aware of each other and initiate transitions from one state to another, whereas strategies almost never know about each other.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A20749-F3DD-4DDE-8B1C-2B3B19CCF3A7}"/>
              </a:ext>
            </a:extLst>
          </p:cNvPr>
          <p:cNvSpPr/>
          <p:nvPr/>
        </p:nvSpPr>
        <p:spPr>
          <a:xfrm>
            <a:off x="9210261" y="4611757"/>
            <a:ext cx="2124489" cy="9843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38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94AF68-7E2A-4319-842A-A1873DBF3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562464-5F18-452F-9489-3E217988B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361" y="1847786"/>
            <a:ext cx="9301277" cy="4380735"/>
          </a:xfrm>
        </p:spPr>
      </p:pic>
    </p:spTree>
    <p:extLst>
      <p:ext uri="{BB962C8B-B14F-4D97-AF65-F5344CB8AC3E}">
        <p14:creationId xmlns:p14="http://schemas.microsoft.com/office/powerpoint/2010/main" val="310471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78173-989E-4450-A83E-9CB8CBA9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A8ADC9-7DA8-4B6A-ACE4-EADB2C338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4045"/>
            <a:ext cx="5181600" cy="1501355"/>
          </a:xfrm>
        </p:spPr>
        <p:txBody>
          <a:bodyPr/>
          <a:lstStyle/>
          <a:p>
            <a:r>
              <a:rPr lang="en-US" dirty="0"/>
              <a:t>Program – finite states</a:t>
            </a:r>
          </a:p>
          <a:p>
            <a:r>
              <a:rPr lang="en-US" dirty="0"/>
              <a:t>Each state – different behavior</a:t>
            </a:r>
          </a:p>
          <a:p>
            <a:r>
              <a:rPr lang="en-US" dirty="0"/>
              <a:t>State transitions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B4B398-6102-4835-8D3B-C50E403F96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187" y="4075162"/>
            <a:ext cx="4047764" cy="27828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AD913-3C1C-45A2-B27E-5C096604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25A1B-335C-4CB1-A4A1-C858188ACCF9}" type="slidenum">
              <a:rPr lang="en-US" smtClean="0"/>
              <a:t>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7F271-F408-4823-A3D1-A47F08AE8CC4}"/>
              </a:ext>
            </a:extLst>
          </p:cNvPr>
          <p:cNvSpPr txBox="1"/>
          <p:nvPr/>
        </p:nvSpPr>
        <p:spPr>
          <a:xfrm>
            <a:off x="8165123" y="3586326"/>
            <a:ext cx="304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Finite-State Machine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C27ED6-DEE1-4241-9D3D-3CC0F77F6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973" y="274459"/>
            <a:ext cx="3175342" cy="317534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6FF326C-5851-4B9B-B908-D2E4B0CEFBAD}"/>
              </a:ext>
            </a:extLst>
          </p:cNvPr>
          <p:cNvSpPr/>
          <p:nvPr/>
        </p:nvSpPr>
        <p:spPr>
          <a:xfrm>
            <a:off x="6611813" y="633046"/>
            <a:ext cx="1454834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offline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FB27F8-77A2-437F-8256-6AC22AEEF6A9}"/>
              </a:ext>
            </a:extLst>
          </p:cNvPr>
          <p:cNvSpPr/>
          <p:nvPr/>
        </p:nvSpPr>
        <p:spPr>
          <a:xfrm>
            <a:off x="10616416" y="633046"/>
            <a:ext cx="1454834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online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3E392F-7442-4426-B3F2-B0CC9054F0F9}"/>
              </a:ext>
            </a:extLst>
          </p:cNvPr>
          <p:cNvSpPr/>
          <p:nvPr/>
        </p:nvSpPr>
        <p:spPr>
          <a:xfrm>
            <a:off x="10616416" y="1608137"/>
            <a:ext cx="1454834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paper jam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C10429-9B9C-400B-988E-DEE2BDA6A71A}"/>
              </a:ext>
            </a:extLst>
          </p:cNvPr>
          <p:cNvSpPr/>
          <p:nvPr/>
        </p:nvSpPr>
        <p:spPr>
          <a:xfrm>
            <a:off x="6234038" y="1483837"/>
            <a:ext cx="1454834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error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8DDE59-F93C-4CDF-AEB3-542903A9BA14}"/>
              </a:ext>
            </a:extLst>
          </p:cNvPr>
          <p:cNvSpPr/>
          <p:nvPr/>
        </p:nvSpPr>
        <p:spPr>
          <a:xfrm>
            <a:off x="5997524" y="2505179"/>
            <a:ext cx="1677572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/>
              <a:t>out of paper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DFF325-A565-412E-ADCF-6F45D492C419}"/>
              </a:ext>
            </a:extLst>
          </p:cNvPr>
          <p:cNvSpPr/>
          <p:nvPr/>
        </p:nvSpPr>
        <p:spPr>
          <a:xfrm>
            <a:off x="10410971" y="2486659"/>
            <a:ext cx="1677572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/>
              <a:t>toner empty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B282B6E-D6FA-499B-B7B6-D3C7876CE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625" y="2667000"/>
            <a:ext cx="5334000" cy="4191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D15556C-65C3-4100-8B0E-C7B0F4BAA2AE}"/>
              </a:ext>
            </a:extLst>
          </p:cNvPr>
          <p:cNvSpPr txBox="1"/>
          <p:nvPr/>
        </p:nvSpPr>
        <p:spPr>
          <a:xfrm>
            <a:off x="1353209" y="3053819"/>
            <a:ext cx="21136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Document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5EA1F5-2A3B-4581-9DC9-A2D4F9156A17}"/>
              </a:ext>
            </a:extLst>
          </p:cNvPr>
          <p:cNvSpPr/>
          <p:nvPr/>
        </p:nvSpPr>
        <p:spPr>
          <a:xfrm>
            <a:off x="129502" y="-576"/>
            <a:ext cx="4864529" cy="859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How to implement this? </a:t>
            </a:r>
          </a:p>
          <a:p>
            <a:r>
              <a:rPr lang="en-US" sz="3200" dirty="0"/>
              <a:t>List of If conditions, switch?</a:t>
            </a:r>
          </a:p>
        </p:txBody>
      </p:sp>
    </p:spTree>
    <p:extLst>
      <p:ext uri="{BB962C8B-B14F-4D97-AF65-F5344CB8AC3E}">
        <p14:creationId xmlns:p14="http://schemas.microsoft.com/office/powerpoint/2010/main" val="359377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911BC-013E-4303-AB3A-BFCCCA05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477BD-E1B5-4EB9-96E4-0BD8EC1B3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26502" cy="4351338"/>
          </a:xfrm>
        </p:spPr>
        <p:txBody>
          <a:bodyPr/>
          <a:lstStyle/>
          <a:p>
            <a:r>
              <a:rPr lang="en-US" dirty="0"/>
              <a:t>New class for every state</a:t>
            </a:r>
          </a:p>
          <a:p>
            <a:r>
              <a:rPr lang="en-US" dirty="0"/>
              <a:t>Extract all state-specific </a:t>
            </a:r>
            <a:r>
              <a:rPr lang="en-US" dirty="0" err="1"/>
              <a:t>behav</a:t>
            </a:r>
            <a:r>
              <a:rPr lang="en-US" dirty="0"/>
              <a:t>.</a:t>
            </a:r>
          </a:p>
          <a:p>
            <a:r>
              <a:rPr lang="en-US" dirty="0"/>
              <a:t>Transition – replace the state</a:t>
            </a:r>
            <a:br>
              <a:rPr lang="en-US" dirty="0"/>
            </a:br>
            <a:r>
              <a:rPr lang="en-US" dirty="0"/>
              <a:t>object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86795E-09DC-4A13-BA2C-30C37D33B0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603" y="1690688"/>
            <a:ext cx="6662985" cy="435133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0C619-B4F8-49F8-A6A0-7E7CFFF1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25A1B-335C-4CB1-A4A1-C858188ACC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3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6C35-9696-45E8-970A-4B161D86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FC3F5-65B3-434C-BEE6-A78AB47C38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Context</a:t>
            </a:r>
            <a:r>
              <a:rPr lang="en-US" dirty="0"/>
              <a:t> stores a reference to one of the concrete state objects and delegates to it all state-specific work.</a:t>
            </a:r>
          </a:p>
          <a:p>
            <a:r>
              <a:rPr lang="en-US" dirty="0"/>
              <a:t>The </a:t>
            </a:r>
            <a:r>
              <a:rPr lang="en-US" b="1" dirty="0"/>
              <a:t>State</a:t>
            </a:r>
            <a:r>
              <a:rPr lang="en-US" dirty="0"/>
              <a:t> interface declares the state-specific methods. </a:t>
            </a:r>
          </a:p>
          <a:p>
            <a:r>
              <a:rPr lang="en-US" b="1" dirty="0"/>
              <a:t>Concrete States</a:t>
            </a:r>
            <a:r>
              <a:rPr lang="en-US" dirty="0"/>
              <a:t> provide their own implementations for the state-specific methods. (</a:t>
            </a:r>
            <a:r>
              <a:rPr lang="en-US" dirty="0" err="1"/>
              <a:t>backref</a:t>
            </a:r>
            <a:r>
              <a:rPr lang="en-US" dirty="0"/>
              <a:t>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B88A60-0AE8-4FE2-AAA2-47DBA99B06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365125"/>
            <a:ext cx="5143500" cy="390525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7B286-AF74-454D-B173-B826F9C2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25A1B-335C-4CB1-A4A1-C858188ACCF9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E00EBC-E00E-4769-A661-FDD61567A00F}"/>
              </a:ext>
            </a:extLst>
          </p:cNvPr>
          <p:cNvSpPr txBox="1"/>
          <p:nvPr/>
        </p:nvSpPr>
        <p:spPr>
          <a:xfrm>
            <a:off x="6172202" y="4474706"/>
            <a:ext cx="609834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Both context and concrete states can set the next state of the context and perform the actual state transition by replacing the state object linked to the context.</a:t>
            </a:r>
          </a:p>
        </p:txBody>
      </p:sp>
    </p:spTree>
    <p:extLst>
      <p:ext uri="{BB962C8B-B14F-4D97-AF65-F5344CB8AC3E}">
        <p14:creationId xmlns:p14="http://schemas.microsoft.com/office/powerpoint/2010/main" val="95340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</a:t>
            </a:r>
            <a:br>
              <a:rPr lang="en-US" dirty="0"/>
            </a:br>
            <a:r>
              <a:rPr lang="en-US" dirty="0"/>
              <a:t>pattern</a:t>
            </a:r>
          </a:p>
        </p:txBody>
      </p:sp>
      <p:sp>
        <p:nvSpPr>
          <p:cNvPr id="6" name="Rectangle 5"/>
          <p:cNvSpPr/>
          <p:nvPr/>
        </p:nvSpPr>
        <p:spPr>
          <a:xfrm>
            <a:off x="3581401" y="583565"/>
            <a:ext cx="8787573" cy="5909310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TVBasic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private String state = "";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setState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(String state){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this.state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=state;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doAction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state.equalsIgnoreCase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("ON")){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("TV is turned ON");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else if(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state.equalsIgnoreCase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("OFF")){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("TV is turned OFF");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public static void main(String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TVBasic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remote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TVBasic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remote.setState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("ON");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remote.doAction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remote.setState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("OFF");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remote.doAction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 rot="20006097">
            <a:off x="2878198" y="2956322"/>
            <a:ext cx="8786036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Client</a:t>
            </a:r>
            <a:r>
              <a:rPr lang="en-US" sz="2400" dirty="0"/>
              <a:t> should know the </a:t>
            </a:r>
            <a:r>
              <a:rPr lang="en-US" sz="2400" b="1" dirty="0"/>
              <a:t>specific values</a:t>
            </a:r>
            <a:r>
              <a:rPr lang="en-US" sz="2400" dirty="0"/>
              <a:t> to use for setting the </a:t>
            </a:r>
            <a:r>
              <a:rPr lang="en-US" sz="2400" b="1" dirty="0"/>
              <a:t>state of  TV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2A5-E91C-4F16-8786-68C7DC74A56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6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8400" y="1788126"/>
            <a:ext cx="7924800" cy="923330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public interface State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doAction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2A5-E91C-4F16-8786-68C7DC74A56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38400" y="2819906"/>
            <a:ext cx="7924800" cy="1754326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TVOnState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implements State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@Override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doAction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("TV is turned ON");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163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8400" y="1665506"/>
            <a:ext cx="7924800" cy="3693319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TVContext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private State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tvState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setState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(State state)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this.tvState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state;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public State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getState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this.tvState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@Override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doAction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this.tvState.doAction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2A5-E91C-4F16-8786-68C7DC74A56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99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8400" y="1665506"/>
            <a:ext cx="7924800" cy="4247317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public class Demo {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public static void main(String[]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TVContext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context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TVContext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State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tvStartState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TVOnState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State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tvStopState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TVOffState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context.setState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tvStartState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context.doAction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context.setState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tvStopState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context.doAction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2A5-E91C-4F16-8786-68C7DC74A56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7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1350</Words>
  <Application>Microsoft Office PowerPoint</Application>
  <PresentationFormat>Widescreen</PresentationFormat>
  <Paragraphs>242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Behavioral Design Patterns State and Strategy</vt:lpstr>
      <vt:lpstr>State design pattern</vt:lpstr>
      <vt:lpstr>Problem</vt:lpstr>
      <vt:lpstr>Solution</vt:lpstr>
      <vt:lpstr>Structure</vt:lpstr>
      <vt:lpstr>State  pattern</vt:lpstr>
      <vt:lpstr>State pattern</vt:lpstr>
      <vt:lpstr>State pattern</vt:lpstr>
      <vt:lpstr>State pattern</vt:lpstr>
      <vt:lpstr>PowerPoint Presentation</vt:lpstr>
      <vt:lpstr>State pattern – when to apply</vt:lpstr>
      <vt:lpstr>Strategy design pattern</vt:lpstr>
      <vt:lpstr>Problem</vt:lpstr>
      <vt:lpstr>Solution</vt:lpstr>
      <vt:lpstr>Structure</vt:lpstr>
      <vt:lpstr>Strategy: code example</vt:lpstr>
      <vt:lpstr>Strategy pattern</vt:lpstr>
      <vt:lpstr>Strategy pattern</vt:lpstr>
      <vt:lpstr>Strategy pattern</vt:lpstr>
      <vt:lpstr>Strategy pattern</vt:lpstr>
      <vt:lpstr>Strategy pattern</vt:lpstr>
      <vt:lpstr>Strategy pattern – when to apply</vt:lpstr>
      <vt:lpstr>Difference between Strategy and State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sajid hussain</dc:creator>
  <cp:lastModifiedBy>Dr. Syed Sajid Hussain</cp:lastModifiedBy>
  <cp:revision>11</cp:revision>
  <dcterms:created xsi:type="dcterms:W3CDTF">2020-05-17T09:17:01Z</dcterms:created>
  <dcterms:modified xsi:type="dcterms:W3CDTF">2021-12-02T07:51:05Z</dcterms:modified>
</cp:coreProperties>
</file>