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fairDi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sz="1800">
              <a:solidFill>
                <a:schemeClr val="dk2"/>
              </a:solidFill>
              <a:latin typeface="Lato"/>
              <a:ea typeface="Lato"/>
              <a:cs typeface="Lato"/>
              <a:sym typeface="Lato"/>
            </a:endParaRPr>
          </a:p>
          <a:p>
            <a:pPr indent="-342900" lvl="0" marL="457200">
              <a:lnSpc>
                <a:spcPct val="115000"/>
              </a:lnSpc>
              <a:spcBef>
                <a:spcPts val="0"/>
              </a:spcBef>
              <a:spcAft>
                <a:spcPts val="1600"/>
              </a:spcAft>
              <a:buClr>
                <a:schemeClr val="dk2"/>
              </a:buClr>
              <a:buSzPct val="163636"/>
              <a:buFont typeface="Lato"/>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sz="1800">
              <a:solidFill>
                <a:schemeClr val="dk2"/>
              </a:solidFill>
              <a:latin typeface="Lato"/>
              <a:ea typeface="Lato"/>
              <a:cs typeface="Lato"/>
              <a:sym typeface="Lato"/>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15000"/>
              </a:lnSpc>
              <a:spcBef>
                <a:spcPts val="0"/>
              </a:spcBef>
              <a:spcAft>
                <a:spcPts val="16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a:lnSpc>
                <a:spcPct val="115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400" cy="701400"/>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youtube.com/v/snZWgAZqo2c" TargetMode="External"/><Relationship Id="rId4"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youtube.com/v/q7fCElntD9g" TargetMode="External"/><Relationship Id="rId4"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3096250" y="1627200"/>
            <a:ext cx="2951400" cy="1584300"/>
          </a:xfrm>
          <a:prstGeom prst="rect">
            <a:avLst/>
          </a:prstGeom>
        </p:spPr>
        <p:txBody>
          <a:bodyPr anchorCtr="0" anchor="ctr" bIns="91425" lIns="91425" rIns="91425" tIns="91425">
            <a:noAutofit/>
          </a:bodyPr>
          <a:lstStyle/>
          <a:p>
            <a:pPr lvl="0">
              <a:spcBef>
                <a:spcPts val="0"/>
              </a:spcBef>
              <a:buNone/>
            </a:pPr>
            <a:r>
              <a:rPr lang="en"/>
              <a:t>HitchHike the Missing Link to IoT</a:t>
            </a:r>
          </a:p>
        </p:txBody>
      </p:sp>
      <p:sp>
        <p:nvSpPr>
          <p:cNvPr id="60" name="Shape 60"/>
          <p:cNvSpPr txBox="1"/>
          <p:nvPr>
            <p:ph idx="1" type="subTitle"/>
          </p:nvPr>
        </p:nvSpPr>
        <p:spPr>
          <a:xfrm>
            <a:off x="3096362" y="3266930"/>
            <a:ext cx="2951400" cy="701400"/>
          </a:xfrm>
          <a:prstGeom prst="rect">
            <a:avLst/>
          </a:prstGeom>
        </p:spPr>
        <p:txBody>
          <a:bodyPr anchorCtr="0" anchor="b" bIns="91425" lIns="91425" rIns="91425" tIns="91425">
            <a:noAutofit/>
          </a:bodyPr>
          <a:lstStyle/>
          <a:p>
            <a:pPr lvl="0" rtl="0">
              <a:spcBef>
                <a:spcPts val="0"/>
              </a:spcBef>
              <a:buNone/>
            </a:pPr>
            <a:r>
              <a:rPr lang="en"/>
              <a:t>Tanzeela Khan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Implementation: Frequency Shifter</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Frequency Shifter: </a:t>
            </a:r>
          </a:p>
          <a:p>
            <a:pPr indent="-342900" lvl="1" marL="914400">
              <a:spcBef>
                <a:spcPts val="0"/>
              </a:spcBef>
              <a:buSzPct val="100000"/>
              <a:buChar char="-"/>
            </a:pPr>
            <a:r>
              <a:rPr lang="en" sz="1800"/>
              <a:t>Interference of new data stream  or self-interference? Shifts new signal onto another wifi channel</a:t>
            </a:r>
          </a:p>
          <a:p>
            <a:pPr indent="-342900" lvl="1" marL="914400" rtl="0">
              <a:spcBef>
                <a:spcPts val="0"/>
              </a:spcBef>
              <a:buSzPct val="100000"/>
              <a:buChar char="-"/>
            </a:pPr>
            <a:r>
              <a:rPr lang="en" sz="1800"/>
              <a:t>Receiver receives backscattered signal and backscattered transmitter. They share the same frequency band. </a:t>
            </a:r>
          </a:p>
          <a:p>
            <a:pPr indent="-342900" lvl="1" marL="914400" rtl="0">
              <a:spcBef>
                <a:spcPts val="0"/>
              </a:spcBef>
              <a:buSzPct val="100000"/>
              <a:buChar char="-"/>
            </a:pPr>
            <a:r>
              <a:rPr lang="en" sz="1800"/>
              <a:t>Backscattered packet is shifted and transmitted onto a non-overlapping WiFi channel using single band frequency shifting</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Energy Efficiency</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Self-sufficient: Piggybacks off of existing radio waves, uses almost no power. </a:t>
            </a:r>
          </a:p>
          <a:p>
            <a:pPr indent="-228600" lvl="0" marL="457200" rtl="0">
              <a:spcBef>
                <a:spcPts val="0"/>
              </a:spcBef>
              <a:buChar char="-"/>
            </a:pPr>
            <a:r>
              <a:rPr lang="en"/>
              <a:t>Harvests energy of surrounding WiFi’s EMF waves</a:t>
            </a:r>
          </a:p>
          <a:p>
            <a:pPr indent="-228600" lvl="0" marL="457200" rtl="0">
              <a:spcBef>
                <a:spcPts val="0"/>
              </a:spcBef>
              <a:buChar char="-"/>
            </a:pPr>
            <a:r>
              <a:rPr lang="en"/>
              <a:t>Consumes 10,000x less power than that the fastest WiFi modem</a:t>
            </a:r>
          </a:p>
          <a:p>
            <a:pPr indent="-228600" lvl="0" marL="457200" rtl="0">
              <a:spcBef>
                <a:spcPts val="0"/>
              </a:spcBef>
              <a:buChar char="-"/>
            </a:pPr>
            <a:r>
              <a:rPr lang="en"/>
              <a:t>Transmits 300 kilobits/second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Future Development</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Present Work: Hardware Shema</a:t>
            </a:r>
          </a:p>
          <a:p>
            <a:pPr indent="-228600" lvl="1" marL="914400" rtl="0">
              <a:spcBef>
                <a:spcPts val="0"/>
              </a:spcBef>
              <a:buChar char="-"/>
            </a:pPr>
            <a:r>
              <a:rPr lang="en"/>
              <a:t>Paper presented on November 16th. </a:t>
            </a:r>
          </a:p>
          <a:p>
            <a:pPr indent="-228600" lvl="0" marL="457200" rtl="0">
              <a:spcBef>
                <a:spcPts val="0"/>
              </a:spcBef>
              <a:buChar char="-"/>
            </a:pPr>
            <a:r>
              <a:rPr lang="en"/>
              <a:t>Frequency Problem: Non-overlapping WiFi channel does not imply that no self-interference will be seen, the WiFi transmission emits energy in adjacent channels too, or signal leaking</a:t>
            </a:r>
          </a:p>
          <a:p>
            <a:pPr indent="-228600" lvl="0" marL="457200" rtl="0">
              <a:spcBef>
                <a:spcPts val="0"/>
              </a:spcBef>
              <a:buChar char="-"/>
            </a:pPr>
            <a:r>
              <a:rPr lang="en"/>
              <a:t>Premises for IoT:  planting multiple HitchHiking devices across the globe. </a:t>
            </a:r>
          </a:p>
          <a:p>
            <a:pPr indent="-228600" lvl="1" marL="914400" rtl="0">
              <a:spcBef>
                <a:spcPts val="0"/>
              </a:spcBef>
              <a:buChar char="-"/>
            </a:pPr>
            <a:r>
              <a:rPr lang="en"/>
              <a:t>Eventually: smart cities</a:t>
            </a:r>
          </a:p>
          <a:p>
            <a:pPr indent="-228600" lvl="0" marL="457200" rtl="0">
              <a:spcBef>
                <a:spcPts val="0"/>
              </a:spcBef>
              <a:buChar char="-"/>
            </a:pPr>
            <a:r>
              <a:rPr lang="en"/>
              <a:t>3-5 years incorporation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HitchHike: Two-way radio to control all devices through the Internet</a:t>
            </a:r>
          </a:p>
          <a:p>
            <a:pPr indent="-228600" lvl="0" marL="457200" rtl="0">
              <a:spcBef>
                <a:spcPts val="0"/>
              </a:spcBef>
              <a:buChar char="-"/>
            </a:pPr>
            <a:r>
              <a:rPr lang="en"/>
              <a:t>IoT: HitchHike is the missing link</a:t>
            </a:r>
          </a:p>
          <a:p>
            <a:pPr indent="-228600" lvl="0" marL="457200" rtl="0">
              <a:spcBef>
                <a:spcPts val="0"/>
              </a:spcBef>
              <a:buChar char="-"/>
            </a:pPr>
            <a:r>
              <a:rPr lang="en"/>
              <a:t>Idea: Codebit Translation</a:t>
            </a:r>
          </a:p>
          <a:p>
            <a:pPr indent="-228600" lvl="0" marL="457200" rtl="0">
              <a:spcBef>
                <a:spcPts val="0"/>
              </a:spcBef>
              <a:buChar char="-"/>
            </a:pPr>
            <a:r>
              <a:rPr lang="en"/>
              <a:t>Energy efficient</a:t>
            </a:r>
          </a:p>
          <a:p>
            <a:pPr indent="-228600" lvl="0" marL="457200" rtl="0">
              <a:spcBef>
                <a:spcPts val="0"/>
              </a:spcBef>
              <a:buChar char="-"/>
            </a:pPr>
            <a:r>
              <a:rPr lang="en"/>
              <a:t>Clever hardware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References</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100">
                <a:solidFill>
                  <a:srgbClr val="000000"/>
                </a:solidFill>
                <a:latin typeface="Times New Roman"/>
                <a:ea typeface="Times New Roman"/>
                <a:cs typeface="Times New Roman"/>
                <a:sym typeface="Times New Roman"/>
              </a:rPr>
              <a:t>Myers, A. (2016). Miniature WiFi device developed supplies missing link for the Internet of Things | Stanford News. Retrieved from http://news.stanford.edu/2016/11/16/miniature-wifi-device-developed-supplies-missing-link-internet-things/</a:t>
            </a:r>
          </a:p>
          <a:p>
            <a:pPr lvl="0" rtl="0">
              <a:spcBef>
                <a:spcPts val="0"/>
              </a:spcBef>
              <a:buNone/>
            </a:pPr>
            <a:r>
              <a:rPr lang="en" sz="1100">
                <a:solidFill>
                  <a:srgbClr val="000000"/>
                </a:solidFill>
                <a:latin typeface="Times New Roman"/>
                <a:ea typeface="Times New Roman"/>
                <a:cs typeface="Times New Roman"/>
                <a:sym typeface="Times New Roman"/>
              </a:rPr>
              <a:t> Zhang, P., Bharadia, D., Joshi, K., &amp; Katti, S. (2016, November 14). HitchHike: Practical Backscatter Using Commodity WiFi [Abstract]. </a:t>
            </a:r>
            <a:r>
              <a:rPr i="1" lang="en" sz="1100">
                <a:solidFill>
                  <a:srgbClr val="000000"/>
                </a:solidFill>
                <a:latin typeface="Times New Roman"/>
                <a:ea typeface="Times New Roman"/>
                <a:cs typeface="Times New Roman"/>
                <a:sym typeface="Times New Roman"/>
              </a:rPr>
              <a:t>ACM,</a:t>
            </a:r>
            <a:r>
              <a:rPr lang="en" sz="1100">
                <a:solidFill>
                  <a:srgbClr val="000000"/>
                </a:solidFill>
                <a:latin typeface="Times New Roman"/>
                <a:ea typeface="Times New Roman"/>
                <a:cs typeface="Times New Roman"/>
                <a:sym typeface="Times New Roman"/>
              </a:rPr>
              <a:t> 0-13. Retrieved from http://web.stanford.edu/~pyzhang/papers/sensys16_back_comm.pdf</a:t>
            </a:r>
          </a:p>
          <a:p>
            <a:pPr lvl="0" rtl="0">
              <a:spcBef>
                <a:spcPts val="0"/>
              </a:spcBef>
              <a:buNone/>
            </a:pPr>
            <a:r>
              <a:rPr lang="en" sz="1100">
                <a:solidFill>
                  <a:srgbClr val="000000"/>
                </a:solidFill>
                <a:latin typeface="Times New Roman"/>
                <a:ea typeface="Times New Roman"/>
                <a:cs typeface="Times New Roman"/>
                <a:sym typeface="Times New Roman"/>
              </a:rPr>
              <a:t>Sharma, K. (2016). Tiny WiFi Device Developed By Stanford Engineers Supplies Missing Link For the Internet of Things. Retrieved from http://www.indianweb2.com/2016/11/23/tiny-wifi-device-developed-stanford-engineers-supplies-missing-link-internet-things/</a:t>
            </a:r>
          </a:p>
          <a:p>
            <a:pPr lvl="0" rtl="0">
              <a:spcBef>
                <a:spcPts val="0"/>
              </a:spcBef>
              <a:buNone/>
            </a:pPr>
            <a:r>
              <a:rPr lang="en" sz="1100">
                <a:solidFill>
                  <a:srgbClr val="000000"/>
                </a:solidFill>
                <a:latin typeface="Times New Roman"/>
                <a:ea typeface="Times New Roman"/>
                <a:cs typeface="Times New Roman"/>
                <a:sym typeface="Times New Roman"/>
              </a:rPr>
              <a:t>Poole, I. (n.d.). IEEE 802.11b. Retrieved from http://www.radio-electronics.com/info/wireless/wi-fi/ieee-802-11b.php</a:t>
            </a:r>
          </a:p>
          <a:p>
            <a:pPr lvl="0" rtl="0">
              <a:spcBef>
                <a:spcPts val="0"/>
              </a:spcBef>
              <a:buNone/>
            </a:pPr>
            <a:r>
              <a:rPr lang="en" sz="1100">
                <a:solidFill>
                  <a:srgbClr val="000000"/>
                </a:solidFill>
                <a:latin typeface="Times New Roman"/>
                <a:ea typeface="Times New Roman"/>
                <a:cs typeface="Times New Roman"/>
                <a:sym typeface="Times New Roman"/>
              </a:rPr>
              <a:t>Zhang, P. (2016, November 14). HitchHike: Practical Backscatter using Commodity WiFi. Retrieved from https://www.youtube.com/watch?v=r6Lh5ftg3C8&amp;feature=youtu.be</a:t>
            </a:r>
          </a:p>
          <a:p>
            <a:pPr lvl="0" rtl="0">
              <a:spcBef>
                <a:spcPts val="0"/>
              </a:spcBef>
              <a:buNone/>
            </a:pPr>
            <a:r>
              <a:rPr lang="en" sz="1100">
                <a:solidFill>
                  <a:srgbClr val="000000"/>
                </a:solidFill>
                <a:latin typeface="Times New Roman"/>
                <a:ea typeface="Times New Roman"/>
                <a:cs typeface="Times New Roman"/>
                <a:sym typeface="Times New Roman"/>
              </a:rPr>
              <a:t> </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Outline</a:t>
            </a:r>
          </a:p>
        </p:txBody>
      </p:sp>
      <p:sp>
        <p:nvSpPr>
          <p:cNvPr id="66" name="Shape 66"/>
          <p:cNvSpPr txBox="1"/>
          <p:nvPr>
            <p:ph idx="1" type="body"/>
          </p:nvPr>
        </p:nvSpPr>
        <p:spPr>
          <a:xfrm>
            <a:off x="311700" y="13810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Internet of Things</a:t>
            </a:r>
          </a:p>
          <a:p>
            <a:pPr indent="-228600" lvl="0" marL="457200" rtl="0">
              <a:spcBef>
                <a:spcPts val="0"/>
              </a:spcBef>
              <a:buChar char="-"/>
            </a:pPr>
            <a:r>
              <a:rPr lang="en"/>
              <a:t>Background</a:t>
            </a:r>
          </a:p>
          <a:p>
            <a:pPr indent="-228600" lvl="0" marL="457200" rtl="0">
              <a:spcBef>
                <a:spcPts val="0"/>
              </a:spcBef>
              <a:buChar char="-"/>
            </a:pPr>
            <a:r>
              <a:rPr lang="en"/>
              <a:t>HitchHike</a:t>
            </a:r>
          </a:p>
          <a:p>
            <a:pPr indent="-228600" lvl="0" marL="457200" rtl="0">
              <a:spcBef>
                <a:spcPts val="0"/>
              </a:spcBef>
              <a:buChar char="-"/>
            </a:pPr>
            <a:r>
              <a:rPr lang="en"/>
              <a:t>Implementation</a:t>
            </a:r>
          </a:p>
          <a:p>
            <a:pPr indent="-228600" lvl="0" marL="457200" rtl="0">
              <a:spcBef>
                <a:spcPts val="0"/>
              </a:spcBef>
              <a:buChar char="-"/>
            </a:pPr>
            <a:r>
              <a:rPr lang="en"/>
              <a:t>Energy Efficiency</a:t>
            </a:r>
          </a:p>
          <a:p>
            <a:pPr indent="-228600" lvl="0" marL="457200" rtl="0">
              <a:spcBef>
                <a:spcPts val="0"/>
              </a:spcBef>
              <a:buChar char="-"/>
            </a:pPr>
            <a:r>
              <a:rPr lang="en"/>
              <a:t>Future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Internet of Things</a:t>
            </a:r>
          </a:p>
        </p:txBody>
      </p:sp>
      <p:sp>
        <p:nvSpPr>
          <p:cNvPr id="72" name="Shape 72"/>
          <p:cNvSpPr txBox="1"/>
          <p:nvPr>
            <p:ph idx="1" type="body"/>
          </p:nvPr>
        </p:nvSpPr>
        <p:spPr>
          <a:xfrm>
            <a:off x="311700" y="1152475"/>
            <a:ext cx="4260300" cy="3416400"/>
          </a:xfrm>
          <a:prstGeom prst="rect">
            <a:avLst/>
          </a:prstGeom>
        </p:spPr>
        <p:txBody>
          <a:bodyPr anchorCtr="0" anchor="t" bIns="91425" lIns="91425" rIns="91425" tIns="91425">
            <a:noAutofit/>
          </a:bodyPr>
          <a:lstStyle/>
          <a:p>
            <a:pPr indent="-228600" lvl="0" marL="457200" rtl="0">
              <a:spcBef>
                <a:spcPts val="0"/>
              </a:spcBef>
              <a:buChar char="-"/>
            </a:pPr>
            <a:r>
              <a:rPr lang="en"/>
              <a:t>Internet of Things (IoT):  Devices connecting to each other through the internet. </a:t>
            </a:r>
          </a:p>
          <a:p>
            <a:pPr indent="-228600" lvl="0" marL="457200" rtl="0">
              <a:spcBef>
                <a:spcPts val="0"/>
              </a:spcBef>
              <a:buChar char="-"/>
            </a:pPr>
            <a:r>
              <a:rPr lang="en"/>
              <a:t>Missing link: Control all sorts of devices devices wirelessly via the internet</a:t>
            </a:r>
          </a:p>
          <a:p>
            <a:pPr indent="-228600" lvl="0" marL="457200" rtl="0">
              <a:spcBef>
                <a:spcPts val="0"/>
              </a:spcBef>
              <a:buChar char="-"/>
            </a:pPr>
            <a:r>
              <a:rPr lang="en"/>
              <a:t>Previously,  no two-way radio capable</a:t>
            </a:r>
          </a:p>
        </p:txBody>
      </p:sp>
      <p:pic>
        <p:nvPicPr>
          <p:cNvPr descr="illustration of Internet of Things" id="73" name="Shape 73"/>
          <p:cNvPicPr preferRelativeResize="0"/>
          <p:nvPr/>
        </p:nvPicPr>
        <p:blipFill>
          <a:blip r:embed="rId3">
            <a:alphaModFix/>
          </a:blip>
          <a:stretch>
            <a:fillRect/>
          </a:stretch>
        </p:blipFill>
        <p:spPr>
          <a:xfrm>
            <a:off x="4295150" y="955462"/>
            <a:ext cx="4848850" cy="323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Background: 802.11b Transmissions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LAN: group of computers that share wireless link to a server</a:t>
            </a:r>
          </a:p>
          <a:p>
            <a:pPr indent="-228600" lvl="0" marL="457200" rtl="0">
              <a:spcBef>
                <a:spcPts val="0"/>
              </a:spcBef>
              <a:buChar char="-"/>
            </a:pPr>
            <a:r>
              <a:rPr lang="en"/>
              <a:t>Commodity 802.11b: First wireless LAN adopted by many computers</a:t>
            </a:r>
          </a:p>
          <a:p>
            <a:pPr indent="-228600" lvl="1" marL="914400" rtl="0">
              <a:spcBef>
                <a:spcPts val="0"/>
              </a:spcBef>
              <a:buChar char="-"/>
            </a:pPr>
            <a:r>
              <a:rPr lang="en"/>
              <a:t>WiFi hotspots: WiFi available while travelling</a:t>
            </a:r>
          </a:p>
          <a:p>
            <a:pPr indent="-228600" lvl="0" marL="457200" rtl="0">
              <a:spcBef>
                <a:spcPts val="0"/>
              </a:spcBef>
              <a:buChar char="-"/>
            </a:pPr>
            <a:r>
              <a:rPr lang="en"/>
              <a:t>When node wants to make transmission, listens for clear channel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Background: BackScatter Radio</a:t>
            </a:r>
          </a:p>
        </p:txBody>
      </p:sp>
      <p:sp>
        <p:nvSpPr>
          <p:cNvPr id="85" name="Shape 85"/>
          <p:cNvSpPr txBox="1"/>
          <p:nvPr>
            <p:ph idx="1" type="body"/>
          </p:nvPr>
        </p:nvSpPr>
        <p:spPr>
          <a:xfrm>
            <a:off x="311700" y="1152475"/>
            <a:ext cx="4269600" cy="3416400"/>
          </a:xfrm>
          <a:prstGeom prst="rect">
            <a:avLst/>
          </a:prstGeom>
        </p:spPr>
        <p:txBody>
          <a:bodyPr anchorCtr="0" anchor="t" bIns="91425" lIns="91425" rIns="91425" tIns="91425">
            <a:noAutofit/>
          </a:bodyPr>
          <a:lstStyle/>
          <a:p>
            <a:pPr indent="-228600" lvl="0" marL="457200" rtl="0">
              <a:spcBef>
                <a:spcPts val="0"/>
              </a:spcBef>
              <a:buChar char="-"/>
            </a:pPr>
            <a:r>
              <a:rPr lang="en"/>
              <a:t>Reflector, bouncing WiFi signals back into atmosphere</a:t>
            </a:r>
          </a:p>
          <a:p>
            <a:pPr indent="-228600" lvl="0" marL="457200" rtl="0">
              <a:spcBef>
                <a:spcPts val="0"/>
              </a:spcBef>
              <a:buChar char="-"/>
            </a:pPr>
            <a:r>
              <a:rPr lang="en"/>
              <a:t>Uses RF signals to transmit data without battery/power</a:t>
            </a:r>
          </a:p>
          <a:p>
            <a:pPr indent="-228600" lvl="0" marL="457200" rtl="0">
              <a:spcBef>
                <a:spcPts val="0"/>
              </a:spcBef>
              <a:buChar char="-"/>
            </a:pPr>
            <a:r>
              <a:rPr lang="en"/>
              <a:t>Traditional systems require hardware specialization to utilize signals</a:t>
            </a:r>
          </a:p>
          <a:p>
            <a:pPr indent="-228600" lvl="0" marL="457200">
              <a:spcBef>
                <a:spcPts val="0"/>
              </a:spcBef>
              <a:buChar char="-"/>
            </a:pPr>
            <a:r>
              <a:rPr lang="en"/>
              <a:t>WiFi Backscatter reduces need</a:t>
            </a:r>
          </a:p>
        </p:txBody>
      </p:sp>
      <p:sp>
        <p:nvSpPr>
          <p:cNvPr descr="We present Wi-Fi Backscatter, a novel communication system that bridges RF-powered devices with the Internet. Specifically, we show that it is possible to reuse existing Wi-Fi infrastructure to provide Internet connectivity to RF-powered devices. We believe that this new capability can pave the way for the rapid deployment and adoption of RF-powered devices and achieve ubiquitous connectivity via nearby mobile devices that are Wi-Fi enabled." id="86" name="Shape 86" title="WiFi Backscatter: Connecting RF-Powered Devices to the Internet">
            <a:hlinkClick r:id="rId3"/>
          </p:cNvPr>
          <p:cNvSpPr/>
          <p:nvPr/>
        </p:nvSpPr>
        <p:spPr>
          <a:xfrm>
            <a:off x="4733700" y="1169850"/>
            <a:ext cx="4257900" cy="3193425"/>
          </a:xfrm>
          <a:prstGeom prst="rect">
            <a:avLst/>
          </a:prstGeom>
          <a:blipFill>
            <a:blip r:embed="rId4">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HitchHike Device</a:t>
            </a:r>
          </a:p>
        </p:txBody>
      </p:sp>
      <p:sp>
        <p:nvSpPr>
          <p:cNvPr id="92" name="Shape 92"/>
          <p:cNvSpPr txBox="1"/>
          <p:nvPr>
            <p:ph idx="1" type="body"/>
          </p:nvPr>
        </p:nvSpPr>
        <p:spPr>
          <a:xfrm>
            <a:off x="311700" y="1152475"/>
            <a:ext cx="4506600" cy="3416400"/>
          </a:xfrm>
          <a:prstGeom prst="rect">
            <a:avLst/>
          </a:prstGeom>
        </p:spPr>
        <p:txBody>
          <a:bodyPr anchorCtr="0" anchor="t" bIns="91425" lIns="91425" rIns="91425" tIns="91425">
            <a:noAutofit/>
          </a:bodyPr>
          <a:lstStyle/>
          <a:p>
            <a:pPr indent="-228600" lvl="0" marL="457200" rtl="0">
              <a:spcBef>
                <a:spcPts val="0"/>
              </a:spcBef>
              <a:buChar char="-"/>
            </a:pPr>
            <a:r>
              <a:rPr lang="en"/>
              <a:t>Tiny low-energy wireless radio that acts as a self-sufficient WiFi  system that enables data transmission</a:t>
            </a:r>
          </a:p>
          <a:p>
            <a:pPr indent="-228600" lvl="0" marL="457200" rtl="0">
              <a:spcBef>
                <a:spcPts val="0"/>
              </a:spcBef>
              <a:buChar char="-"/>
            </a:pPr>
            <a:r>
              <a:rPr lang="en"/>
              <a:t>Piggybacks onto incoming radio waves</a:t>
            </a:r>
          </a:p>
          <a:p>
            <a:pPr indent="-228600" lvl="0" marL="457200" rtl="0">
              <a:spcBef>
                <a:spcPts val="0"/>
              </a:spcBef>
              <a:buChar char="-"/>
            </a:pPr>
            <a:r>
              <a:rPr lang="en"/>
              <a:t>Reflects existing 802.11b transmissions from surrounding WiFI. Receiver decodes the backscattered  signals as a standard data. </a:t>
            </a:r>
          </a:p>
          <a:p>
            <a:pPr indent="-228600" lvl="0" marL="457200" rtl="0">
              <a:spcBef>
                <a:spcPts val="0"/>
              </a:spcBef>
              <a:buChar char="-"/>
            </a:pPr>
            <a:r>
              <a:rPr lang="en"/>
              <a:t>Usable as-is with existing wifi</a:t>
            </a:r>
          </a:p>
        </p:txBody>
      </p:sp>
      <p:pic>
        <p:nvPicPr>
          <p:cNvPr descr="Screen Shot 2016-11-29 at 1.03.29 PM.png" id="93" name="Shape 93"/>
          <p:cNvPicPr preferRelativeResize="0"/>
          <p:nvPr/>
        </p:nvPicPr>
        <p:blipFill>
          <a:blip r:embed="rId3">
            <a:alphaModFix/>
          </a:blip>
          <a:stretch>
            <a:fillRect/>
          </a:stretch>
        </p:blipFill>
        <p:spPr>
          <a:xfrm>
            <a:off x="4823500" y="1152479"/>
            <a:ext cx="4205792" cy="1423699"/>
          </a:xfrm>
          <a:prstGeom prst="rect">
            <a:avLst/>
          </a:prstGeom>
          <a:noFill/>
          <a:ln>
            <a:noFill/>
          </a:ln>
        </p:spPr>
      </p:pic>
      <p:sp>
        <p:nvSpPr>
          <p:cNvPr id="94" name="Shape 94"/>
          <p:cNvSpPr txBox="1"/>
          <p:nvPr/>
        </p:nvSpPr>
        <p:spPr>
          <a:xfrm>
            <a:off x="4818400" y="2606325"/>
            <a:ext cx="4216200" cy="251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95" name="Shape 95"/>
          <p:cNvSpPr txBox="1"/>
          <p:nvPr/>
        </p:nvSpPr>
        <p:spPr>
          <a:xfrm>
            <a:off x="4836150" y="2641600"/>
            <a:ext cx="4216200" cy="873900"/>
          </a:xfrm>
          <a:prstGeom prst="rect">
            <a:avLst/>
          </a:prstGeom>
          <a:noFill/>
          <a:ln>
            <a:noFill/>
          </a:ln>
        </p:spPr>
        <p:txBody>
          <a:bodyPr anchorCtr="0" anchor="t" bIns="91425" lIns="91425" rIns="91425" tIns="91425">
            <a:noAutofit/>
          </a:bodyPr>
          <a:lstStyle/>
          <a:p>
            <a:pPr lvl="0">
              <a:spcBef>
                <a:spcPts val="0"/>
              </a:spcBef>
              <a:buNone/>
            </a:pPr>
            <a:r>
              <a:rPr lang="en"/>
              <a:t>Example of HitchHike in action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HitchHike</a:t>
            </a:r>
          </a:p>
        </p:txBody>
      </p:sp>
      <p:sp>
        <p:nvSpPr>
          <p:cNvPr descr="We present HitchHike, a low power backscatter system that can be deployed entirely using commodity WiFi infrastructure. With HitchHike, a low power tag reflects existing 802.11b transmissions from a commodity WiFi transmitter, and the backscattered signals can then be decoded as a standard WiFi packet by a commodity 802.11b receiver. HitchHike's key invention is a novel technique called codeword translation, which allows a backscatter tag to embed its information on standard 802.11b packets by just translating the original transmitted 802.11b codeword to another valid 802.11b codeword. This allows any 802.11b receiver to decode the backscattered packet, thus opening the doors for widespread deployment of low-power backscatter communication using widely available WiFi infrastructure. We show experimentally that HitchHike can achieve an uplink throughput of up to 300Kbps at ranges of up to 34m and ranges of up to 54m where it achieves a throughput of around 200Kbps." id="101" name="Shape 101" title="HitchHike: Practical Backscatter using Commodity WiFi">
            <a:hlinkClick r:id="rId3"/>
          </p:cNvPr>
          <p:cNvSpPr/>
          <p:nvPr/>
        </p:nvSpPr>
        <p:spPr>
          <a:xfrm>
            <a:off x="152400" y="1169850"/>
            <a:ext cx="4572000" cy="3429000"/>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Implementation: CodeWord Translation</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WiFi signal is an endless stream of 1s and 0s. </a:t>
            </a:r>
          </a:p>
          <a:p>
            <a:pPr indent="-228600" lvl="0" marL="457200" rtl="0">
              <a:spcBef>
                <a:spcPts val="0"/>
              </a:spcBef>
              <a:buChar char="-"/>
            </a:pPr>
            <a:r>
              <a:rPr lang="en"/>
              <a:t>Backscatter Tag - Codeword Translation:</a:t>
            </a:r>
          </a:p>
          <a:p>
            <a:pPr indent="-228600" lvl="1" marL="914400" rtl="0">
              <a:spcBef>
                <a:spcPts val="0"/>
              </a:spcBef>
              <a:buChar char="-"/>
            </a:pPr>
            <a:r>
              <a:rPr lang="en"/>
              <a:t>Translating transmitted 802.11b codeword to another 802.11b codeword. Any 802.111b receiver can decode backscattered data.</a:t>
            </a:r>
          </a:p>
          <a:p>
            <a:pPr indent="-228600" lvl="1" marL="914400" rtl="0">
              <a:spcBef>
                <a:spcPts val="0"/>
              </a:spcBef>
              <a:buChar char="-"/>
            </a:pPr>
            <a:r>
              <a:rPr lang="en"/>
              <a:t>Tag data 0 = 802.11b data Tag data 1 = 802.11b data × e jπ</a:t>
            </a:r>
          </a:p>
          <a:p>
            <a:pPr indent="-342900" lvl="1" marL="914400" rtl="0">
              <a:spcBef>
                <a:spcPts val="0"/>
              </a:spcBef>
              <a:buSzPct val="100000"/>
              <a:buChar char="-"/>
            </a:pPr>
            <a:r>
              <a:rPr lang="en" sz="1800"/>
              <a:t>Example of codeword translation: 2 codewords</a:t>
            </a:r>
          </a:p>
          <a:p>
            <a:pPr indent="-342900" lvl="2" marL="1371600" rtl="0">
              <a:spcBef>
                <a:spcPts val="0"/>
              </a:spcBef>
              <a:buSzPct val="100000"/>
              <a:buChar char="-"/>
            </a:pPr>
            <a:r>
              <a:rPr lang="en" sz="1800"/>
              <a:t>Backscatter bit zero: no translation and reflects original codeword.</a:t>
            </a:r>
          </a:p>
          <a:p>
            <a:pPr indent="-342900" lvl="2" marL="1371600" rtl="0">
              <a:spcBef>
                <a:spcPts val="0"/>
              </a:spcBef>
              <a:buSzPct val="100000"/>
              <a:buChar char="-"/>
            </a:pPr>
            <a:r>
              <a:rPr lang="en" sz="1800"/>
              <a:t>Backscatter bit one: translates received codeword by shifting the codeword by 180 degrees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391350"/>
            <a:ext cx="8520600" cy="626100"/>
          </a:xfrm>
          <a:prstGeom prst="rect">
            <a:avLst/>
          </a:prstGeom>
        </p:spPr>
        <p:txBody>
          <a:bodyPr anchorCtr="0" anchor="t" bIns="91425" lIns="91425" rIns="91425" tIns="91425">
            <a:noAutofit/>
          </a:bodyPr>
          <a:lstStyle/>
          <a:p>
            <a:pPr lvl="0">
              <a:spcBef>
                <a:spcPts val="0"/>
              </a:spcBef>
              <a:buNone/>
            </a:pPr>
            <a:r>
              <a:rPr lang="en"/>
              <a:t>Implementation: XOR Decoder</a:t>
            </a:r>
          </a:p>
        </p:txBody>
      </p:sp>
      <p:sp>
        <p:nvSpPr>
          <p:cNvPr id="113" name="Shape 113"/>
          <p:cNvSpPr txBox="1"/>
          <p:nvPr>
            <p:ph idx="1" type="body"/>
          </p:nvPr>
        </p:nvSpPr>
        <p:spPr>
          <a:xfrm>
            <a:off x="311700" y="1152475"/>
            <a:ext cx="4321200" cy="3416400"/>
          </a:xfrm>
          <a:prstGeom prst="rect">
            <a:avLst/>
          </a:prstGeom>
        </p:spPr>
        <p:txBody>
          <a:bodyPr anchorCtr="0" anchor="t" bIns="91425" lIns="91425" rIns="91425" tIns="91425">
            <a:noAutofit/>
          </a:bodyPr>
          <a:lstStyle/>
          <a:p>
            <a:pPr indent="-228600" lvl="0" marL="457200" rtl="0">
              <a:spcBef>
                <a:spcPts val="0"/>
              </a:spcBef>
              <a:buChar char="-"/>
            </a:pPr>
            <a:r>
              <a:rPr lang="en"/>
              <a:t>decoded packet = original data ⊕ backscatter bits </a:t>
            </a:r>
          </a:p>
          <a:p>
            <a:pPr indent="-228600" lvl="1" marL="914400" rtl="0">
              <a:spcBef>
                <a:spcPts val="0"/>
              </a:spcBef>
              <a:buChar char="-"/>
            </a:pPr>
            <a:r>
              <a:rPr lang="en"/>
              <a:t>Recovering bits: invert XOR with original data</a:t>
            </a:r>
          </a:p>
          <a:p>
            <a:pPr indent="-228600" lvl="0" marL="457200" rtl="0">
              <a:spcBef>
                <a:spcPts val="0"/>
              </a:spcBef>
              <a:buChar char="-"/>
            </a:pPr>
            <a:r>
              <a:rPr lang="en" sz="1400"/>
              <a:t>Example: smartphone can transmit a known packet and any WiFi radio receiving the backscattered packet can XOR with the known 802.11b packet , recovering the backscatter data.</a:t>
            </a:r>
          </a:p>
          <a:p>
            <a:pPr lvl="0">
              <a:spcBef>
                <a:spcPts val="0"/>
              </a:spcBef>
              <a:buNone/>
            </a:pPr>
            <a:r>
              <a:t/>
            </a:r>
            <a:endParaRPr/>
          </a:p>
        </p:txBody>
      </p:sp>
      <p:pic>
        <p:nvPicPr>
          <p:cNvPr descr="Screen Shot 2016-11-30 at 7.06.20 AM.png" id="114" name="Shape 114"/>
          <p:cNvPicPr preferRelativeResize="0"/>
          <p:nvPr/>
        </p:nvPicPr>
        <p:blipFill>
          <a:blip r:embed="rId3">
            <a:alphaModFix/>
          </a:blip>
          <a:stretch>
            <a:fillRect/>
          </a:stretch>
        </p:blipFill>
        <p:spPr>
          <a:xfrm>
            <a:off x="4777580" y="1256380"/>
            <a:ext cx="4054724" cy="132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