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9" r:id="rId6"/>
    <p:sldId id="268" r:id="rId7"/>
    <p:sldId id="263" r:id="rId8"/>
    <p:sldId id="270" r:id="rId9"/>
    <p:sldId id="271" r:id="rId10"/>
    <p:sldId id="272" r:id="rId11"/>
    <p:sldId id="279" r:id="rId12"/>
    <p:sldId id="273" r:id="rId13"/>
    <p:sldId id="274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6FFB0C-CE3C-4482-B9E0-0FBB0F881A13}" type="datetimeFigureOut">
              <a:rPr lang="en-US" smtClean="0"/>
              <a:t>8/20/2018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Batch 42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Tanzeem</a:t>
            </a:r>
            <a:r>
              <a:rPr lang="en-IN" dirty="0" smtClean="0"/>
              <a:t> </a:t>
            </a:r>
            <a:r>
              <a:rPr lang="en-IN" dirty="0" err="1" smtClean="0"/>
              <a:t>Nayaz</a:t>
            </a:r>
            <a:r>
              <a:rPr lang="en-IN" dirty="0" smtClean="0"/>
              <a:t> Ahmed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68863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Built a Random Forest to check Variable Importance.</a:t>
            </a:r>
          </a:p>
          <a:p>
            <a:r>
              <a:rPr lang="en-US" dirty="0" smtClean="0"/>
              <a:t>Employed an Iterative process to remove Collinear attributes</a:t>
            </a:r>
          </a:p>
          <a:p>
            <a:pPr marL="0" indent="0">
              <a:buNone/>
            </a:pPr>
            <a:r>
              <a:rPr lang="en-US" dirty="0" smtClean="0"/>
              <a:t>    - Select 5 Variables with highest VIF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Check their Importance using Random Forest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See their individual </a:t>
            </a:r>
            <a:r>
              <a:rPr lang="en-US" dirty="0" err="1" smtClean="0"/>
              <a:t>corelation</a:t>
            </a:r>
            <a:r>
              <a:rPr lang="en-US" dirty="0" smtClean="0"/>
              <a:t> with other variables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See their importance in the business sense.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Eliminate after going through all the above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observations</a:t>
            </a:r>
          </a:p>
          <a:p>
            <a:r>
              <a:rPr lang="en-US" dirty="0" smtClean="0"/>
              <a:t>Important observation</a:t>
            </a:r>
          </a:p>
          <a:p>
            <a:pPr marL="0" indent="0">
              <a:buNone/>
            </a:pPr>
            <a:r>
              <a:rPr lang="en-US" dirty="0" smtClean="0"/>
              <a:t>    -  Some variables with very high VIF had the highest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importance. Retaining them and removing other lesser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important variables causing linearity, helped improve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Model accuracy.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 The VIF keeps changing drastically on the removal of each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attribute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80728"/>
            <a:ext cx="8229600" cy="548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1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r>
              <a:rPr lang="en-US" dirty="0" err="1" smtClean="0"/>
              <a:t>Finalised</a:t>
            </a:r>
            <a:r>
              <a:rPr lang="en-US" dirty="0" smtClean="0"/>
              <a:t> 23 variables with not much interdependency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98823"/>
            <a:ext cx="6445947" cy="1617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41" y="1571710"/>
            <a:ext cx="6650415" cy="1962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681261"/>
            <a:ext cx="4711752" cy="2970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0586"/>
            <a:ext cx="3845341" cy="26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8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en-US" dirty="0" smtClean="0"/>
              <a:t>The Accuracy improved due to removal of </a:t>
            </a:r>
            <a:r>
              <a:rPr lang="en-US" dirty="0" err="1" smtClean="0"/>
              <a:t>Collinearity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Model Built using Random Forest.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Class Imbalance Problem handled using Smote.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1916832"/>
            <a:ext cx="5760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Accuracy - 24.86</a:t>
            </a:r>
            <a:r>
              <a:rPr lang="en-US" sz="2000" dirty="0"/>
              <a:t>%</a:t>
            </a:r>
          </a:p>
          <a:p>
            <a:r>
              <a:rPr lang="en-US" sz="2000" dirty="0" smtClean="0"/>
              <a:t>Precision=88.46154</a:t>
            </a:r>
            <a:r>
              <a:rPr lang="en-US" sz="2000" dirty="0"/>
              <a:t>% and Recall=14.46541%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4" y="3284985"/>
            <a:ext cx="2908176" cy="824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328428"/>
            <a:ext cx="3228116" cy="752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15" y="4345963"/>
            <a:ext cx="3152775" cy="847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836" y="4293791"/>
            <a:ext cx="3124200" cy="895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71" y="5580949"/>
            <a:ext cx="3057525" cy="90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836" y="5577879"/>
            <a:ext cx="32289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7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r>
              <a:rPr lang="en-US" dirty="0" smtClean="0"/>
              <a:t>After Removing </a:t>
            </a:r>
            <a:r>
              <a:rPr lang="en-US" dirty="0" err="1" smtClean="0"/>
              <a:t>Mulitcolinearity</a:t>
            </a:r>
            <a:r>
              <a:rPr lang="en-US" dirty="0"/>
              <a:t> </a:t>
            </a:r>
            <a:r>
              <a:rPr lang="en-US" dirty="0" smtClean="0"/>
              <a:t>and balancing the classes, Random Forest model gave the below result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Accuracy </a:t>
            </a:r>
            <a:r>
              <a:rPr lang="en-IN" sz="2000" dirty="0"/>
              <a:t>is 53.63%</a:t>
            </a:r>
          </a:p>
          <a:p>
            <a:pPr marL="0" indent="0">
              <a:buNone/>
            </a:pPr>
            <a:r>
              <a:rPr lang="en-IN" sz="2000" dirty="0" smtClean="0"/>
              <a:t>    Precision=53.79747</a:t>
            </a:r>
            <a:r>
              <a:rPr lang="en-IN" sz="2000" dirty="0"/>
              <a:t>% and Recall=53.45912%</a:t>
            </a:r>
          </a:p>
          <a:p>
            <a:pPr marL="0" indent="0">
              <a:buNone/>
            </a:pPr>
            <a:r>
              <a:rPr lang="en-IN" sz="2000" dirty="0" smtClean="0"/>
              <a:t>   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64904"/>
            <a:ext cx="5429250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365104"/>
            <a:ext cx="2200275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4217466"/>
            <a:ext cx="1962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8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29" y="836712"/>
            <a:ext cx="5795743" cy="58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was tried?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XG Boost was applied on the balanced dataset 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KNN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000" dirty="0" smtClean="0"/>
              <a:t>Accuracy – 16.14%,Precision – 9.3%,Recall – 60%</a:t>
            </a:r>
          </a:p>
          <a:p>
            <a:r>
              <a:rPr lang="en-US" dirty="0"/>
              <a:t> </a:t>
            </a:r>
            <a:r>
              <a:rPr lang="en-US" dirty="0" smtClean="0"/>
              <a:t>Decision Trees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Accuracy – 48%,Precision- 36%,Recall-70%</a:t>
            </a:r>
            <a:endParaRPr lang="en-US" sz="2000" dirty="0"/>
          </a:p>
          <a:p>
            <a:r>
              <a:rPr lang="en-US" dirty="0" smtClean="0"/>
              <a:t>PCA on selective columns.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36912"/>
            <a:ext cx="3028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2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could have been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A more detailed study on NA’s</a:t>
            </a:r>
          </a:p>
          <a:p>
            <a:r>
              <a:rPr lang="en-US" dirty="0" smtClean="0"/>
              <a:t>Tuned the model with respect to </a:t>
            </a:r>
            <a:r>
              <a:rPr lang="en-US" dirty="0" err="1" smtClean="0"/>
              <a:t>XGBoost</a:t>
            </a:r>
            <a:endParaRPr lang="en-US" dirty="0"/>
          </a:p>
          <a:p>
            <a:r>
              <a:rPr lang="en-US" dirty="0" smtClean="0"/>
              <a:t>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of target variable into 0 and 1</a:t>
            </a:r>
          </a:p>
          <a:p>
            <a:pPr lvl="1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where </a:t>
            </a:r>
          </a:p>
          <a:p>
            <a:pPr lvl="1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- Company will go Bankrupt</a:t>
            </a:r>
          </a:p>
          <a:p>
            <a:pPr lvl="1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1  - Company will sustain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Approaches taken</a:t>
            </a: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XG Boost</a:t>
            </a: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Data Exploration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89120"/>
          </a:xfrm>
        </p:spPr>
        <p:txBody>
          <a:bodyPr>
            <a:noAutofit/>
          </a:bodyPr>
          <a:lstStyle/>
          <a:p>
            <a:r>
              <a:rPr lang="en-US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28569 observations of 64 predictor variables, 1 target </a:t>
            </a:r>
            <a:r>
              <a:rPr lang="en-US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variables and 1 ID</a:t>
            </a:r>
          </a:p>
          <a:p>
            <a:r>
              <a:rPr lang="en-US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Imbalance Problem</a:t>
            </a:r>
          </a:p>
          <a:p>
            <a:pPr marL="0" indent="0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- 0’s 27183</a:t>
            </a:r>
          </a:p>
          <a:p>
            <a:pPr marL="0" indent="0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- 1’s 1386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 Values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- Most Attributes have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&gt;2%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 Values.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- The below mentioned Attributes have a higher        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percentage.      </a:t>
            </a:r>
          </a:p>
          <a:p>
            <a:pPr marL="0" indent="0">
              <a:buNone/>
            </a:pP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Attr37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	44.03374287		</a:t>
            </a: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Attr21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13.55315202</a:t>
            </a:r>
          </a:p>
          <a:p>
            <a:pPr marL="0" indent="0"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Attr27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	6.43004655		</a:t>
            </a: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Attr60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4.99492457</a:t>
            </a:r>
          </a:p>
          <a:p>
            <a:pPr marL="0" indent="0"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Attr45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	4.98442368	</a:t>
            </a:r>
            <a:endParaRPr lang="sv-S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b="1" dirty="0"/>
          </a:p>
          <a:p>
            <a:pPr marL="0" indent="0">
              <a:buNone/>
            </a:pP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NA’s across Attr37 have a corresponding value of 0 across        </a:t>
            </a:r>
          </a:p>
          <a:p>
            <a:pPr marL="0" indent="0">
              <a:buNone/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Attr59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. Implies Long-Term Liabilities undeclared. 	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 of NA’s across rows introduced as a new row(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na_count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before    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Imputing.(Impacted Accuracy by about 8%)</a:t>
            </a:r>
          </a:p>
          <a:p>
            <a:pPr marL="0" indent="0">
              <a:buNone/>
            </a:pPr>
            <a:endParaRPr lang="en-IN" sz="2500" b="1" dirty="0" smtClean="0"/>
          </a:p>
          <a:p>
            <a:r>
              <a:rPr lang="en-IN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Duplicate Rows</a:t>
            </a:r>
            <a:endParaRPr lang="en-IN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14 and 18 are exactly same as Attribute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 marL="0" indent="0">
              <a:buNone/>
            </a:pP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Highly Collinear Attributes 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Upto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99% between some attributes</a:t>
            </a:r>
          </a:p>
          <a:p>
            <a:pPr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0728"/>
            <a:ext cx="8229600" cy="4389120"/>
          </a:xfrm>
        </p:spPr>
        <p:txBody>
          <a:bodyPr/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Outliers Observed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- Removed using Cooks Distance but not much improvement in the    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6" y="2348880"/>
            <a:ext cx="8757125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1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Attributes removed</a:t>
            </a:r>
          </a:p>
          <a:p>
            <a:r>
              <a:rPr lang="en-US" dirty="0" smtClean="0"/>
              <a:t>NA’s Imputed using KNN method</a:t>
            </a:r>
          </a:p>
          <a:p>
            <a:r>
              <a:rPr lang="en-US" dirty="0" smtClean="0"/>
              <a:t>Influential Points removed using Cook’s Distance but the model worked well when retained.</a:t>
            </a:r>
          </a:p>
          <a:p>
            <a:r>
              <a:rPr lang="en-US" dirty="0" smtClean="0"/>
              <a:t>Collinear Attributes removed in an iterative process.</a:t>
            </a:r>
          </a:p>
          <a:p>
            <a:r>
              <a:rPr lang="en-US" dirty="0" smtClean="0"/>
              <a:t>Class Imbalance handled using SMOTE after removing Collinear Attributes.</a:t>
            </a:r>
          </a:p>
          <a:p>
            <a:r>
              <a:rPr lang="en-US" dirty="0" smtClean="0"/>
              <a:t>Class Imbalance Problem was handled using ROSE in another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7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Steps Taken</a:t>
            </a:r>
          </a:p>
          <a:p>
            <a:r>
              <a:rPr lang="en-IN" sz="2000" dirty="0" smtClean="0"/>
              <a:t>Split the data into train(70) and validation(30)</a:t>
            </a:r>
          </a:p>
          <a:p>
            <a:r>
              <a:rPr lang="en-IN" sz="2000" dirty="0" smtClean="0"/>
              <a:t>Built a Base Model using Logistic Regression with all the attributes</a:t>
            </a:r>
          </a:p>
          <a:p>
            <a:pPr marL="0" indent="0">
              <a:buNone/>
            </a:pPr>
            <a:r>
              <a:rPr lang="en-IN" sz="2000" dirty="0"/>
              <a:t>     </a:t>
            </a:r>
            <a:r>
              <a:rPr lang="en-IN" sz="2000" dirty="0" smtClean="0"/>
              <a:t>Accuracy </a:t>
            </a:r>
            <a:r>
              <a:rPr lang="en-IN" sz="2000" dirty="0"/>
              <a:t>6.95%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Precision=23.21429</a:t>
            </a:r>
            <a:r>
              <a:rPr lang="en-IN" sz="2000" dirty="0"/>
              <a:t>% and Recall=4.08805%</a:t>
            </a:r>
          </a:p>
          <a:p>
            <a:pPr marL="0" indent="0">
              <a:buNone/>
            </a:pPr>
            <a:r>
              <a:rPr lang="en-IN" sz="2000" dirty="0" smtClean="0"/>
              <a:t>     -All variables are significant due to </a:t>
            </a:r>
            <a:r>
              <a:rPr lang="en-IN" sz="2000" dirty="0" err="1" smtClean="0"/>
              <a:t>Collinearity</a:t>
            </a:r>
            <a:r>
              <a:rPr lang="en-IN" sz="2000" dirty="0" smtClean="0"/>
              <a:t> (</a:t>
            </a:r>
            <a:r>
              <a:rPr lang="en-IN" sz="2000" dirty="0" err="1" smtClean="0"/>
              <a:t>img</a:t>
            </a:r>
            <a:r>
              <a:rPr lang="en-IN" sz="2000" dirty="0" smtClean="0"/>
              <a:t> in slide8)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Ran VIF on the built model to check VIF. (</a:t>
            </a:r>
            <a:r>
              <a:rPr lang="en-IN" sz="2000" dirty="0" err="1" smtClean="0"/>
              <a:t>img</a:t>
            </a:r>
            <a:r>
              <a:rPr lang="en-IN" sz="2000" dirty="0" smtClean="0"/>
              <a:t> in slide 9)</a:t>
            </a:r>
          </a:p>
          <a:p>
            <a:r>
              <a:rPr lang="en-IN" sz="2000" dirty="0" smtClean="0"/>
              <a:t>Removed all variables having VIF greater than 10 and built the model.</a:t>
            </a:r>
          </a:p>
          <a:p>
            <a:pPr marL="0" indent="0">
              <a:buNone/>
            </a:pPr>
            <a:r>
              <a:rPr lang="en-IN" sz="2000" dirty="0" smtClean="0"/>
              <a:t>     Accuracy - </a:t>
            </a:r>
            <a:r>
              <a:rPr lang="en-IN" sz="2000" dirty="0"/>
              <a:t>10.53%</a:t>
            </a:r>
          </a:p>
          <a:p>
            <a:pPr marL="0" indent="0">
              <a:buNone/>
            </a:pPr>
            <a:r>
              <a:rPr lang="en-IN" sz="2000" dirty="0" smtClean="0"/>
              <a:t>     Precision=15.92357</a:t>
            </a:r>
            <a:r>
              <a:rPr lang="en-IN" sz="2000" dirty="0"/>
              <a:t>% and Recall=7.861635%</a:t>
            </a:r>
          </a:p>
          <a:p>
            <a:r>
              <a:rPr lang="en-IN" sz="2000" dirty="0" smtClean="0"/>
              <a:t>Ran </a:t>
            </a:r>
            <a:r>
              <a:rPr lang="en-IN" sz="2000" dirty="0" err="1" smtClean="0"/>
              <a:t>stepAIC</a:t>
            </a:r>
            <a:r>
              <a:rPr lang="en-IN" sz="2000" dirty="0" smtClean="0"/>
              <a:t> 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Did not help much.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980728"/>
            <a:ext cx="4642703" cy="5554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710625"/>
            <a:ext cx="4266667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3" y="1052736"/>
            <a:ext cx="60102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70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896</TotalTime>
  <Words>526</Words>
  <Application>Microsoft Office PowerPoint</Application>
  <PresentationFormat>On-screen Show (4:3)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Constantia</vt:lpstr>
      <vt:lpstr>Wingdings 2</vt:lpstr>
      <vt:lpstr>Flow</vt:lpstr>
      <vt:lpstr>Batch 42</vt:lpstr>
      <vt:lpstr>PowerPoint Presentation</vt:lpstr>
      <vt:lpstr>Data Exploration</vt:lpstr>
      <vt:lpstr>PowerPoint Presentation</vt:lpstr>
      <vt:lpstr>PowerPoint Presentation</vt:lpstr>
      <vt:lpstr>Data Pre-Processing</vt:lpstr>
      <vt:lpstr>Model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else was tried?</vt:lpstr>
      <vt:lpstr>What could have been done?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42</dc:title>
  <dc:creator>ADMIN</dc:creator>
  <cp:lastModifiedBy>Yunus Saleem</cp:lastModifiedBy>
  <cp:revision>35</cp:revision>
  <dcterms:created xsi:type="dcterms:W3CDTF">2018-06-03T05:07:22Z</dcterms:created>
  <dcterms:modified xsi:type="dcterms:W3CDTF">2018-08-20T17:03:15Z</dcterms:modified>
</cp:coreProperties>
</file>