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87" r:id="rId8"/>
    <p:sldId id="288" r:id="rId9"/>
    <p:sldId id="289" r:id="rId10"/>
    <p:sldId id="286" r:id="rId11"/>
    <p:sldId id="290" r:id="rId12"/>
    <p:sldId id="268" r:id="rId13"/>
    <p:sldId id="260" r:id="rId14"/>
    <p:sldId id="281" r:id="rId15"/>
    <p:sldId id="280" r:id="rId16"/>
    <p:sldId id="282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10" r:id="rId34"/>
    <p:sldId id="30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EEB"/>
    <a:srgbClr val="A9E1E9"/>
    <a:srgbClr val="76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7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7/14/2018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7/14/2018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7/14/2018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7/14/2018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7/14/2018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7/14/2018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7/14/2018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7/14/2018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7/14/2018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7/14/2018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B0C-CE3C-4482-B9E0-0FBB0F881A13}" type="datetimeFigureOut">
              <a:rPr lang="en-US" smtClean="0"/>
              <a:t>7/14/2018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6FFB0C-CE3C-4482-B9E0-0FBB0F881A13}" type="datetimeFigureOut">
              <a:rPr lang="en-US" smtClean="0"/>
              <a:t>7/14/2018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BEC3EA-C9C3-4663-9DE3-0982735C9F25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Batch </a:t>
            </a:r>
            <a:r>
              <a:rPr lang="en-IN" dirty="0" smtClean="0"/>
              <a:t>42- </a:t>
            </a:r>
            <a:r>
              <a:rPr lang="en-IN" dirty="0" err="1" smtClean="0"/>
              <a:t>MiTH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err="1" smtClean="0"/>
              <a:t>Tanzeem</a:t>
            </a:r>
            <a:r>
              <a:rPr lang="en-IN" sz="3200" dirty="0" smtClean="0"/>
              <a:t> </a:t>
            </a:r>
            <a:r>
              <a:rPr lang="en-IN" sz="3200" dirty="0" err="1" smtClean="0"/>
              <a:t>Nayaz</a:t>
            </a:r>
            <a:r>
              <a:rPr lang="en-IN" sz="3200" dirty="0" smtClean="0"/>
              <a:t> </a:t>
            </a:r>
            <a:r>
              <a:rPr lang="en-IN" sz="3200" dirty="0" smtClean="0"/>
              <a:t>Ahmed</a:t>
            </a:r>
            <a:endParaRPr lang="en-IN" sz="32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92120"/>
            <a:ext cx="4141432" cy="25088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910" y="992118"/>
            <a:ext cx="4143578" cy="25088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9" y="3861049"/>
            <a:ext cx="4284911" cy="27363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31" y="3645026"/>
            <a:ext cx="4809969" cy="29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3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70529"/>
            <a:ext cx="4104456" cy="2458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836712"/>
            <a:ext cx="4172076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73016"/>
            <a:ext cx="4620170" cy="284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7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/>
              <a:t>Data Pre-Processing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Removed the variables with no variation</a:t>
            </a:r>
          </a:p>
          <a:p>
            <a:pPr marL="0" indent="0">
              <a:buNone/>
            </a:pP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Converted the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below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Numeric  variables to Factor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Joblevel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OfficeAmbienceRating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 SelfMotivationRating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RelationshipSatisfaction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 WorkLifeBalance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Happynesslevelinjob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 PerformanceRating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Converted the below variables to Date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FirstJobDate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DateOfjoiningintheCurrentCompany </a:t>
            </a: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7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568952" cy="5631904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Collinear Attributes(Numeric and Categorical) 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93192" lvl="1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-  Built a Logistic Model and then run a VIF to check the                </a:t>
            </a:r>
          </a:p>
          <a:p>
            <a:pPr marL="393192" lvl="1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  correlation </a:t>
            </a:r>
          </a:p>
          <a:p>
            <a:pPr marL="393192" lvl="1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-  Also saw some insignificant variables</a:t>
            </a:r>
          </a:p>
          <a:p>
            <a:pPr marL="393192" lvl="1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36912"/>
            <a:ext cx="4410075" cy="3352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95" y="2989337"/>
            <a:ext cx="4352925" cy="26479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51520" y="2636912"/>
            <a:ext cx="8784976" cy="3352800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749" y="1484784"/>
            <a:ext cx="5252251" cy="4104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16" y="1847088"/>
            <a:ext cx="3619500" cy="39528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1520" y="1700808"/>
            <a:ext cx="3816424" cy="4288904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184576"/>
          </a:xfrm>
        </p:spPr>
        <p:txBody>
          <a:bodyPr>
            <a:normAutofit/>
          </a:bodyPr>
          <a:lstStyle/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Yearssincelastpromotion and YearsinCurrentRole are slightly correlated 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0.58</a:t>
            </a: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Run a Chi square Test between Job Role, Division and Job Level.</a:t>
            </a: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Division and Job Role seem Correlated with a high X2 value</a:t>
            </a:r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Check Importance on Random Forest and remove the correlated variables.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67" y="2708920"/>
            <a:ext cx="4152900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10" y="4581128"/>
            <a:ext cx="2762250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952" y="4538265"/>
            <a:ext cx="2743200" cy="1962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67367" y="2636912"/>
            <a:ext cx="4152900" cy="976883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7367" y="4485230"/>
            <a:ext cx="7829777" cy="2015185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1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/>
              <a:t>Model Building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Model ( Model 1)</a:t>
            </a:r>
          </a:p>
          <a:p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Split the data into train(70) and validation(30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Built a base model using Logistic Regression after all the Pre-Processing</a:t>
            </a:r>
          </a:p>
          <a:p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AUC -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0.7195307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98" y="3181269"/>
            <a:ext cx="5369289" cy="30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66" y="1095375"/>
            <a:ext cx="4533900" cy="522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66" y="1284040"/>
            <a:ext cx="3636568" cy="50405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7589" y="1095374"/>
            <a:ext cx="8303245" cy="5429969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7584" y="5289815"/>
            <a:ext cx="7416824" cy="1034785"/>
          </a:xfrm>
          <a:prstGeom prst="rect">
            <a:avLst/>
          </a:prstGeom>
          <a:solidFill>
            <a:srgbClr val="A2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26" y="980727"/>
            <a:ext cx="3234939" cy="430908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– 66.31% and Sensitivity – 60.58% </a:t>
            </a:r>
          </a:p>
          <a:p>
            <a:pPr marL="0" indent="0" algn="ctr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relatively low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584" y="980726"/>
            <a:ext cx="7416824" cy="4176465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0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 smtClean="0"/>
              <a:t>Feature Engineering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52528"/>
          </a:xfrm>
        </p:spPr>
        <p:txBody>
          <a:bodyPr>
            <a:normAutofit/>
          </a:bodyPr>
          <a:lstStyle/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Derived 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a new column indicating the total number of Months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worked - months</a:t>
            </a: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Derived a 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column </a:t>
            </a:r>
            <a:r>
              <a:rPr lang="en-IN" sz="2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new_attr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,assigning “1” if Monthly 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Income less than 10000 and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No. 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of months between 98 and 132 or 0 and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48, else “0”</a:t>
            </a: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Derived a new column </a:t>
            </a:r>
            <a:r>
              <a:rPr lang="en-IN" sz="2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new_attr2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, assigning a status “1” if Gender is Female and Marital Status is Married or “0”</a:t>
            </a: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Derived a column </a:t>
            </a:r>
            <a:r>
              <a:rPr lang="en-IN" sz="2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new_attr3 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and assign “1”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if Job 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role is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Representative, Manufacturing Director, Research Director and if income is greater than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10000, else “0”</a:t>
            </a: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Derived a column </a:t>
            </a:r>
            <a:r>
              <a:rPr lang="en-IN" sz="2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new_attr5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and assign “1” if E-Sops is allocated and months is greater than 40 and less than 90,else “0”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7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lnSpcReduction="10000"/>
          </a:bodyPr>
          <a:lstStyle/>
          <a:p>
            <a:r>
              <a:rPr lang="en-IN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IN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 marL="0" indent="0">
              <a:buNone/>
            </a:pPr>
            <a:endParaRPr lang="en-IN" sz="2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 whether an employee will bill overtime or not which will further be used to optimize resource allocation.</a:t>
            </a:r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- Employee will bill overtime</a:t>
            </a:r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</a:pP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No 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Employee will not bill overtime</a:t>
            </a:r>
          </a:p>
          <a:p>
            <a:pPr lvl="1">
              <a:buNone/>
            </a:pPr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Approaches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taken</a:t>
            </a:r>
          </a:p>
          <a:p>
            <a:endParaRPr lang="en-IN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lvl="1"/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lvl="1"/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XG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Boost</a:t>
            </a:r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Trees</a:t>
            </a:r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Built the Logistic Model again with new variables and checked Variable Importance and Error Metrics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5" y="1772816"/>
            <a:ext cx="4381500" cy="485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8991"/>
            <a:ext cx="4371975" cy="5105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504" y="1484783"/>
            <a:ext cx="8928992" cy="5269607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69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9552" y="2420888"/>
            <a:ext cx="3600400" cy="1296144"/>
          </a:xfrm>
          <a:prstGeom prst="rect">
            <a:avLst/>
          </a:prstGeom>
          <a:solidFill>
            <a:srgbClr val="A2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new columns were very significant.</a:t>
            </a:r>
          </a:p>
          <a:p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AUC -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0.7389634 (Improved slightly)</a:t>
            </a:r>
          </a:p>
          <a:p>
            <a:pPr marL="0" indent="0">
              <a:buNone/>
            </a:pP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 Accuracy – 68.21% and </a:t>
            </a:r>
          </a:p>
          <a:p>
            <a:pPr marL="0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the Sensitivity – 63.69%</a:t>
            </a:r>
          </a:p>
          <a:p>
            <a:pPr marL="0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improved slightly</a:t>
            </a:r>
          </a:p>
          <a:p>
            <a:pPr marL="0" indent="0">
              <a:buNone/>
            </a:pPr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602" y="1844824"/>
            <a:ext cx="3512776" cy="43516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27984" y="1844824"/>
            <a:ext cx="4341168" cy="4752528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4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 – (Model 2)</a:t>
            </a:r>
          </a:p>
          <a:p>
            <a:pPr marL="0" indent="0">
              <a:buNone/>
            </a:pPr>
            <a:endParaRPr lang="en-IN" sz="25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Used the train data split earlier to build a CART 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Decision Tree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708920"/>
            <a:ext cx="5698541" cy="2736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72" y="2909528"/>
            <a:ext cx="2488739" cy="2535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371229"/>
            <a:ext cx="2278302" cy="1300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2780927"/>
            <a:ext cx="2746648" cy="3890419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3848" y="2780926"/>
            <a:ext cx="5724056" cy="3890420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6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5" y="1052736"/>
            <a:ext cx="8601670" cy="5156984"/>
          </a:xfrm>
        </p:spPr>
      </p:pic>
    </p:spTree>
    <p:extLst>
      <p:ext uri="{BB962C8B-B14F-4D97-AF65-F5344CB8AC3E}">
        <p14:creationId xmlns:p14="http://schemas.microsoft.com/office/powerpoint/2010/main" val="1861192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5513911"/>
            <a:ext cx="8003232" cy="1083441"/>
          </a:xfrm>
          <a:prstGeom prst="rect">
            <a:avLst/>
          </a:prstGeom>
          <a:solidFill>
            <a:srgbClr val="A2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25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Accuracy - 66.82% and Recall – 67.19% slightly       </a:t>
            </a:r>
          </a:p>
          <a:p>
            <a:pPr marL="0" indent="0" algn="ctr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dropped.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5476875" cy="3228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163" y="1096573"/>
            <a:ext cx="3096344" cy="420131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84378" y="908720"/>
            <a:ext cx="3134129" cy="4389167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5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 – (Model 3)</a:t>
            </a:r>
          </a:p>
          <a:p>
            <a:pPr marL="0" indent="0">
              <a:buNone/>
            </a:pPr>
            <a:endParaRPr lang="en-IN" sz="25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Used the train data split earlier and with new features to build a Random Forest Model. </a:t>
            </a: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Since about 30 predictors were used, </a:t>
            </a:r>
            <a:r>
              <a:rPr lang="en-IN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sqrt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(30)~5 Variables were used at each node for the split.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80928"/>
            <a:ext cx="7659033" cy="20162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7584" y="2708920"/>
            <a:ext cx="7659033" cy="2304256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3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89314" y="5170464"/>
            <a:ext cx="5059150" cy="1426888"/>
          </a:xfrm>
          <a:prstGeom prst="rect">
            <a:avLst/>
          </a:prstGeom>
          <a:solidFill>
            <a:srgbClr val="A2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688632"/>
          </a:xfrm>
        </p:spPr>
        <p:txBody>
          <a:bodyPr>
            <a:normAutofit lnSpcReduction="10000"/>
          </a:bodyPr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Accuracy-75.13 and Recall-73.71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improved considerably compared         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to other models.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67319"/>
            <a:ext cx="3304122" cy="5571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183480"/>
            <a:ext cx="2952328" cy="39017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520" y="908719"/>
            <a:ext cx="3376130" cy="5688633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99658" y="908719"/>
            <a:ext cx="5048806" cy="4176465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7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6" y="1124744"/>
            <a:ext cx="8586027" cy="5256584"/>
          </a:xfrm>
        </p:spPr>
      </p:pic>
    </p:spTree>
    <p:extLst>
      <p:ext uri="{BB962C8B-B14F-4D97-AF65-F5344CB8AC3E}">
        <p14:creationId xmlns:p14="http://schemas.microsoft.com/office/powerpoint/2010/main" val="3707697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 – Hyper-parameter Tuned</a:t>
            </a:r>
          </a:p>
          <a:p>
            <a:pPr marL="0" indent="0">
              <a:buNone/>
            </a:pPr>
            <a:endParaRPr lang="en-IN" sz="25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Tuned the Random Forest for the best value of mtry.</a:t>
            </a: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Tried 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different values of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ntreeTry, stepFactor and improve.</a:t>
            </a: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Built the model using the best value of mtry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chosen based on the maximum decrease in OOB Error.</a:t>
            </a: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The best value of mtry was chosen as 4 as opposed to 5 previously</a:t>
            </a: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29000"/>
            <a:ext cx="3394663" cy="1512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7584" y="3429000"/>
            <a:ext cx="3394663" cy="1512168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07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2" y="4293096"/>
            <a:ext cx="8445234" cy="18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37605"/>
            <a:ext cx="5419725" cy="3162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7944" y="5373216"/>
            <a:ext cx="225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Summary of the Tree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4293096"/>
            <a:ext cx="8075240" cy="1800200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75656" y="908720"/>
            <a:ext cx="5616624" cy="3240360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52128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 smtClean="0"/>
              <a:t>Data </a:t>
            </a:r>
            <a:r>
              <a:rPr lang="en-IN" sz="4000" u="sng" dirty="0" smtClean="0"/>
              <a:t>Exploration and Visualization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3136"/>
          </a:xfrm>
        </p:spPr>
        <p:txBody>
          <a:bodyPr>
            <a:noAutofit/>
          </a:bodyPr>
          <a:lstStyle/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40302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observations of 34 predictor variables, 1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variable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and 1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Variable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Yes – Employee will work Extra Time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No – Employee will not work Extra Time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No. of Numeric Attributes - 23</a:t>
            </a: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No. of Categorical Attributes - 10 </a:t>
            </a: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values observed</a:t>
            </a: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with no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ariation in data</a:t>
            </a:r>
          </a:p>
          <a:p>
            <a:pPr marL="0" indent="0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atacollected (Stored as a variable)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StandardHours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Over18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EmployeeCount</a:t>
            </a:r>
          </a:p>
          <a:p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730" y="5177236"/>
            <a:ext cx="5642438" cy="1426888"/>
          </a:xfrm>
          <a:prstGeom prst="rect">
            <a:avLst/>
          </a:prstGeom>
          <a:solidFill>
            <a:srgbClr val="A2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Accuracy-75.33%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Recall-74.38%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improved further to a slight extent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3019728" cy="39351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1730" y="1052736"/>
            <a:ext cx="5642438" cy="3935157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89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sz="2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IN" sz="25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en-IN" sz="2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tuning - (Model 4)</a:t>
            </a:r>
          </a:p>
          <a:p>
            <a:pPr marL="0" indent="0">
              <a:buNone/>
            </a:pPr>
            <a:endParaRPr lang="en-IN" sz="25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Used the train data split earlier and create an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Dmatrix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object. 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Created a parameter list of objective,eta,early_stopping_rounds,max_depth,colsample_by_tree,subsample,eval_metric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Built an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model and tried different values of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nrounds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along with the parameter list</a:t>
            </a: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96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730" y="5177236"/>
            <a:ext cx="8245070" cy="1426888"/>
          </a:xfrm>
          <a:prstGeom prst="rect">
            <a:avLst/>
          </a:prstGeom>
          <a:solidFill>
            <a:srgbClr val="A2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Accuracy – 75.22% and Recall – 74.78% were comparable to Random Forest results at a cut-off rate of 0.5 but threw an error on Grader.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08720"/>
            <a:ext cx="3168352" cy="4014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901948"/>
            <a:ext cx="8229600" cy="4111228"/>
          </a:xfrm>
          <a:prstGeom prst="rect">
            <a:avLst/>
          </a:prstGeom>
          <a:noFill/>
          <a:ln>
            <a:solidFill>
              <a:srgbClr val="A2D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50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80120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 smtClean="0"/>
              <a:t>Different Models with corresponding Error Metrics</a:t>
            </a:r>
            <a:endParaRPr lang="en-US" sz="4000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073284"/>
              </p:ext>
            </p:extLst>
          </p:nvPr>
        </p:nvGraphicFramePr>
        <p:xfrm>
          <a:off x="971600" y="2204864"/>
          <a:ext cx="7200800" cy="4401592"/>
        </p:xfrm>
        <a:graphic>
          <a:graphicData uri="http://schemas.openxmlformats.org/drawingml/2006/table">
            <a:tbl>
              <a:tblPr/>
              <a:tblGrid>
                <a:gridCol w="2850996"/>
                <a:gridCol w="1205563"/>
                <a:gridCol w="1058940"/>
                <a:gridCol w="1075234"/>
                <a:gridCol w="1010067"/>
              </a:tblGrid>
              <a:tr h="54906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Data(Best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90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549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Logistic-Preprocessed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549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Logistic-New Rows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549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Trees(CART)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549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549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Forest-Tuned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5490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 -Tuned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74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3861048"/>
            <a:ext cx="7632848" cy="864096"/>
          </a:xfrm>
          <a:prstGeom prst="rect">
            <a:avLst/>
          </a:prstGeom>
          <a:solidFill>
            <a:srgbClr val="A2D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/>
          <a:lstStyle/>
          <a:p>
            <a:pPr algn="ctr"/>
            <a:r>
              <a:rPr lang="en-US" sz="4000" u="sng" dirty="0" smtClean="0"/>
              <a:t>Summary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Grader submission with the highest accuracy was given by the Tuned Random Forest Model with Feature Engineered Columns. The Final Results are as below 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Accuracy : 74.98%     -     Recall : 74.45%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above model can predict whether a person will Extra Time or not with an Accuracy of 74.98% and a Recall of 74.45%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7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/>
          <a:lstStyle/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Outliers are actually important</a:t>
            </a: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working overtime make more money than average</a:t>
            </a: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with lesser number of years in current role tend to Work  overtime.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776"/>
            <a:ext cx="4395782" cy="2689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315789"/>
            <a:ext cx="4538527" cy="278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More Visualizatio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 and Inferences</a:t>
            </a: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No of Workshops attended does not have much impact.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55054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endParaRPr lang="en-US" sz="21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Scatter Plots</a:t>
            </a: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Employees with </a:t>
            </a:r>
            <a:r>
              <a:rPr lang="en-US" sz="2100" dirty="0" err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Esops</a:t>
            </a:r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and who are relatively fresh, tend to Work Overtime( Indicating the fire to excel maybe?)</a:t>
            </a:r>
          </a:p>
          <a:p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Engineered row based on this fact.</a:t>
            </a:r>
          </a:p>
          <a:p>
            <a:pPr marL="0" indent="0">
              <a:buNone/>
            </a:pPr>
            <a:r>
              <a:rPr 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6038"/>
            <a:ext cx="4355675" cy="266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75" y="1560941"/>
            <a:ext cx="411503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4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 lnSpcReduction="10000"/>
          </a:bodyPr>
          <a:lstStyle/>
          <a:p>
            <a:endParaRPr lang="en-US" sz="21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Scatter Plots</a:t>
            </a: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Employees less than 5 years in Current Role and having lower income tend to Work Extra Time</a:t>
            </a:r>
          </a:p>
          <a:p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Employees with an overall experience between 5-10 year and income less than 10000 tend to Work Extra Time</a:t>
            </a:r>
          </a:p>
          <a:p>
            <a:r>
              <a:rPr lang="en-US" sz="21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ue to increased mid age expenses, employees could </a:t>
            </a:r>
            <a:r>
              <a:rPr lang="en-US" sz="21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putting in extra hours.</a:t>
            </a:r>
          </a:p>
          <a:p>
            <a:pPr marL="0" indent="0">
              <a:buNone/>
            </a:pPr>
            <a:endParaRPr lang="en-US" sz="2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4464496" cy="282272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88" y="1124744"/>
            <a:ext cx="4296208" cy="28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>
            <a:normAutofit/>
          </a:bodyPr>
          <a:lstStyle/>
          <a:p>
            <a:endParaRPr lang="en-US" sz="21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Scatter Plots</a:t>
            </a: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Employees at the Directorial Level tend to work lesser Extra Time</a:t>
            </a:r>
          </a:p>
          <a:p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Laboratory Technician works relatively more Extra Time</a:t>
            </a:r>
          </a:p>
          <a:p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Same can be corroborated from Job Level. Higher the Level, lesser Extra Time</a:t>
            </a:r>
          </a:p>
          <a:p>
            <a:pPr marL="0" indent="0">
              <a:buNone/>
            </a:pPr>
            <a:endParaRPr lang="en-US" sz="2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980728"/>
            <a:ext cx="4824536" cy="30161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86479"/>
            <a:ext cx="4211960" cy="273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6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" y="411628"/>
            <a:ext cx="8526494" cy="5728695"/>
          </a:xfrm>
        </p:spPr>
        <p:txBody>
          <a:bodyPr>
            <a:normAutofit/>
          </a:bodyPr>
          <a:lstStyle/>
          <a:p>
            <a:endParaRPr lang="en-US" sz="21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Scatter Plots</a:t>
            </a: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100" dirty="0" smtClean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Employees who are happy with their job tend to work overtime. But  the happiest people are those who are not working overtime. </a:t>
            </a:r>
          </a:p>
          <a:p>
            <a:r>
              <a:rPr lang="en-US" sz="21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Lower OfficeAmbienceRating inspires the employees a lot lesser to work OverTime.</a:t>
            </a:r>
          </a:p>
          <a:p>
            <a:pPr marL="0" indent="0">
              <a:buNone/>
            </a:pPr>
            <a:endParaRPr lang="en-US" sz="2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5" y="845397"/>
            <a:ext cx="4320480" cy="2637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00" y="845397"/>
            <a:ext cx="4304051" cy="26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75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1283</TotalTime>
  <Words>1019</Words>
  <Application>Microsoft Office PowerPoint</Application>
  <PresentationFormat>On-screen Show (4:3)</PresentationFormat>
  <Paragraphs>330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Constantia</vt:lpstr>
      <vt:lpstr>Wingdings 2</vt:lpstr>
      <vt:lpstr>Flow</vt:lpstr>
      <vt:lpstr>Batch 42- MiTH</vt:lpstr>
      <vt:lpstr>PowerPoint Presentation</vt:lpstr>
      <vt:lpstr>Data Exploration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Pre-Processing</vt:lpstr>
      <vt:lpstr>PowerPoint Presentation</vt:lpstr>
      <vt:lpstr>PowerPoint Presentation</vt:lpstr>
      <vt:lpstr>PowerPoint Presentation</vt:lpstr>
      <vt:lpstr>Model Building</vt:lpstr>
      <vt:lpstr>PowerPoint Presentation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Models with corresponding Error Metrics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42</dc:title>
  <dc:creator>ADMIN</dc:creator>
  <cp:lastModifiedBy>Yunus Saleem</cp:lastModifiedBy>
  <cp:revision>89</cp:revision>
  <dcterms:created xsi:type="dcterms:W3CDTF">2018-06-03T05:07:22Z</dcterms:created>
  <dcterms:modified xsi:type="dcterms:W3CDTF">2018-07-14T21:30:40Z</dcterms:modified>
</cp:coreProperties>
</file>