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5" r:id="rId25"/>
    <p:sldId id="286" r:id="rId26"/>
    <p:sldId id="278" r:id="rId27"/>
    <p:sldId id="288" r:id="rId28"/>
    <p:sldId id="289" r:id="rId29"/>
    <p:sldId id="279" r:id="rId30"/>
    <p:sldId id="280" r:id="rId31"/>
    <p:sldId id="281" r:id="rId32"/>
    <p:sldId id="291" r:id="rId33"/>
    <p:sldId id="282" r:id="rId34"/>
    <p:sldId id="283" r:id="rId35"/>
    <p:sldId id="290" r:id="rId36"/>
    <p:sldId id="284" r:id="rId37"/>
    <p:sldId id="29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zeem\Desktop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zeem\Desktop\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zeem\Desktop\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Avg.</a:t>
            </a:r>
            <a:r>
              <a:rPr lang="de-DE" baseline="0"/>
              <a:t> runtime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'Performance compare'!$C$5</c:f>
              <c:strCache>
                <c:ptCount val="1"/>
                <c:pt idx="0">
                  <c:v>Application run time-docker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'Performance compare'!$B$6:$B$55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'Performance compare'!$C$6:$C$55</c:f>
              <c:numCache>
                <c:formatCode>General</c:formatCode>
                <c:ptCount val="50"/>
                <c:pt idx="0">
                  <c:v>169</c:v>
                </c:pt>
                <c:pt idx="1">
                  <c:v>172</c:v>
                </c:pt>
                <c:pt idx="2">
                  <c:v>179</c:v>
                </c:pt>
                <c:pt idx="3">
                  <c:v>168</c:v>
                </c:pt>
                <c:pt idx="4">
                  <c:v>198</c:v>
                </c:pt>
                <c:pt idx="5">
                  <c:v>193</c:v>
                </c:pt>
                <c:pt idx="6">
                  <c:v>199</c:v>
                </c:pt>
                <c:pt idx="7">
                  <c:v>169</c:v>
                </c:pt>
                <c:pt idx="8">
                  <c:v>201</c:v>
                </c:pt>
                <c:pt idx="9">
                  <c:v>193</c:v>
                </c:pt>
                <c:pt idx="10">
                  <c:v>172</c:v>
                </c:pt>
                <c:pt idx="11">
                  <c:v>180</c:v>
                </c:pt>
                <c:pt idx="12">
                  <c:v>181</c:v>
                </c:pt>
                <c:pt idx="13">
                  <c:v>206</c:v>
                </c:pt>
                <c:pt idx="14">
                  <c:v>208</c:v>
                </c:pt>
                <c:pt idx="15">
                  <c:v>191</c:v>
                </c:pt>
                <c:pt idx="16">
                  <c:v>191</c:v>
                </c:pt>
                <c:pt idx="17">
                  <c:v>191</c:v>
                </c:pt>
                <c:pt idx="18">
                  <c:v>191</c:v>
                </c:pt>
                <c:pt idx="19">
                  <c:v>169</c:v>
                </c:pt>
                <c:pt idx="20">
                  <c:v>170</c:v>
                </c:pt>
                <c:pt idx="21">
                  <c:v>185</c:v>
                </c:pt>
                <c:pt idx="22">
                  <c:v>198</c:v>
                </c:pt>
                <c:pt idx="23">
                  <c:v>197</c:v>
                </c:pt>
                <c:pt idx="24">
                  <c:v>200</c:v>
                </c:pt>
                <c:pt idx="25">
                  <c:v>191</c:v>
                </c:pt>
                <c:pt idx="26">
                  <c:v>191</c:v>
                </c:pt>
                <c:pt idx="27">
                  <c:v>216</c:v>
                </c:pt>
                <c:pt idx="28">
                  <c:v>169</c:v>
                </c:pt>
                <c:pt idx="29">
                  <c:v>191</c:v>
                </c:pt>
                <c:pt idx="30">
                  <c:v>191</c:v>
                </c:pt>
                <c:pt idx="31">
                  <c:v>191</c:v>
                </c:pt>
                <c:pt idx="32">
                  <c:v>168</c:v>
                </c:pt>
                <c:pt idx="33">
                  <c:v>191</c:v>
                </c:pt>
                <c:pt idx="34">
                  <c:v>191</c:v>
                </c:pt>
                <c:pt idx="35">
                  <c:v>191</c:v>
                </c:pt>
                <c:pt idx="36">
                  <c:v>196</c:v>
                </c:pt>
                <c:pt idx="37">
                  <c:v>198</c:v>
                </c:pt>
                <c:pt idx="38">
                  <c:v>194</c:v>
                </c:pt>
                <c:pt idx="39">
                  <c:v>191</c:v>
                </c:pt>
                <c:pt idx="40">
                  <c:v>191</c:v>
                </c:pt>
                <c:pt idx="41">
                  <c:v>170</c:v>
                </c:pt>
                <c:pt idx="42">
                  <c:v>204</c:v>
                </c:pt>
                <c:pt idx="43">
                  <c:v>191</c:v>
                </c:pt>
                <c:pt idx="44">
                  <c:v>191</c:v>
                </c:pt>
                <c:pt idx="45">
                  <c:v>191</c:v>
                </c:pt>
                <c:pt idx="46">
                  <c:v>191</c:v>
                </c:pt>
                <c:pt idx="47">
                  <c:v>191</c:v>
                </c:pt>
                <c:pt idx="48">
                  <c:v>191</c:v>
                </c:pt>
                <c:pt idx="49">
                  <c:v>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69-41F7-A96D-80F48DFF60C9}"/>
            </c:ext>
          </c:extLst>
        </c:ser>
        <c:ser>
          <c:idx val="1"/>
          <c:order val="1"/>
          <c:tx>
            <c:strRef>
              <c:f>'Performance compare'!$D$5</c:f>
              <c:strCache>
                <c:ptCount val="1"/>
                <c:pt idx="0">
                  <c:v>Application run time-nativ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'Performance compare'!$B$6:$B$55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'Performance compare'!$D$6:$D$55</c:f>
              <c:numCache>
                <c:formatCode>General</c:formatCode>
                <c:ptCount val="50"/>
                <c:pt idx="0">
                  <c:v>186</c:v>
                </c:pt>
                <c:pt idx="1">
                  <c:v>187</c:v>
                </c:pt>
                <c:pt idx="2">
                  <c:v>186</c:v>
                </c:pt>
                <c:pt idx="3">
                  <c:v>186</c:v>
                </c:pt>
                <c:pt idx="4">
                  <c:v>186</c:v>
                </c:pt>
                <c:pt idx="5">
                  <c:v>187</c:v>
                </c:pt>
                <c:pt idx="6">
                  <c:v>186</c:v>
                </c:pt>
                <c:pt idx="7">
                  <c:v>186</c:v>
                </c:pt>
                <c:pt idx="8">
                  <c:v>186</c:v>
                </c:pt>
                <c:pt idx="9">
                  <c:v>186</c:v>
                </c:pt>
                <c:pt idx="10">
                  <c:v>187</c:v>
                </c:pt>
                <c:pt idx="11">
                  <c:v>187</c:v>
                </c:pt>
                <c:pt idx="12">
                  <c:v>186</c:v>
                </c:pt>
                <c:pt idx="13">
                  <c:v>186</c:v>
                </c:pt>
                <c:pt idx="14">
                  <c:v>188</c:v>
                </c:pt>
                <c:pt idx="15">
                  <c:v>186</c:v>
                </c:pt>
                <c:pt idx="16">
                  <c:v>186</c:v>
                </c:pt>
                <c:pt idx="17">
                  <c:v>189</c:v>
                </c:pt>
                <c:pt idx="18">
                  <c:v>187</c:v>
                </c:pt>
                <c:pt idx="19">
                  <c:v>186</c:v>
                </c:pt>
                <c:pt idx="20">
                  <c:v>186</c:v>
                </c:pt>
                <c:pt idx="21">
                  <c:v>186</c:v>
                </c:pt>
                <c:pt idx="22">
                  <c:v>186</c:v>
                </c:pt>
                <c:pt idx="23">
                  <c:v>186</c:v>
                </c:pt>
                <c:pt idx="24">
                  <c:v>186</c:v>
                </c:pt>
                <c:pt idx="25">
                  <c:v>187</c:v>
                </c:pt>
                <c:pt idx="26">
                  <c:v>187</c:v>
                </c:pt>
                <c:pt idx="27">
                  <c:v>186</c:v>
                </c:pt>
                <c:pt idx="28">
                  <c:v>186</c:v>
                </c:pt>
                <c:pt idx="29">
                  <c:v>186</c:v>
                </c:pt>
                <c:pt idx="30">
                  <c:v>186</c:v>
                </c:pt>
                <c:pt idx="31">
                  <c:v>187</c:v>
                </c:pt>
                <c:pt idx="32">
                  <c:v>186</c:v>
                </c:pt>
                <c:pt idx="33">
                  <c:v>187</c:v>
                </c:pt>
                <c:pt idx="34">
                  <c:v>187</c:v>
                </c:pt>
                <c:pt idx="35">
                  <c:v>186</c:v>
                </c:pt>
                <c:pt idx="36">
                  <c:v>187</c:v>
                </c:pt>
                <c:pt idx="37">
                  <c:v>186</c:v>
                </c:pt>
                <c:pt idx="38">
                  <c:v>187</c:v>
                </c:pt>
                <c:pt idx="39">
                  <c:v>186</c:v>
                </c:pt>
                <c:pt idx="40">
                  <c:v>185</c:v>
                </c:pt>
                <c:pt idx="41">
                  <c:v>186</c:v>
                </c:pt>
                <c:pt idx="42">
                  <c:v>185</c:v>
                </c:pt>
                <c:pt idx="43">
                  <c:v>186</c:v>
                </c:pt>
                <c:pt idx="44">
                  <c:v>185</c:v>
                </c:pt>
                <c:pt idx="45">
                  <c:v>186</c:v>
                </c:pt>
                <c:pt idx="46">
                  <c:v>185</c:v>
                </c:pt>
                <c:pt idx="47">
                  <c:v>186</c:v>
                </c:pt>
                <c:pt idx="48">
                  <c:v>185</c:v>
                </c:pt>
                <c:pt idx="49">
                  <c:v>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69-41F7-A96D-80F48DFF6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4083384"/>
        <c:axId val="494083712"/>
      </c:lineChart>
      <c:catAx>
        <c:axId val="49408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4083712"/>
        <c:crosses val="autoZero"/>
        <c:auto val="1"/>
        <c:lblAlgn val="ctr"/>
        <c:lblOffset val="100"/>
        <c:noMultiLvlLbl val="0"/>
      </c:catAx>
      <c:valAx>
        <c:axId val="49408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408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CPU</a:t>
            </a:r>
            <a:r>
              <a:rPr lang="de-DE" baseline="0"/>
              <a:t> uses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'Performance compare'!$C$61</c:f>
              <c:strCache>
                <c:ptCount val="1"/>
                <c:pt idx="0">
                  <c:v>Cpu usages-docker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'Performance compare'!$B$62:$B$111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'Performance compare'!$C$62:$C$111</c:f>
              <c:numCache>
                <c:formatCode>0.00</c:formatCode>
                <c:ptCount val="50"/>
                <c:pt idx="0">
                  <c:v>98.6</c:v>
                </c:pt>
                <c:pt idx="1">
                  <c:v>97</c:v>
                </c:pt>
                <c:pt idx="2" formatCode="General">
                  <c:v>97.1</c:v>
                </c:pt>
                <c:pt idx="3" formatCode="General">
                  <c:v>98.3</c:v>
                </c:pt>
                <c:pt idx="4" formatCode="General">
                  <c:v>87</c:v>
                </c:pt>
                <c:pt idx="5" formatCode="General">
                  <c:v>88.7</c:v>
                </c:pt>
                <c:pt idx="6" formatCode="General">
                  <c:v>89.6</c:v>
                </c:pt>
                <c:pt idx="7" formatCode="General">
                  <c:v>98</c:v>
                </c:pt>
                <c:pt idx="8" formatCode="General">
                  <c:v>97.1</c:v>
                </c:pt>
                <c:pt idx="9" formatCode="General">
                  <c:v>88.6</c:v>
                </c:pt>
                <c:pt idx="10" formatCode="General">
                  <c:v>96.7</c:v>
                </c:pt>
                <c:pt idx="11" formatCode="General">
                  <c:v>97.1</c:v>
                </c:pt>
                <c:pt idx="12" formatCode="General">
                  <c:v>95.7</c:v>
                </c:pt>
                <c:pt idx="13" formatCode="General">
                  <c:v>90.6</c:v>
                </c:pt>
                <c:pt idx="14" formatCode="General">
                  <c:v>88.3</c:v>
                </c:pt>
                <c:pt idx="15" formatCode="General">
                  <c:v>87.8</c:v>
                </c:pt>
                <c:pt idx="16" formatCode="General">
                  <c:v>89.4</c:v>
                </c:pt>
                <c:pt idx="17" formatCode="General">
                  <c:v>89</c:v>
                </c:pt>
                <c:pt idx="18" formatCode="General">
                  <c:v>89.4</c:v>
                </c:pt>
                <c:pt idx="19" formatCode="General">
                  <c:v>98.1</c:v>
                </c:pt>
                <c:pt idx="20" formatCode="General">
                  <c:v>96.7</c:v>
                </c:pt>
                <c:pt idx="21" formatCode="General">
                  <c:v>89.8</c:v>
                </c:pt>
                <c:pt idx="22" formatCode="General">
                  <c:v>97.1</c:v>
                </c:pt>
                <c:pt idx="23" formatCode="General">
                  <c:v>92</c:v>
                </c:pt>
                <c:pt idx="24" formatCode="General">
                  <c:v>88.7</c:v>
                </c:pt>
                <c:pt idx="25" formatCode="General">
                  <c:v>88</c:v>
                </c:pt>
                <c:pt idx="26" formatCode="General">
                  <c:v>89.1</c:v>
                </c:pt>
                <c:pt idx="27" formatCode="General">
                  <c:v>96</c:v>
                </c:pt>
                <c:pt idx="28" formatCode="General">
                  <c:v>94.3</c:v>
                </c:pt>
                <c:pt idx="29" formatCode="General">
                  <c:v>88.6</c:v>
                </c:pt>
                <c:pt idx="30" formatCode="General">
                  <c:v>88.4</c:v>
                </c:pt>
                <c:pt idx="31" formatCode="General">
                  <c:v>88.3</c:v>
                </c:pt>
                <c:pt idx="32" formatCode="General">
                  <c:v>92.5</c:v>
                </c:pt>
                <c:pt idx="33" formatCode="General">
                  <c:v>88.6</c:v>
                </c:pt>
                <c:pt idx="34" formatCode="General">
                  <c:v>88</c:v>
                </c:pt>
                <c:pt idx="35" formatCode="General">
                  <c:v>88</c:v>
                </c:pt>
                <c:pt idx="36" formatCode="General">
                  <c:v>84</c:v>
                </c:pt>
                <c:pt idx="37" formatCode="General">
                  <c:v>89.1</c:v>
                </c:pt>
                <c:pt idx="38" formatCode="General">
                  <c:v>87.7</c:v>
                </c:pt>
                <c:pt idx="39" formatCode="General">
                  <c:v>85.7</c:v>
                </c:pt>
                <c:pt idx="40" formatCode="General">
                  <c:v>88.3</c:v>
                </c:pt>
                <c:pt idx="41" formatCode="General">
                  <c:v>97</c:v>
                </c:pt>
                <c:pt idx="42" formatCode="General">
                  <c:v>86.4</c:v>
                </c:pt>
                <c:pt idx="43" formatCode="General">
                  <c:v>88</c:v>
                </c:pt>
                <c:pt idx="44" formatCode="General">
                  <c:v>86.3</c:v>
                </c:pt>
                <c:pt idx="45" formatCode="General">
                  <c:v>87</c:v>
                </c:pt>
                <c:pt idx="46" formatCode="General">
                  <c:v>86.2</c:v>
                </c:pt>
                <c:pt idx="47" formatCode="General">
                  <c:v>86.7</c:v>
                </c:pt>
                <c:pt idx="48" formatCode="General">
                  <c:v>85.7</c:v>
                </c:pt>
                <c:pt idx="49" formatCode="General">
                  <c:v>91.1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23-4CF4-AC7B-B5A12B4CF43E}"/>
            </c:ext>
          </c:extLst>
        </c:ser>
        <c:ser>
          <c:idx val="1"/>
          <c:order val="1"/>
          <c:tx>
            <c:strRef>
              <c:f>'Performance compare'!$D$61</c:f>
              <c:strCache>
                <c:ptCount val="1"/>
                <c:pt idx="0">
                  <c:v>Cpu usages-nativ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'Performance compare'!$B$62:$B$111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'Performance compare'!$D$62:$D$111</c:f>
              <c:numCache>
                <c:formatCode>0.00</c:formatCode>
                <c:ptCount val="50"/>
                <c:pt idx="0">
                  <c:v>92.7</c:v>
                </c:pt>
                <c:pt idx="1">
                  <c:v>94.1</c:v>
                </c:pt>
                <c:pt idx="2">
                  <c:v>92.5</c:v>
                </c:pt>
                <c:pt idx="3" formatCode="General">
                  <c:v>92.7</c:v>
                </c:pt>
                <c:pt idx="4" formatCode="General">
                  <c:v>91.8</c:v>
                </c:pt>
                <c:pt idx="5" formatCode="General">
                  <c:v>92.6</c:v>
                </c:pt>
                <c:pt idx="6" formatCode="General">
                  <c:v>91.7</c:v>
                </c:pt>
                <c:pt idx="7" formatCode="General">
                  <c:v>92.4</c:v>
                </c:pt>
                <c:pt idx="8" formatCode="General">
                  <c:v>92.4</c:v>
                </c:pt>
                <c:pt idx="9" formatCode="General">
                  <c:v>92.1</c:v>
                </c:pt>
                <c:pt idx="10" formatCode="General">
                  <c:v>92.8</c:v>
                </c:pt>
                <c:pt idx="11" formatCode="General">
                  <c:v>92.5</c:v>
                </c:pt>
                <c:pt idx="12" formatCode="General">
                  <c:v>94.1</c:v>
                </c:pt>
                <c:pt idx="13" formatCode="General">
                  <c:v>92.6</c:v>
                </c:pt>
                <c:pt idx="14" formatCode="General">
                  <c:v>93.8</c:v>
                </c:pt>
                <c:pt idx="15" formatCode="General">
                  <c:v>93.4</c:v>
                </c:pt>
                <c:pt idx="16" formatCode="General">
                  <c:v>93.4</c:v>
                </c:pt>
                <c:pt idx="17" formatCode="General">
                  <c:v>91.6</c:v>
                </c:pt>
                <c:pt idx="18" formatCode="General">
                  <c:v>91.3</c:v>
                </c:pt>
                <c:pt idx="19" formatCode="General">
                  <c:v>91.1</c:v>
                </c:pt>
                <c:pt idx="20" formatCode="General">
                  <c:v>93.7</c:v>
                </c:pt>
                <c:pt idx="21" formatCode="General">
                  <c:v>93.8</c:v>
                </c:pt>
                <c:pt idx="22" formatCode="General">
                  <c:v>93.4</c:v>
                </c:pt>
                <c:pt idx="23" formatCode="General">
                  <c:v>92.9</c:v>
                </c:pt>
                <c:pt idx="24" formatCode="General">
                  <c:v>92</c:v>
                </c:pt>
                <c:pt idx="25" formatCode="General">
                  <c:v>94.1</c:v>
                </c:pt>
                <c:pt idx="26" formatCode="General">
                  <c:v>92.4</c:v>
                </c:pt>
                <c:pt idx="27" formatCode="General">
                  <c:v>94.2</c:v>
                </c:pt>
                <c:pt idx="28" formatCode="General">
                  <c:v>92.4</c:v>
                </c:pt>
                <c:pt idx="29" formatCode="General">
                  <c:v>93.4</c:v>
                </c:pt>
                <c:pt idx="30" formatCode="General">
                  <c:v>94.5</c:v>
                </c:pt>
                <c:pt idx="31" formatCode="General">
                  <c:v>94</c:v>
                </c:pt>
                <c:pt idx="32" formatCode="General">
                  <c:v>92.5</c:v>
                </c:pt>
                <c:pt idx="33" formatCode="General">
                  <c:v>93.8</c:v>
                </c:pt>
                <c:pt idx="34" formatCode="General">
                  <c:v>92.8</c:v>
                </c:pt>
                <c:pt idx="35" formatCode="General">
                  <c:v>93.5</c:v>
                </c:pt>
                <c:pt idx="36" formatCode="General">
                  <c:v>94.1</c:v>
                </c:pt>
                <c:pt idx="37" formatCode="General">
                  <c:v>92.4</c:v>
                </c:pt>
                <c:pt idx="38" formatCode="General">
                  <c:v>91.2</c:v>
                </c:pt>
                <c:pt idx="39" formatCode="General">
                  <c:v>92.4</c:v>
                </c:pt>
                <c:pt idx="40" formatCode="General">
                  <c:v>92.7</c:v>
                </c:pt>
                <c:pt idx="41" formatCode="General">
                  <c:v>94.2</c:v>
                </c:pt>
                <c:pt idx="42" formatCode="General">
                  <c:v>93.2</c:v>
                </c:pt>
                <c:pt idx="43" formatCode="General">
                  <c:v>94.4</c:v>
                </c:pt>
                <c:pt idx="44" formatCode="General">
                  <c:v>95.1</c:v>
                </c:pt>
                <c:pt idx="45" formatCode="General">
                  <c:v>95.4</c:v>
                </c:pt>
                <c:pt idx="46" formatCode="General">
                  <c:v>93.7</c:v>
                </c:pt>
                <c:pt idx="47" formatCode="General">
                  <c:v>94.1</c:v>
                </c:pt>
                <c:pt idx="48" formatCode="General">
                  <c:v>92.4</c:v>
                </c:pt>
                <c:pt idx="49" formatCode="General">
                  <c:v>95.1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23-4CF4-AC7B-B5A12B4CF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945584"/>
        <c:axId val="410946896"/>
      </c:lineChart>
      <c:catAx>
        <c:axId val="4109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0946896"/>
        <c:crosses val="autoZero"/>
        <c:auto val="1"/>
        <c:lblAlgn val="ctr"/>
        <c:lblOffset val="100"/>
        <c:noMultiLvlLbl val="0"/>
      </c:catAx>
      <c:valAx>
        <c:axId val="41094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094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RAM</a:t>
            </a:r>
            <a:r>
              <a:rPr lang="de-DE" baseline="0"/>
              <a:t> uses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'Performance compare'!$C$114</c:f>
              <c:strCache>
                <c:ptCount val="1"/>
                <c:pt idx="0">
                  <c:v>Used RAM-docker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'Performance compare'!$B$115:$B$164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'Performance compare'!$C$115:$C$164</c:f>
              <c:numCache>
                <c:formatCode>General</c:formatCode>
                <c:ptCount val="50"/>
                <c:pt idx="0">
                  <c:v>912</c:v>
                </c:pt>
                <c:pt idx="1">
                  <c:v>923</c:v>
                </c:pt>
                <c:pt idx="2">
                  <c:v>881</c:v>
                </c:pt>
                <c:pt idx="3">
                  <c:v>921</c:v>
                </c:pt>
                <c:pt idx="4">
                  <c:v>682</c:v>
                </c:pt>
                <c:pt idx="5">
                  <c:v>921</c:v>
                </c:pt>
                <c:pt idx="6">
                  <c:v>911</c:v>
                </c:pt>
                <c:pt idx="7">
                  <c:v>918</c:v>
                </c:pt>
                <c:pt idx="8">
                  <c:v>924</c:v>
                </c:pt>
                <c:pt idx="9">
                  <c:v>921</c:v>
                </c:pt>
                <c:pt idx="10">
                  <c:v>931</c:v>
                </c:pt>
                <c:pt idx="11">
                  <c:v>886</c:v>
                </c:pt>
                <c:pt idx="12">
                  <c:v>910</c:v>
                </c:pt>
                <c:pt idx="13">
                  <c:v>929</c:v>
                </c:pt>
                <c:pt idx="14">
                  <c:v>918</c:v>
                </c:pt>
                <c:pt idx="15">
                  <c:v>909</c:v>
                </c:pt>
                <c:pt idx="16">
                  <c:v>909</c:v>
                </c:pt>
                <c:pt idx="17">
                  <c:v>908</c:v>
                </c:pt>
                <c:pt idx="18">
                  <c:v>908</c:v>
                </c:pt>
                <c:pt idx="19">
                  <c:v>912</c:v>
                </c:pt>
                <c:pt idx="20">
                  <c:v>927</c:v>
                </c:pt>
                <c:pt idx="21">
                  <c:v>887</c:v>
                </c:pt>
                <c:pt idx="22">
                  <c:v>913</c:v>
                </c:pt>
                <c:pt idx="23">
                  <c:v>929</c:v>
                </c:pt>
                <c:pt idx="24">
                  <c:v>890</c:v>
                </c:pt>
                <c:pt idx="25">
                  <c:v>895</c:v>
                </c:pt>
                <c:pt idx="26">
                  <c:v>908</c:v>
                </c:pt>
                <c:pt idx="27">
                  <c:v>613</c:v>
                </c:pt>
                <c:pt idx="28">
                  <c:v>925</c:v>
                </c:pt>
                <c:pt idx="29">
                  <c:v>914</c:v>
                </c:pt>
                <c:pt idx="30">
                  <c:v>912</c:v>
                </c:pt>
                <c:pt idx="31">
                  <c:v>906</c:v>
                </c:pt>
                <c:pt idx="32">
                  <c:v>917</c:v>
                </c:pt>
                <c:pt idx="33">
                  <c:v>932</c:v>
                </c:pt>
                <c:pt idx="34">
                  <c:v>923</c:v>
                </c:pt>
                <c:pt idx="35">
                  <c:v>914</c:v>
                </c:pt>
                <c:pt idx="36">
                  <c:v>610</c:v>
                </c:pt>
                <c:pt idx="37">
                  <c:v>911</c:v>
                </c:pt>
                <c:pt idx="38">
                  <c:v>927</c:v>
                </c:pt>
                <c:pt idx="39">
                  <c:v>922</c:v>
                </c:pt>
                <c:pt idx="40">
                  <c:v>910</c:v>
                </c:pt>
                <c:pt idx="41">
                  <c:v>906</c:v>
                </c:pt>
                <c:pt idx="42">
                  <c:v>916</c:v>
                </c:pt>
                <c:pt idx="43">
                  <c:v>914</c:v>
                </c:pt>
                <c:pt idx="44">
                  <c:v>909</c:v>
                </c:pt>
                <c:pt idx="45">
                  <c:v>912</c:v>
                </c:pt>
                <c:pt idx="46">
                  <c:v>919</c:v>
                </c:pt>
                <c:pt idx="47">
                  <c:v>915</c:v>
                </c:pt>
                <c:pt idx="48">
                  <c:v>918</c:v>
                </c:pt>
                <c:pt idx="49">
                  <c:v>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F4-4FE8-8E79-319FF55F106D}"/>
            </c:ext>
          </c:extLst>
        </c:ser>
        <c:ser>
          <c:idx val="1"/>
          <c:order val="1"/>
          <c:tx>
            <c:strRef>
              <c:f>'Performance compare'!$D$114</c:f>
              <c:strCache>
                <c:ptCount val="1"/>
                <c:pt idx="0">
                  <c:v>Used RAM-native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'Performance compare'!$B$115:$B$164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'Performance compare'!$D$115:$D$164</c:f>
              <c:numCache>
                <c:formatCode>General</c:formatCode>
                <c:ptCount val="50"/>
                <c:pt idx="0">
                  <c:v>924</c:v>
                </c:pt>
                <c:pt idx="1">
                  <c:v>925</c:v>
                </c:pt>
                <c:pt idx="2">
                  <c:v>926</c:v>
                </c:pt>
                <c:pt idx="3">
                  <c:v>918</c:v>
                </c:pt>
                <c:pt idx="4">
                  <c:v>918</c:v>
                </c:pt>
                <c:pt idx="5">
                  <c:v>919</c:v>
                </c:pt>
                <c:pt idx="6">
                  <c:v>923</c:v>
                </c:pt>
                <c:pt idx="7">
                  <c:v>923</c:v>
                </c:pt>
                <c:pt idx="8">
                  <c:v>923</c:v>
                </c:pt>
                <c:pt idx="9">
                  <c:v>923</c:v>
                </c:pt>
                <c:pt idx="10">
                  <c:v>924</c:v>
                </c:pt>
                <c:pt idx="11">
                  <c:v>924</c:v>
                </c:pt>
                <c:pt idx="12">
                  <c:v>924</c:v>
                </c:pt>
                <c:pt idx="13">
                  <c:v>925</c:v>
                </c:pt>
                <c:pt idx="14">
                  <c:v>926</c:v>
                </c:pt>
                <c:pt idx="15">
                  <c:v>926</c:v>
                </c:pt>
                <c:pt idx="16">
                  <c:v>926</c:v>
                </c:pt>
                <c:pt idx="17">
                  <c:v>927</c:v>
                </c:pt>
                <c:pt idx="18">
                  <c:v>912</c:v>
                </c:pt>
                <c:pt idx="19">
                  <c:v>912</c:v>
                </c:pt>
                <c:pt idx="20">
                  <c:v>910</c:v>
                </c:pt>
                <c:pt idx="21">
                  <c:v>913</c:v>
                </c:pt>
                <c:pt idx="22">
                  <c:v>912</c:v>
                </c:pt>
                <c:pt idx="23">
                  <c:v>913</c:v>
                </c:pt>
                <c:pt idx="24">
                  <c:v>913</c:v>
                </c:pt>
                <c:pt idx="25">
                  <c:v>914</c:v>
                </c:pt>
                <c:pt idx="26">
                  <c:v>914</c:v>
                </c:pt>
                <c:pt idx="27">
                  <c:v>915</c:v>
                </c:pt>
                <c:pt idx="28">
                  <c:v>914</c:v>
                </c:pt>
                <c:pt idx="29">
                  <c:v>915</c:v>
                </c:pt>
                <c:pt idx="30">
                  <c:v>915</c:v>
                </c:pt>
                <c:pt idx="31">
                  <c:v>915</c:v>
                </c:pt>
                <c:pt idx="32">
                  <c:v>915</c:v>
                </c:pt>
                <c:pt idx="33">
                  <c:v>914</c:v>
                </c:pt>
                <c:pt idx="34">
                  <c:v>914</c:v>
                </c:pt>
                <c:pt idx="35">
                  <c:v>916</c:v>
                </c:pt>
                <c:pt idx="36">
                  <c:v>916</c:v>
                </c:pt>
                <c:pt idx="37">
                  <c:v>917</c:v>
                </c:pt>
                <c:pt idx="38">
                  <c:v>917</c:v>
                </c:pt>
                <c:pt idx="39">
                  <c:v>918</c:v>
                </c:pt>
                <c:pt idx="40">
                  <c:v>924</c:v>
                </c:pt>
                <c:pt idx="41">
                  <c:v>924</c:v>
                </c:pt>
                <c:pt idx="42">
                  <c:v>924</c:v>
                </c:pt>
                <c:pt idx="43">
                  <c:v>902</c:v>
                </c:pt>
                <c:pt idx="44">
                  <c:v>902</c:v>
                </c:pt>
                <c:pt idx="45">
                  <c:v>906</c:v>
                </c:pt>
                <c:pt idx="46">
                  <c:v>906</c:v>
                </c:pt>
                <c:pt idx="47">
                  <c:v>906</c:v>
                </c:pt>
                <c:pt idx="48">
                  <c:v>906</c:v>
                </c:pt>
                <c:pt idx="49">
                  <c:v>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F4-4FE8-8E79-319FF55F1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93000"/>
        <c:axId val="419589064"/>
      </c:lineChart>
      <c:catAx>
        <c:axId val="419593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589064"/>
        <c:crosses val="autoZero"/>
        <c:auto val="1"/>
        <c:lblAlgn val="ctr"/>
        <c:lblOffset val="100"/>
        <c:noMultiLvlLbl val="0"/>
      </c:catAx>
      <c:valAx>
        <c:axId val="419589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593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606CE-B866-42DC-9508-F17820E1AD26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5E86-7E74-4013-B1E4-412217A452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90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7C4E-6288-4DB2-877A-5B3CAF192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023"/>
            <a:ext cx="9144000" cy="2367414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B8508-24E3-43EF-96F7-790CFD613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3BFD-47BC-4DA1-A945-A33CBDE5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2B6F7-1BD1-41E0-8EC0-70107F48AD2A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A2F6-7BDA-4118-8464-357FC30C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Master’s thesis defense 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AC749-46C3-46A7-B7B8-4279D0E0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Bild 1" descr="http://www.consulting-mg.de/wp-content/uploads/2013/11/FRA-UAS_ugP_Logo_rgb.png">
            <a:extLst>
              <a:ext uri="{FF2B5EF4-FFF2-40B4-BE49-F238E27FC236}">
                <a16:creationId xmlns:a16="http://schemas.microsoft.com/office/drawing/2014/main" id="{4B657C47-6778-4016-9B4F-BEAB677EB0C3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756" y="-100361"/>
            <a:ext cx="2525344" cy="1372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980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  <p15:guide id="2" pos="737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A5DC-5C0A-451F-BED0-91F07936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9C9F0-6FD6-4022-986E-944B41238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512B-5CEC-44C9-A15B-34ADA1C5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8F1B-8630-404F-B8E3-895E3330FBBD}" type="datetime1">
              <a:rPr lang="de-DE" smtClean="0"/>
              <a:t>08.09.2017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7DD6-CC6C-4C1A-A85E-6CA4744C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A915-11C9-4446-9CB4-412D4550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8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37D6C-92C6-499F-B81E-E5A985CD7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68AF6-02C1-4BCE-AB2A-83635B5A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52C6E-6EA3-4EC3-9C0A-18C258AB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4793-EAF1-44FA-A76F-E5048E34EFDC}" type="datetime1">
              <a:rPr lang="de-DE" smtClean="0"/>
              <a:t>08.09.2017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F576-CCC7-445C-8E83-AE250A11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D944-87E7-45CD-9F82-40377E67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68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2FA9-23EF-45FB-B98F-CAD39205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D3FF-4921-441D-948F-E98D5DEB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E0A21-3622-48BA-9B8C-5E0A3D41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A6B9-E0E1-4667-B2A1-72EDF5DDB39E}" type="datetime1">
              <a:rPr lang="de-DE" smtClean="0"/>
              <a:t>08.09.2017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DD17E-1A95-4758-8068-DE39185F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CF97-8BBF-428C-9563-7ECFD43C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2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0C46-C4A9-4045-96F6-1FAC765B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820DD-D184-4AC2-8AF6-04304E901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92BB-9E73-41B3-8EE4-6C8DFC84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D30E-1D85-4F22-9721-3CAEF2A383DA}" type="datetime1">
              <a:rPr lang="de-DE" smtClean="0"/>
              <a:t>08.09.2017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AEBF-A1B5-4878-A703-E1590462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22CE-8B21-499B-B674-961A6F4E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7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E554-C774-4CAB-8FC8-5CCB579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5590-3FB5-4402-B84E-D9573F5EF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43C70-10C2-4D02-8C20-6F27B409D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40C9B-2274-44DE-80C0-2455D507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CE1-1B4B-4DEB-82BA-A6FD1090D0D5}" type="datetime1">
              <a:rPr lang="de-DE" smtClean="0"/>
              <a:t>08.09.2017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13CE-F868-4CEA-9419-BD50B661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D379B-072B-4555-8C2C-C748795D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92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38F5-F130-4470-BC22-5801E7B4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38945-44A4-41AD-9B84-CD904C2C0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B96D8-A312-428B-A170-5E26EE277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80668-CA1C-46D4-980E-FBBCB2B2B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D1410-205C-4B36-8907-8F5A3F000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FC1D1-826B-49E8-9E79-FE54D1A0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048C-4839-4702-9742-28946B6FF3ED}" type="datetime1">
              <a:rPr lang="de-DE" smtClean="0"/>
              <a:t>08.09.2017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4434D-378B-4C67-A0B3-A66DC19F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35446-98BF-483D-8BA2-1B4273E8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48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393D-1411-4BF2-83C0-CBCF1201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7DA65-CA5F-45C7-81D3-42AC977D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98B-1910-4144-A8F3-5DDA747DC982}" type="datetime1">
              <a:rPr lang="de-DE" smtClean="0"/>
              <a:t>08.09.2017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34B21-0D61-44F8-BE95-07D56D15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589D6-AC15-4C3C-8841-9AC3F33C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00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00252-4A50-4644-A427-FA7D5FD0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38D7-2810-43B9-9C60-959A3F2736EB}" type="datetime1">
              <a:rPr lang="de-DE" smtClean="0"/>
              <a:t>08.09.2017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DF00C-07D8-4584-8444-B6201586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0B438-AB53-4530-92C4-5A9F91BC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1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DC31-0F1F-400E-AF6D-61F7A978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21C1-C34E-4AB7-92CC-28381759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0D56-2772-4C45-B9FC-31855CF5C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6589A-D814-4B23-88CE-A9B419F1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CBA4-0B31-4C35-B3F8-D3A3CF13B1D4}" type="datetime1">
              <a:rPr lang="de-DE" smtClean="0"/>
              <a:t>08.09.2017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3A769-2480-4801-942E-4F6DE3B5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48E0-B38F-43AB-BF58-A080B7A1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4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12EF-8DE8-4DE8-A9DB-805B3031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BFBD1-A8E3-4D96-A88C-913944231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E277B-0FED-4D15-A5FB-ED215974B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2932-278B-429E-946D-2E05A968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E784-28E0-4F90-B91B-B4D3C2298073}" type="datetime1">
              <a:rPr lang="de-DE" smtClean="0"/>
              <a:t>08.09.2017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DCDE-6B21-44E8-B7CB-1164FA7E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6E17C-E06A-4A2E-B5AF-294B2B3E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3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CB620-1194-4F6E-9343-314DF08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8FEEB-7EE2-48FE-BB33-5E1F0330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C4C53-6191-4EF5-9A2E-64EF3E098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8D04-97BA-4274-B645-B3BE0D1AFB6B}" type="datetime1">
              <a:rPr lang="de-DE" smtClean="0"/>
              <a:t>08.09.2017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C86B9-624D-4DB4-BC38-1794DD173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Master’s thesis defense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902E8-8512-4E54-8806-4075FB4E6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B1D3-F465-4DCA-899D-C170E7671C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19FC-1296-4A54-BE68-7E5242143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659"/>
            <a:ext cx="9144000" cy="3043825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Evaluation of Kubernetes and Docker swarm in combination of Docker Compose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03EDE-EE56-44D3-B316-B35CCD72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8026"/>
            <a:ext cx="9144000" cy="1655762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Thesis 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Tanzeem Md Zillu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Matriculation No: 1099269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CDA4E-6531-4B3E-A45F-07F2BF93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574-D260-4208-B06C-9F67A173BE53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3F425-2885-429D-A7F8-3B393D73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4E708-394D-48E4-B07C-DE91CE98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4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5FF1-47FA-4E00-9C62-A8ADB339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023"/>
            <a:ext cx="9144000" cy="838563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3CA51-FB8E-4410-BA8A-7BF3B1897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1102"/>
            <a:ext cx="9225776" cy="477272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Kubernetes?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is an open-source system for automating deployment, scaling, and management of containerized applications. It groups containers that make up an application into logical units for easy management and discovery.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D7BE-9164-49B8-9D69-123EBEB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992B6F7-1BD1-41E0-8EC0-70107F48AD2A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F15B-94AB-4AEE-A426-4E7F8BA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AD6A-5D76-422E-A7FF-50817A01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B0B1D3-F465-4DCA-899D-C170E7671CD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06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5FF1-47FA-4E00-9C62-A8ADB339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8601"/>
            <a:ext cx="9144000" cy="838563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3CA51-FB8E-4410-BA8A-7BF3B1897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7065"/>
            <a:ext cx="9225776" cy="477272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Architecture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D7BE-9164-49B8-9D69-123EBEB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992B6F7-1BD1-41E0-8EC0-70107F48AD2A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F15B-94AB-4AEE-A426-4E7F8BA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AD6A-5D76-422E-A7FF-50817A01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B0B1D3-F465-4DCA-899D-C170E7671CDC}" type="slidenum">
              <a:rPr lang="de-DE" smtClean="0"/>
              <a:t>11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7D55C-2743-4160-ADEC-0D7A36CE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73" y="1037065"/>
            <a:ext cx="5272423" cy="51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6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023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4854"/>
            <a:ext cx="9144000" cy="363529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cluster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in between cluster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scaling of application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update and Rollbacks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migration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29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023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4854"/>
            <a:ext cx="9144000" cy="3635297"/>
          </a:xfrm>
        </p:spPr>
        <p:txBody>
          <a:bodyPr>
            <a:noAutofit/>
          </a:bodyPr>
          <a:lstStyle/>
          <a:p>
            <a:pPr algn="l"/>
            <a:r>
              <a:rPr 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Containerized applicattion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prints the container/pod 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based on Apache tomcat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 based on MySQL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number counter which counts all prime number between 1 million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92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878"/>
            <a:ext cx="9144000" cy="531227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cluster</a:t>
            </a:r>
          </a:p>
          <a:p>
            <a:pPr algn="l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14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8F0F4-70C8-472B-B80B-E69077F4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23" y="1133325"/>
            <a:ext cx="7472644" cy="45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8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878"/>
            <a:ext cx="9144000" cy="531227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in between Cluster</a:t>
            </a:r>
          </a:p>
          <a:p>
            <a:pPr algn="l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15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122B9FC-B256-4CF9-BE26-CFD6C6EAC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810518"/>
              </p:ext>
            </p:extLst>
          </p:nvPr>
        </p:nvGraphicFramePr>
        <p:xfrm>
          <a:off x="3422862" y="1094875"/>
          <a:ext cx="4870913" cy="552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Visio" r:id="rId3" imgW="5962570" imgH="6667713" progId="Visio.Drawing.15">
                  <p:embed/>
                </p:oleObj>
              </mc:Choice>
              <mc:Fallback>
                <p:oleObj name="Visio" r:id="rId3" imgW="5962570" imgH="666771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862" y="1094875"/>
                        <a:ext cx="4870913" cy="5526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0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878"/>
            <a:ext cx="9144000" cy="531227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 status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status of docker swarm</a:t>
            </a:r>
          </a:p>
          <a:p>
            <a:pPr algn="l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status of kubernetes</a:t>
            </a:r>
          </a:p>
          <a:p>
            <a:pPr algn="l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16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07558B-BC40-4842-B48C-F6E7CF8B59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23" y="1547657"/>
            <a:ext cx="7376997" cy="1869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BD7F-D7C3-42A5-A4E3-185CAF440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36" y="3982716"/>
            <a:ext cx="7391284" cy="19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6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878"/>
            <a:ext cx="9144000" cy="531227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Application 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17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1D5BEB-281F-4EE3-8DFB-8818182A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51788"/>
            <a:ext cx="8151430" cy="52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4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4277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9274"/>
            <a:ext cx="9144000" cy="390087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Application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docker swarm it is possible to create global service and replicated service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kubernetes it is possible to deploy the application in a specific node</a:t>
            </a:r>
          </a:p>
          <a:p>
            <a:pPr algn="l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18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2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634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6589"/>
            <a:ext cx="9144000" cy="492356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scaling of application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19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2B657-5B63-44DE-8949-2384E9591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63" y="1529000"/>
            <a:ext cx="7146758" cy="49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7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EC76-E556-4599-9407-8599EE7E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023"/>
            <a:ext cx="9144000" cy="82603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topics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A9237-2642-4622-8883-728001325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7432"/>
            <a:ext cx="9144000" cy="30662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 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23443-4FCF-43CB-88B4-A2D39BF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08E0E39-2FDE-44A8-BDD9-150B5C2CDF4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AFA89-B91E-4501-A4A0-9C32FADE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6787F-ED66-4242-B519-567D1033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B0B1D3-F465-4DCA-899D-C170E7671CD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2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571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8505"/>
            <a:ext cx="9144000" cy="343164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scaling of application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cases it is possible to scale a running service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user can define how many containers he/she wants during creating replicated service. 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20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427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634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6589"/>
            <a:ext cx="9144000" cy="492356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21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DAC72-9ABF-4DCA-8E15-CD46368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74" y="1071857"/>
            <a:ext cx="6100926" cy="53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7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634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6589"/>
            <a:ext cx="9144000" cy="492356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22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8C96BE-D9E1-436D-8AB7-833B5EB0FF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1614244"/>
            <a:ext cx="5791200" cy="2440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75647B-CD67-4DE8-875C-88A5BCD6EA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72" y="3792972"/>
            <a:ext cx="5769929" cy="21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56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571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8505"/>
            <a:ext cx="9144000" cy="343164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 uses built in ingress load balancing system.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kubernetes two types of internal load balancing facilities are available which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LoadBalancer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load balancing facilities is possible to use in both orchestrator.  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23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890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653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9556"/>
            <a:ext cx="9144000" cy="492059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update and rollback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24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4053F-6B56-465A-BE03-CDA4B859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81" y="1232418"/>
            <a:ext cx="5495238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9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653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9556"/>
            <a:ext cx="9144000" cy="492059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update and rollback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25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63875-346C-46DA-9689-8D9F5F6FA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9" y="1539835"/>
            <a:ext cx="6427185" cy="4070551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0248860-50E4-49B2-88EC-EBD1B45BE2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15" y="1618654"/>
            <a:ext cx="5456810" cy="38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62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809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02083"/>
            <a:ext cx="9144000" cy="490807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Migration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26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81712-77C2-4E02-B2DE-73E3D3E88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59" y="1168794"/>
            <a:ext cx="6214820" cy="486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5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889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1847"/>
            <a:ext cx="9144000" cy="3818306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Migration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docker swarm neither kubernetes does not support live migration.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27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2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179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9556"/>
            <a:ext cx="9144000" cy="492059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way</a:t>
            </a:r>
            <a:r>
              <a:rPr 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serve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 in Kubernetes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28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D4971-3D8E-475A-B3A9-AF7B159C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01" y="1790541"/>
            <a:ext cx="7026946" cy="43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4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634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6589"/>
            <a:ext cx="9829800" cy="516154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use case an application has developed which counts all the prime number between 1 million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29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C3B4235-ED60-4A5B-BB48-97365E8CF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691496"/>
              </p:ext>
            </p:extLst>
          </p:nvPr>
        </p:nvGraphicFramePr>
        <p:xfrm>
          <a:off x="1625045" y="2215621"/>
          <a:ext cx="3691255" cy="221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F479706-BBD0-419D-9036-45DD774D3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437895"/>
              </p:ext>
            </p:extLst>
          </p:nvPr>
        </p:nvGraphicFramePr>
        <p:xfrm>
          <a:off x="6574512" y="2317856"/>
          <a:ext cx="3521075" cy="2112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B74EB0D-CAC6-44B4-BC53-1B53F9EEBE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714971"/>
              </p:ext>
            </p:extLst>
          </p:nvPr>
        </p:nvGraphicFramePr>
        <p:xfrm>
          <a:off x="4278312" y="4357687"/>
          <a:ext cx="3635375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0770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023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5114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Container?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image is a lightweight, stand-alone, executable package of a piece of software that includes every-thing needed to run it: code, runtime, system tools, system libraries, settings. </a:t>
            </a:r>
            <a:endParaRPr lang="de-DE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89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634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6589"/>
            <a:ext cx="9829800" cy="516154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--name='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high_prio_prime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-shares=80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tanzeemzillu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tanzeemzillu:primenumber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md5sum /dev/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--name='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low_prio_prime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cpuset-cpus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-shares=20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tanzeemzillu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tanzeemzillu:primenumber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md5sum /dev/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30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044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634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6589"/>
            <a:ext cx="9829800" cy="516154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31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" name="Picture 9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41E3453-73AF-4F85-94B6-14E154513F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787574"/>
            <a:ext cx="10002253" cy="31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8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757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 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52187"/>
            <a:ext cx="9144000" cy="4857966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between Docker swarm and Kubernetes 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32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1F6EC-9602-4944-86E3-50DFD179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276" y="1648844"/>
            <a:ext cx="5065262" cy="4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82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571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 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8505"/>
            <a:ext cx="9144000" cy="3431647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discussion, it is seen that both orchestrator has some advantages and disadvantages. It depends on the user which one he/she prefers. But in many cases, it is useful to have both the facilities. So, in this situation Rancher can be handy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33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520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416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 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2369"/>
            <a:ext cx="9144000" cy="500778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Rancher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34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CA4D8-CDE0-4664-B96E-D03EE7D3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56" y="1595666"/>
            <a:ext cx="5657017" cy="390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73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231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 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1217"/>
            <a:ext cx="9144000" cy="4778936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to do Migration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35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BBF63-D1B1-4370-AD13-3064B8B0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64" y="1647720"/>
            <a:ext cx="6509846" cy="48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07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571"/>
            <a:ext cx="9144000" cy="8009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 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8505"/>
            <a:ext cx="9144000" cy="343164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containers can be scaled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nodes supported by a orchestrator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checking and monitoring of containers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36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831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9CD-AFAB-40E1-9280-7ED56BDD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571"/>
            <a:ext cx="9144000" cy="800985"/>
          </a:xfrm>
        </p:spPr>
        <p:txBody>
          <a:bodyPr anchor="t">
            <a:normAutofit/>
          </a:bodyPr>
          <a:lstStyle/>
          <a:p>
            <a:pPr algn="l"/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4F37-871B-49F5-8EDC-0F8AA334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6126"/>
            <a:ext cx="9144000" cy="2194026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A4FE-8291-41B1-AA55-E12ECFF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DA8-2492-41E2-8D4F-1EFB096C3BF8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9C0F-F721-46A9-A269-7BCC5A1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BC85-9701-4C56-B774-C16E313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37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EEB78-9C15-4779-99ED-7E782DDF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24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5FF1-47FA-4E00-9C62-A8ADB339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023"/>
            <a:ext cx="9144000" cy="838563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3CA51-FB8E-4410-BA8A-7BF3B1897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1102"/>
            <a:ext cx="9225776" cy="477272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Architecture </a:t>
            </a:r>
          </a:p>
          <a:p>
            <a:pPr algn="l"/>
            <a:endParaRPr 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D7BE-9164-49B8-9D69-123EBEB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B6F7-1BD1-41E0-8EC0-70107F48AD2A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F15B-94AB-4AEE-A426-4E7F8BA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AD6A-5D76-422E-A7FF-50817A01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4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546BC-5506-4F7C-91C5-41593A3F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61" y="2404997"/>
            <a:ext cx="6218908" cy="37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5FF1-47FA-4E00-9C62-A8ADB339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023"/>
            <a:ext cx="9144000" cy="838563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3CA51-FB8E-4410-BA8A-7BF3B1897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1102"/>
            <a:ext cx="9225776" cy="477272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vs Virtual Machine</a:t>
            </a:r>
          </a:p>
          <a:p>
            <a:pPr algn="l"/>
            <a:endParaRPr 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D7BE-9164-49B8-9D69-123EBEB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B6F7-1BD1-41E0-8EC0-70107F48AD2A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F15B-94AB-4AEE-A426-4E7F8BA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AD6A-5D76-422E-A7FF-50817A01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C68B2-9E26-4B71-AC8C-5FDD247B2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513" y="2439145"/>
            <a:ext cx="7772215" cy="36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2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5FF1-47FA-4E00-9C62-A8ADB339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023"/>
            <a:ext cx="9144000" cy="838563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3CA51-FB8E-4410-BA8A-7BF3B1897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1102"/>
            <a:ext cx="9225776" cy="477272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Orchestrator</a:t>
            </a:r>
          </a:p>
          <a:p>
            <a:pPr algn="l"/>
            <a:endParaRPr 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D7BE-9164-49B8-9D69-123EBEB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992B6F7-1BD1-41E0-8EC0-70107F48AD2A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F15B-94AB-4AEE-A426-4E7F8BA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AD6A-5D76-422E-A7FF-50817A01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B0B1D3-F465-4DCA-899D-C170E7671CDC}" type="slidenum">
              <a:rPr lang="de-DE" smtClean="0"/>
              <a:t>6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BE02D-DCE9-458A-AB38-B4D73248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607" y="2384081"/>
            <a:ext cx="6993509" cy="37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8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5FF1-47FA-4E00-9C62-A8ADB339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023"/>
            <a:ext cx="9144000" cy="838563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3CA51-FB8E-4410-BA8A-7BF3B1897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1102"/>
            <a:ext cx="9225776" cy="477272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Orchestrator for this thesis work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</a:p>
          <a:p>
            <a:pPr algn="l"/>
            <a:endParaRPr 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D7BE-9164-49B8-9D69-123EBEB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992B6F7-1BD1-41E0-8EC0-70107F48AD2A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F15B-94AB-4AEE-A426-4E7F8BA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AD6A-5D76-422E-A7FF-50817A01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B0B1D3-F465-4DCA-899D-C170E7671CD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80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5FF1-47FA-4E00-9C62-A8ADB339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023"/>
            <a:ext cx="9144000" cy="838563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3CA51-FB8E-4410-BA8A-7BF3B1897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1102"/>
            <a:ext cx="9225776" cy="477272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Docker Swarm?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 is the cluster management and orchestration features embedded in the Docker Engine are built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SwarmKit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Docker engines participating in a cluster are running in swarm mode.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D7BE-9164-49B8-9D69-123EBEB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992B6F7-1BD1-41E0-8EC0-70107F48AD2A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F15B-94AB-4AEE-A426-4E7F8BA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AD6A-5D76-422E-A7FF-50817A01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B0B1D3-F465-4DCA-899D-C170E7671CD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8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5FF1-47FA-4E00-9C62-A8ADB339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8601"/>
            <a:ext cx="9144000" cy="838563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3CA51-FB8E-4410-BA8A-7BF3B1897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7065"/>
            <a:ext cx="9225776" cy="477272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 Architecture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D7BE-9164-49B8-9D69-123EBEB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992B6F7-1BD1-41E0-8EC0-70107F48AD2A}" type="datetime1">
              <a:rPr lang="de-DE" smtClean="0"/>
              <a:t>08.09.2017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F15B-94AB-4AEE-A426-4E7F8BA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Master’s thesis defense 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AD6A-5D76-422E-A7FF-50817A01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B0B1D3-F465-4DCA-899D-C170E7671CDC}" type="slidenum">
              <a:rPr lang="de-DE" smtClean="0"/>
              <a:t>9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5ECD17-886B-4526-8875-E5A30A84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385" y="1197165"/>
            <a:ext cx="4415805" cy="49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6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Widescreen</PresentationFormat>
  <Paragraphs>249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Times New Roman</vt:lpstr>
      <vt:lpstr>Office Theme</vt:lpstr>
      <vt:lpstr>Visio</vt:lpstr>
      <vt:lpstr>Integration and Evaluation of Kubernetes and Docker swarm in combination of Docker Compose </vt:lpstr>
      <vt:lpstr>Discussion topics</vt:lpstr>
      <vt:lpstr>Introduction</vt:lpstr>
      <vt:lpstr>Introduction</vt:lpstr>
      <vt:lpstr>Introduction</vt:lpstr>
      <vt:lpstr>Introduction</vt:lpstr>
      <vt:lpstr>Introduction</vt:lpstr>
      <vt:lpstr>Docker Swarm</vt:lpstr>
      <vt:lpstr>Docker Swarm</vt:lpstr>
      <vt:lpstr>Kubernetes</vt:lpstr>
      <vt:lpstr>Kubernetes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Conclusion and future scope </vt:lpstr>
      <vt:lpstr>Conclusion and future scope </vt:lpstr>
      <vt:lpstr>Conclusion and future scope </vt:lpstr>
      <vt:lpstr>Conclusion and future scope </vt:lpstr>
      <vt:lpstr>Conclusion and 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and Evaluation of Kubernetes and Docker swarm in combination of Docker Compose</dc:title>
  <dc:creator>Tanzeem Zillu</dc:creator>
  <cp:lastModifiedBy>Tanzeem Zillu</cp:lastModifiedBy>
  <cp:revision>49</cp:revision>
  <dcterms:created xsi:type="dcterms:W3CDTF">2017-09-02T07:08:28Z</dcterms:created>
  <dcterms:modified xsi:type="dcterms:W3CDTF">2017-09-08T05:55:36Z</dcterms:modified>
</cp:coreProperties>
</file>