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7" r:id="rId21"/>
    <p:sldId id="275" r:id="rId22"/>
    <p:sldId id="279" r:id="rId23"/>
    <p:sldId id="280" r:id="rId24"/>
    <p:sldId id="284" r:id="rId25"/>
    <p:sldId id="283" r:id="rId26"/>
    <p:sldId id="282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66CCFF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8" autoAdjust="0"/>
    <p:restoredTop sz="93767" autoAdjust="0"/>
  </p:normalViewPr>
  <p:slideViewPr>
    <p:cSldViewPr snapToGrid="0" showGuides="1">
      <p:cViewPr varScale="1">
        <p:scale>
          <a:sx n="75" d="100"/>
          <a:sy n="75" d="100"/>
        </p:scale>
        <p:origin x="13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8"/>
    </p:cViewPr>
  </p:sorter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7:17:49.01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gnorePressure" value="1"/>
      <inkml:brushProperty name="inkEffects" value="bronze"/>
      <inkml:brushProperty name="anchorX" value="-18323.78906"/>
      <inkml:brushProperty name="anchorY" value="-1693.33337"/>
      <inkml:brushProperty name="scaleFactor" value="0.5"/>
    </inkml:brush>
  </inkml:definitions>
  <inkml:trace contextRef="#ctx0" brushRef="#br0">1 29,'0'0,"5"5,7 2,6-1,4-1,4-2,7-1,2 0,7-2,-2 0,-1 0,-3 0,-2 0,-2-1,-2 1,-2 0,6 0,0 0,0 5,-1 1,5 6,4-2,-1 0,4-3,-2-3,3-1,-4-2,-3 0,-3-1,3-1,-2 1,-2-1,-2 1,-2 0,-1 0,0 0,-2 0,0 0,1 0,-1 0,0 0,6 0,1 0,4 0,1 0,-2 0,-3 0,4 0,-2 0,-1 0,3 0,-1 0,-2 0,-2 0,-2 0,-1 0,4 0,-1 0,1 0,-2 0,-2 0,0 0,-2 0,0 0,-1 0,1 0,-1 0,0 0,1 0,-1 0,1 0,-1 0,1 0,-1 0,6 0,1 0,-1 0,0 0,-2 0,-2 0,0 0,-1 0,0 0,-1 0,1 0,-1 0,0 0,0 0,1 0,-1 0,6 0,1 0,-1 0,6 0,3 0,0 0,3 0,-3 0,3 0,2 0,3 0,-3 0,1 0,1 0,-3 0,-5 0,2 0,-4 0,-3 0,-3 0,-2 0,-2 0,-1 0,-1 0,0 0,0 0,0 0,0 0,1 0,-1 0,1 0,-1 0,1 0,-1 0,1 0,-1 0,6 0,1 0,-1 0,0 0,-2 0,-1 0,-2 0,0 0,0 0,-1 0,1 0,-1 0,0 0,0 0,1 0,5 0,1 0,-1 0,0 0,-3 0,0 0,-1 0,-1 0,-1 0,1 0,5 0,0 0,0 0,0 0,-3 0,0 0,-1 0,4 0,1 0,-1 0,5 0,-1 0,-2 0,4 0,-1 0,3 0,4 0,-2 0,2 0,-2 0,-4 0,-3 0,2 0,-2 0,3 0,-1 0,-1 0,-3 0,3 0,-1 0,3 0,0 0,-3 0,4 0,-2 0,3 0,-1 0,-3 0,-3 0,3 0,-1 0,-2 0,4 0,-1 0,-2 0,-2 0,4 0,-2 0,5 0,-1 0,-3 0,-2 0,-2 0,-2 0,4 0,0 0,-1 0,5 0,-2 0,-1 0,-1 0,-3 0,-1 0,-2 0,0 0,5 0,0 0,6 0,-1-6,-2 0,-1 0,-3 1,-2 1,-1 2,-1 1,-1 0,0 1,6 0,0 1,0-1,-1 0,-1 0,-1 0,-2 1,1-1,4 0,0 0,0 0,-1 0,-1 0,-1 0,-2 0,1 0,4 0,0 0,0 0,-1 0,-1 0,5 0,-2 0,6 0,-2 0,-1 0,-3 0,-2 0,4 0,-2 0,0 0,-2 0,-1 0,-2 0,-1 0,0 0,-1 0,0 0,6 0,1 0,-1 0,-1 0,-1 0,-1 0,-2 0,0 0,0 0,-1 0,1 0,-1 0,6 0,1 0,-1 0,-1 0,-1 0,-1 0,-1 0,-1 0,-1 0,1 0,-1 0,0 0,0 0,1 0,-1 0,6 0,1 0,-1 0,-1 0,-1 0,-1 0,-1 0,-1 0,0 0,-1 0,1 0,-1 0,0 0,0 0,1 0,-1 0,1 0,-1 0,1 0,-1 0,1 0,0 0,-1 0,1 0,-1 0,1 0,0 0,-1 0,0 0,1 0,-1 0,1 0,0 0,-1 0,1 0,-1 0,1 0,-1 0,1 0,-1 0,1 0,-1 0,1 0,-1 0,1 0,0 0,-1 0,1 0,-1 0,1 0,-1 0,1 0,-1 0,1 0,-1 0,1 0,-1 0,1 0,0 0,-1 0,1 0,-1 0,1 0,-1 0,1 0,-1 0,1 0,-1 0,1 0,-1 0,1 0,0 0,-1 0,1 0,-1 0,1 0,-1 0,1 0,-1 0,1 0,-1 0,1 0,0 0,-1 0,1 0,-1 0,6 0,1 0,-1 0,-1 0,-1 0,-1 0,-1 0,-1 0,0 0,-1 0,1 0,-1 0,0 0,0 0,1 0,-1 0,1 0,-1 0,1 0,-1 0,1 0,0 0,-1 0,1 0,-1 0,6 0,1 0,-1 0,-1 0,0 0,-3 0,6 0,-1 0,-1 0,-1 0,-1 0,-1 0,-2 0,0 0,0 0,-1 0,0 0,1 0,-1 0,0 0,1 0,-1 0,1 0,-1 0,1 0,-1 0,1 0,-1 0,1 0,0 0,-1 0,1 0,-1 0,1 0,-1 0,1 0,-1 0,1 0,-1 0,1 0,0 0,-1 0,1 0,-1 0,0 0,1 0,-1 0,1 0,0 0,-1 0,1 0,-1 0,1 0,0 0,-1 0,1 0,-1 0,1 0,-1 0,1 0,-1 0,6 0,1 0,-1 0,0 0,-2 0,-1 0,-2 0,0 0,0 0,-1 0,0 0,1 0,-1 0,0 0,1 0,-1 0,1-6,-1-5,1-1,-1 1,1 3,-1 2,1 3,0 1,-1 2,1 0,-1 0,1 1,0-1,-1 0,1 1,-1-1,1 0,-1 0,1 0,-1 0,-5-6,0 1,-1-1,2 1,1 2,2 1,0 1,1 0,0 1,1 0,0 1,-1-1,1 0,0 0,0 0,-1 0,1 0,0 0,-1 0,0 0,1 0,-1 0,1 0,0 0,-1 0,1 0,-1 0,1 0,-1 0,1 0,0 0,-1 0,1 0,-1 0,1 0,-1 0,1 0,-1 0,1 0,-1 0,1 0,-1 0,1 0,-1 0,1 0,-1 0,1 0,-1 0,1 0,0 0,-1 0,1 0,-1 0,1 0,-1 0,1 0,-1 0,1 0,-1 0,1 0,-1 0,1 0,0 0,-1 0,1 0,0 0,-1 0,1 0,-1 0,0 0,1 0,-1 0,1 0,0 0,-1 0,1 0,-1 0,1 0,-1 0,1 0,-1 0,1 0,-1 0,1 0,0 0,-1 0,1 0,-1 0,1 0,-1 0,1 0,-1 0,1 0,-1 0,1 0,-1 0,1 0,-1 0,1 0,0 0,-1 0,1 0,-1 0,1 0,-1 0,1 0,-1 0,1 0,-1 0,1 0,0 0,-1 0,1 0,-1 0,1 0,-1 0,1 0,-1 0,1 0,-1 0,1 0,-1 0,1 0,0 0,-1 0,1 0,-1 0,1 0,-1 0,1 0,-1 0,1 0,-1 0,1 0,0 0,-1 0,1 0,-1 0,1 0,-1 0,1 0,-1 0,1 0,-1 0,1 0,0 0,-1 0,1 0,-1 0,1 0,-1 0,1 0,-1 0,1 0,-1 0,1 0,-1 0,1 0,-1 0,1 0,0 0,-1 0,1 0,-1 0,1 0,-1 0,1 0,-1 0,1 0,-1 0,1 0,0 0,-1 0,1 0,-1 0,1 0,-1 0,1 0,-1 0,1 0,-1 0,1 0,-1 0,1 0,0 0,-1 0,1 0,-1 0,1 0,-1 0,1 0,-1 0,1 0,-1 0,1 0,0 0,-1 0,1 0,-1 0,1 0,-1 0,1 0,-1 0,1 0,-1 0,1 0,-1 0,1 0,0 0,-1 0,1 0,-1 0,1 0,-1 0,1 0,-1 0,1 0,-1 0,1 0,-1 0,1 0,0 0,-1 0,1 0,-1 0,1 0,-1 0,1 0,-1 0,1 0,-1 0,1 0,0 0,-1 0,0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그 시절</a:t>
            </a:r>
            <a:r>
              <a:rPr lang="en-US" altLang="ko-KR" dirty="0"/>
              <a:t>, </a:t>
            </a:r>
            <a:r>
              <a:rPr lang="ko-KR" altLang="en-US" dirty="0"/>
              <a:t>그 노랫말</a:t>
            </a:r>
            <a:r>
              <a:rPr lang="en-US" altLang="ko-KR" dirty="0"/>
              <a:t>“.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팀 </a:t>
            </a:r>
            <a:r>
              <a:rPr lang="en-US" altLang="ko-KR" dirty="0"/>
              <a:t>: </a:t>
            </a:r>
            <a:r>
              <a:rPr lang="ko-KR" altLang="en-US" dirty="0"/>
              <a:t>멜론파이 </a:t>
            </a:r>
            <a:r>
              <a:rPr lang="en-US" altLang="ko-KR" dirty="0"/>
              <a:t>/ </a:t>
            </a:r>
            <a:r>
              <a:rPr lang="ko-KR" altLang="en-US" dirty="0"/>
              <a:t>디자인학부 이태윤  </a:t>
            </a:r>
            <a:r>
              <a:rPr lang="en-US" altLang="ko-KR" dirty="0"/>
              <a:t>&amp; </a:t>
            </a:r>
            <a:r>
              <a:rPr lang="ko-KR" altLang="en-US" dirty="0"/>
              <a:t>국어국문학과 윤찬솔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4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크롤링한 가사에서 명사를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위해서 </a:t>
            </a: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모듈을 사용했다</a:t>
            </a:r>
            <a:r>
              <a:rPr lang="en-US" altLang="ko-KR" dirty="0"/>
              <a:t>. </a:t>
            </a:r>
            <a:r>
              <a:rPr lang="ko-KR" altLang="en-US" dirty="0"/>
              <a:t>자연어 처리는 그 중에서 </a:t>
            </a:r>
            <a:r>
              <a:rPr lang="en-US" altLang="ko-KR" dirty="0"/>
              <a:t>OKT(</a:t>
            </a:r>
            <a:r>
              <a:rPr lang="ko-KR" altLang="en-US" dirty="0"/>
              <a:t>구 </a:t>
            </a:r>
            <a:r>
              <a:rPr lang="en-US" altLang="ko-KR" dirty="0"/>
              <a:t>Twitter)</a:t>
            </a:r>
            <a:r>
              <a:rPr lang="ko-KR" altLang="en-US" dirty="0"/>
              <a:t> 방식을 사용했다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형태소 단위로 분석하는 </a:t>
            </a:r>
            <a:r>
              <a:rPr lang="en-US" altLang="ko-KR" dirty="0" err="1"/>
              <a:t>Mecab</a:t>
            </a:r>
            <a:r>
              <a:rPr lang="en-US" altLang="ko-KR" dirty="0"/>
              <a:t> </a:t>
            </a:r>
            <a:r>
              <a:rPr lang="ko-KR" altLang="en-US" dirty="0"/>
              <a:t>기능이 </a:t>
            </a:r>
            <a:r>
              <a:rPr lang="en-US" altLang="ko-KR" dirty="0"/>
              <a:t>windows</a:t>
            </a:r>
            <a:r>
              <a:rPr lang="ko-KR" altLang="en-US" dirty="0"/>
              <a:t>에서는 실행되지 않았다</a:t>
            </a:r>
            <a:r>
              <a:rPr lang="en-US" altLang="ko-KR" dirty="0"/>
              <a:t>. </a:t>
            </a:r>
            <a:r>
              <a:rPr lang="ko-KR" altLang="en-US" dirty="0"/>
              <a:t>여러 대체 방법들도 다 되지 않아서 단어 단위로만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8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시대 별 결과는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사랑</a:t>
            </a:r>
            <a:r>
              <a:rPr lang="en-US" altLang="ko-KR" dirty="0"/>
              <a:t> / </a:t>
            </a:r>
            <a:r>
              <a:rPr lang="ko-KR" altLang="en-US" dirty="0"/>
              <a:t>그대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사랑 </a:t>
            </a:r>
            <a:r>
              <a:rPr lang="en-US" altLang="ko-KR" dirty="0"/>
              <a:t>/ </a:t>
            </a:r>
            <a:r>
              <a:rPr lang="ko-KR" altLang="en-US" dirty="0"/>
              <a:t>나</a:t>
            </a:r>
            <a:r>
              <a:rPr lang="en-US" altLang="ko-KR" dirty="0"/>
              <a:t>-</a:t>
            </a:r>
            <a:r>
              <a:rPr lang="ko-KR" altLang="en-US" dirty="0"/>
              <a:t>내 </a:t>
            </a:r>
            <a:r>
              <a:rPr lang="en-US" altLang="ko-KR" dirty="0"/>
              <a:t>/ </a:t>
            </a:r>
            <a:r>
              <a:rPr lang="ko-KR" altLang="en-US" dirty="0"/>
              <a:t>너 </a:t>
            </a:r>
            <a:r>
              <a:rPr lang="en-US" altLang="ko-KR" dirty="0"/>
              <a:t>/ </a:t>
            </a:r>
            <a:r>
              <a:rPr lang="ko-KR" altLang="en-US" dirty="0"/>
              <a:t>그대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42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사랑 </a:t>
            </a:r>
            <a:r>
              <a:rPr lang="en-US" altLang="ko-KR" dirty="0"/>
              <a:t>/ </a:t>
            </a:r>
            <a:r>
              <a:rPr lang="ko-KR" altLang="en-US" dirty="0"/>
              <a:t>내 </a:t>
            </a:r>
            <a:r>
              <a:rPr lang="en-US" altLang="ko-KR" dirty="0"/>
              <a:t>/ </a:t>
            </a:r>
            <a:r>
              <a:rPr lang="ko-KR" altLang="en-US" dirty="0"/>
              <a:t>너 </a:t>
            </a:r>
            <a:r>
              <a:rPr lang="en-US" altLang="ko-KR" dirty="0"/>
              <a:t>/ ..</a:t>
            </a:r>
            <a:r>
              <a:rPr lang="ko-KR" altLang="en-US" dirty="0"/>
              <a:t>그대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0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사랑 </a:t>
            </a:r>
            <a:r>
              <a:rPr lang="en-US" altLang="ko-KR" dirty="0"/>
              <a:t>/ </a:t>
            </a:r>
            <a:r>
              <a:rPr lang="ko-KR" altLang="en-US" dirty="0"/>
              <a:t>내 </a:t>
            </a:r>
            <a:r>
              <a:rPr lang="en-US" altLang="ko-KR" dirty="0"/>
              <a:t>/ </a:t>
            </a:r>
            <a:r>
              <a:rPr lang="ko-KR" altLang="en-US" dirty="0"/>
              <a:t>너 </a:t>
            </a:r>
            <a:r>
              <a:rPr lang="en-US" altLang="ko-KR" dirty="0"/>
              <a:t>/ ..</a:t>
            </a:r>
            <a:r>
              <a:rPr lang="ko-KR" altLang="en-US" dirty="0"/>
              <a:t>그대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4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나와 너</a:t>
            </a:r>
            <a:r>
              <a:rPr lang="en-US" altLang="ko-KR" dirty="0"/>
              <a:t>, </a:t>
            </a:r>
            <a:r>
              <a:rPr lang="ko-KR" altLang="en-US" dirty="0"/>
              <a:t>우리 </a:t>
            </a:r>
            <a:r>
              <a:rPr lang="en-US" altLang="ko-KR" dirty="0"/>
              <a:t>/ </a:t>
            </a:r>
            <a:r>
              <a:rPr lang="ko-KR" altLang="en-US" dirty="0"/>
              <a:t>사랑과 마음 </a:t>
            </a:r>
            <a:r>
              <a:rPr lang="en-US" altLang="ko-KR" dirty="0"/>
              <a:t>/ </a:t>
            </a:r>
            <a:r>
              <a:rPr lang="ko-KR" altLang="en-US" dirty="0"/>
              <a:t>다시</a:t>
            </a:r>
            <a:r>
              <a:rPr lang="en-US" altLang="ko-KR" dirty="0"/>
              <a:t>, </a:t>
            </a:r>
            <a:r>
              <a:rPr lang="ko-KR" altLang="en-US" dirty="0"/>
              <a:t>모습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8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가사에서 평균적으로 단어의 수가 늘어나고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사랑이라는 단어가 차지하는 비율도 늘어나고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0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2010</a:t>
            </a:r>
            <a:r>
              <a:rPr lang="ko-KR" altLang="en-US" dirty="0"/>
              <a:t>년대 외국 탑 </a:t>
            </a:r>
            <a:r>
              <a:rPr lang="en-US" altLang="ko-KR" dirty="0"/>
              <a:t>100 </a:t>
            </a:r>
            <a:r>
              <a:rPr lang="ko-KR" altLang="en-US" dirty="0"/>
              <a:t>차트를 분석한 결과에서도</a:t>
            </a:r>
            <a:r>
              <a:rPr lang="en-US" altLang="ko-KR" dirty="0"/>
              <a:t>, love</a:t>
            </a:r>
            <a:r>
              <a:rPr lang="ko-KR" altLang="en-US" dirty="0"/>
              <a:t>가 높은 순위에 위치한다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3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소스코드와 데이터 처리 </a:t>
            </a:r>
            <a:r>
              <a:rPr lang="en-US" altLang="ko-KR" dirty="0"/>
              <a:t>– </a:t>
            </a:r>
            <a:r>
              <a:rPr lang="ko-KR" altLang="en-US" dirty="0"/>
              <a:t>결과 분석 </a:t>
            </a:r>
            <a:r>
              <a:rPr lang="en-US" altLang="ko-KR" dirty="0"/>
              <a:t>– Lessons learned – Q/A and Feedback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19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시간이 흐를 수록 영어 단어 사용이 증가한다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00</a:t>
            </a:r>
            <a:r>
              <a:rPr lang="ko-KR" altLang="en-US" dirty="0"/>
              <a:t>년대에 들어오면서 급격하게 증가했는데</a:t>
            </a:r>
            <a:r>
              <a:rPr lang="en-US" altLang="ko-KR" dirty="0"/>
              <a:t>, </a:t>
            </a:r>
            <a:r>
              <a:rPr lang="ko-KR" altLang="en-US" dirty="0"/>
              <a:t>아이돌 </a:t>
            </a:r>
            <a:r>
              <a:rPr lang="ko-KR" altLang="en-US" dirty="0" err="1"/>
              <a:t>문화와도</a:t>
            </a:r>
            <a:r>
              <a:rPr lang="ko-KR" altLang="en-US" dirty="0"/>
              <a:t> 연관이 있을 듯</a:t>
            </a:r>
            <a:r>
              <a:rPr lang="en-US" altLang="ko-KR" dirty="0"/>
              <a:t>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33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사랑이라는 보편적 감정</a:t>
            </a:r>
            <a:r>
              <a:rPr lang="en-US" altLang="ko-KR" dirty="0"/>
              <a:t>. </a:t>
            </a:r>
            <a:r>
              <a:rPr lang="ko-KR" altLang="en-US" dirty="0"/>
              <a:t>너와 나 사이의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하고 싶은 말이 많아졌을까</a:t>
            </a:r>
            <a:r>
              <a:rPr lang="en-US" altLang="ko-KR" dirty="0"/>
              <a:t>? / </a:t>
            </a:r>
            <a:r>
              <a:rPr lang="ko-KR" altLang="en-US" dirty="0"/>
              <a:t>노래의 길이가 길어졌을까</a:t>
            </a:r>
            <a:r>
              <a:rPr lang="en-US" altLang="ko-KR" dirty="0"/>
              <a:t>? / </a:t>
            </a:r>
            <a:r>
              <a:rPr lang="ko-KR" altLang="en-US" dirty="0"/>
              <a:t>노래의 템포가 빨라져서 길어졌을까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급격하게 늘어나는 영어 단어</a:t>
            </a:r>
            <a:r>
              <a:rPr lang="en-US" altLang="ko-KR" dirty="0"/>
              <a:t>, </a:t>
            </a:r>
            <a:r>
              <a:rPr lang="ko-KR" altLang="en-US" dirty="0"/>
              <a:t>가사는 문화에 영향을 받는 것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현대에 오면서 </a:t>
            </a:r>
            <a:r>
              <a:rPr lang="en-US" altLang="ko-KR" dirty="0"/>
              <a:t>‘</a:t>
            </a:r>
            <a:r>
              <a:rPr lang="ko-KR" altLang="en-US" dirty="0"/>
              <a:t>그대</a:t>
            </a:r>
            <a:r>
              <a:rPr lang="en-US" altLang="ko-KR" dirty="0"/>
              <a:t>＇</a:t>
            </a:r>
            <a:r>
              <a:rPr lang="ko-KR" altLang="en-US" dirty="0"/>
              <a:t>라는 단어가 점점 줄어들고 </a:t>
            </a:r>
            <a:r>
              <a:rPr lang="en-US" altLang="ko-KR" dirty="0"/>
              <a:t>‘</a:t>
            </a:r>
            <a:r>
              <a:rPr lang="ko-KR" altLang="en-US" dirty="0"/>
              <a:t>너</a:t>
            </a:r>
            <a:r>
              <a:rPr lang="en-US" altLang="ko-KR" dirty="0"/>
              <a:t>‘ </a:t>
            </a:r>
            <a:r>
              <a:rPr lang="ko-KR" altLang="en-US" dirty="0"/>
              <a:t>를 많이 사용한다</a:t>
            </a:r>
            <a:r>
              <a:rPr lang="en-US" altLang="ko-KR" dirty="0"/>
              <a:t>. </a:t>
            </a:r>
            <a:r>
              <a:rPr lang="ko-KR" altLang="en-US" dirty="0"/>
              <a:t>일상 속 단어의 변화와 관련이 있는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5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체인을 이용한 자동 가사 </a:t>
            </a:r>
            <a:r>
              <a:rPr lang="ko-KR" altLang="en-US" dirty="0" err="1"/>
              <a:t>생성기</a:t>
            </a:r>
            <a:r>
              <a:rPr lang="en-US" altLang="ko-KR" dirty="0"/>
              <a:t>. Cut</a:t>
            </a:r>
            <a:r>
              <a:rPr lang="ko-KR" altLang="en-US" dirty="0"/>
              <a:t>을 이용해 생성할 문장 길이를 설정할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80 90</a:t>
            </a:r>
            <a:r>
              <a:rPr lang="ko-KR" altLang="en-US" dirty="0"/>
              <a:t>년대는 그래도 말이 되는 문장이 나온다</a:t>
            </a:r>
            <a:r>
              <a:rPr lang="en-US" altLang="ko-KR" dirty="0"/>
              <a:t>. 00 10</a:t>
            </a:r>
            <a:r>
              <a:rPr lang="ko-KR" altLang="en-US" dirty="0"/>
              <a:t>년대는 영어가 많이 </a:t>
            </a:r>
            <a:r>
              <a:rPr lang="ko-KR" altLang="en-US" dirty="0" err="1"/>
              <a:t>섞여나와서</a:t>
            </a:r>
            <a:r>
              <a:rPr lang="ko-KR" altLang="en-US" dirty="0"/>
              <a:t> 이용이 어려웠다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그대</a:t>
            </a:r>
            <a:r>
              <a:rPr lang="en-US" altLang="ko-KR" dirty="0"/>
              <a:t>, </a:t>
            </a:r>
            <a:r>
              <a:rPr lang="ko-KR" altLang="en-US" dirty="0"/>
              <a:t>다시</a:t>
            </a:r>
            <a:r>
              <a:rPr lang="en-US" altLang="ko-KR" dirty="0"/>
              <a:t>, </a:t>
            </a:r>
            <a:r>
              <a:rPr lang="ko-KR" altLang="en-US" dirty="0"/>
              <a:t>너 </a:t>
            </a:r>
            <a:r>
              <a:rPr lang="en-US" altLang="ko-KR" dirty="0"/>
              <a:t>… </a:t>
            </a:r>
            <a:r>
              <a:rPr lang="ko-KR" altLang="en-US" dirty="0"/>
              <a:t>등등 통계에서 높은 순위를 차지했던 단어들이 많이 등장한다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63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일단 </a:t>
            </a:r>
            <a:r>
              <a:rPr lang="ko-KR" altLang="en-US" dirty="0" err="1"/>
              <a:t>코랩</a:t>
            </a:r>
            <a:r>
              <a:rPr lang="ko-KR" altLang="en-US" dirty="0"/>
              <a:t> 켜서 아는 만큼 해보자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하다 보면 막히는 부분이 있다</a:t>
            </a:r>
            <a:r>
              <a:rPr lang="en-US" altLang="ko-KR" dirty="0"/>
              <a:t>. </a:t>
            </a:r>
            <a:r>
              <a:rPr lang="ko-KR" altLang="en-US" dirty="0"/>
              <a:t>구글에는 생각보다 많은 해결책이 있다</a:t>
            </a:r>
            <a:r>
              <a:rPr lang="en-US" altLang="ko-KR" dirty="0"/>
              <a:t>. </a:t>
            </a:r>
            <a:r>
              <a:rPr lang="ko-KR" altLang="en-US" dirty="0"/>
              <a:t>무조건 새롭게 자기가 짜는 것보다</a:t>
            </a:r>
            <a:r>
              <a:rPr lang="en-US" altLang="ko-KR" dirty="0"/>
              <a:t>, </a:t>
            </a:r>
            <a:r>
              <a:rPr lang="ko-KR" altLang="en-US" dirty="0"/>
              <a:t>기존 코드를 나에 맞게 바꿔가는 것도 중요하다</a:t>
            </a:r>
            <a:r>
              <a:rPr lang="en-US" altLang="ko-KR" dirty="0"/>
              <a:t>.</a:t>
            </a:r>
          </a:p>
          <a:p>
            <a:r>
              <a:rPr lang="en-US" altLang="ko-KR" b="0" dirty="0"/>
              <a:t>3. </a:t>
            </a:r>
            <a:r>
              <a:rPr lang="ko-KR" altLang="en-US" b="0" dirty="0"/>
              <a:t>구글링으로 힌트를 얻으면</a:t>
            </a:r>
            <a:r>
              <a:rPr lang="en-US" altLang="ko-KR" b="0" dirty="0"/>
              <a:t>, </a:t>
            </a:r>
            <a:r>
              <a:rPr lang="ko-KR" altLang="en-US" b="0" dirty="0"/>
              <a:t>새롭게 배워야 할 모듈들이 등장한다</a:t>
            </a:r>
            <a:r>
              <a:rPr lang="en-US" altLang="ko-KR" b="0" dirty="0"/>
              <a:t>. </a:t>
            </a:r>
            <a:r>
              <a:rPr lang="ko-KR" altLang="en-US" b="0" dirty="0"/>
              <a:t>우리는 코딩을 하면서 매일 새로운 것들을 배우게 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이 </a:t>
            </a:r>
            <a:r>
              <a:rPr lang="ko-KR" altLang="en-US" b="0" dirty="0" err="1"/>
              <a:t>어려운걸</a:t>
            </a:r>
            <a:r>
              <a:rPr lang="ko-KR" altLang="en-US" b="0" dirty="0"/>
              <a:t> 하시는 개발자님들 존경합니다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82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ko-KR" altLang="en-US" dirty="0" err="1"/>
              <a:t>셀레늄과</a:t>
            </a:r>
            <a:r>
              <a:rPr lang="ko-KR" altLang="en-US" dirty="0"/>
              <a:t> </a:t>
            </a:r>
            <a:r>
              <a:rPr lang="ko-KR" altLang="en-US" dirty="0" err="1"/>
              <a:t>판다스를</a:t>
            </a:r>
            <a:r>
              <a:rPr lang="ko-KR" altLang="en-US" dirty="0"/>
              <a:t> 배우고 무적이 된 듯한 착각에 빠졌다</a:t>
            </a:r>
            <a:r>
              <a:rPr lang="en-US" altLang="ko-KR" dirty="0"/>
              <a:t>. </a:t>
            </a:r>
            <a:r>
              <a:rPr lang="ko-KR" altLang="en-US" dirty="0"/>
              <a:t>하지만 기술력을 가진 것과 그것을 이용해 하나의 흥미로운 스토리로 풀어내는 것은 또 다른 이야기였다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이번 프로젝트를 진행하며 </a:t>
            </a:r>
            <a:r>
              <a:rPr lang="en-US" altLang="ko-KR" dirty="0"/>
              <a:t>'</a:t>
            </a:r>
            <a:r>
              <a:rPr lang="ko-KR" altLang="en-US" dirty="0"/>
              <a:t>아름다운 코드 </a:t>
            </a:r>
            <a:r>
              <a:rPr lang="en-US" altLang="ko-KR" dirty="0"/>
              <a:t>'</a:t>
            </a:r>
            <a:r>
              <a:rPr lang="ko-KR" altLang="en-US" dirty="0"/>
              <a:t>의 중요성에 대해 깨달었는데</a:t>
            </a:r>
            <a:r>
              <a:rPr lang="en-US" altLang="ko-KR" dirty="0"/>
              <a:t>, </a:t>
            </a:r>
            <a:r>
              <a:rPr lang="ko-KR" altLang="en-US" dirty="0"/>
              <a:t>우선 탄탄한 스토리를 만들기 위해서는 뒷받침하는 탄탄한 분석이 필요하지만</a:t>
            </a:r>
            <a:endParaRPr lang="en-US" altLang="ko-KR" dirty="0"/>
          </a:p>
          <a:p>
            <a:r>
              <a:rPr lang="ko-KR" altLang="en-US" dirty="0"/>
              <a:t>이런 다양한 양질의 분석은 내가 수집한 데이터를 가공하기 좋게끔 잘 정리하는 것에서부터 시작한다는 것을 깨달었다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기존의 방식처럼 의미 없는 변수명을 지정하고 작은 구조적 결함을 무시한채 진행했을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스스로 만든 덫에 빠져 얼마만큼의 시간을 낭비하는지</a:t>
            </a:r>
            <a:r>
              <a:rPr lang="en-US" altLang="ko-KR" dirty="0"/>
              <a:t>, </a:t>
            </a:r>
            <a:r>
              <a:rPr lang="ko-KR" altLang="en-US" dirty="0"/>
              <a:t>또 데이터 분석의 반경이 얼마나 줄어드는지 직접 체험해봤고</a:t>
            </a:r>
            <a:endParaRPr lang="en-US" altLang="ko-KR" dirty="0"/>
          </a:p>
          <a:p>
            <a:r>
              <a:rPr lang="ko-KR" altLang="en-US" dirty="0"/>
              <a:t>처음부터 깔끔한 코딩라인들을 만들기 위해 들이는 세심한 노력의 중요성을 재확인했다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그외에도</a:t>
            </a:r>
            <a:r>
              <a:rPr lang="ko-KR" altLang="en-US" dirty="0"/>
              <a:t> 분석한 결과를 관객과 소통하기 위해 보기 좋은 이미지로 만들어 한다는 점도 매우 중요했고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설득력을 갖추기 위해 통계적 정확도를 높이는 등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프로젝트를 </a:t>
            </a:r>
            <a:r>
              <a:rPr lang="en-US" altLang="ko-KR" dirty="0"/>
              <a:t>‘</a:t>
            </a:r>
            <a:r>
              <a:rPr lang="ko-KR" altLang="en-US" dirty="0" err="1"/>
              <a:t>완성’한다는</a:t>
            </a:r>
            <a:r>
              <a:rPr lang="ko-KR" altLang="en-US" dirty="0"/>
              <a:t> 것이 얼마나 </a:t>
            </a:r>
            <a:r>
              <a:rPr lang="ko-KR" altLang="en-US" dirty="0" err="1"/>
              <a:t>크고작은</a:t>
            </a:r>
            <a:r>
              <a:rPr lang="ko-KR" altLang="en-US" dirty="0"/>
              <a:t> 노력을 </a:t>
            </a:r>
            <a:r>
              <a:rPr lang="ko-KR" altLang="en-US" dirty="0" err="1"/>
              <a:t>투입해야하는</a:t>
            </a:r>
            <a:r>
              <a:rPr lang="ko-KR" altLang="en-US" dirty="0"/>
              <a:t> 것인지 </a:t>
            </a:r>
            <a:r>
              <a:rPr lang="ko-KR" altLang="en-US" dirty="0" err="1"/>
              <a:t>깨달았다</a:t>
            </a:r>
            <a:r>
              <a:rPr lang="en-US" altLang="ko-KR" dirty="0"/>
              <a:t>. 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53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2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특정 년도나 시대에 유행하는 음악들의 가사를 살펴보면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시대의 특징이나 감성 등을 찾아볼 수 있지 않을까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반대로 시대에 상관없이 보편적으로 드러나는 감성이 있을 수 있지 않을까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언어의 변화는 어떻게 이루어질까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8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시대별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(80~10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년대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멜론 차트 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곡의 가사에서 유의미하게 나타난 단어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들 찾아보기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멜론 시대 차트에서 </a:t>
            </a:r>
            <a:r>
              <a:rPr lang="en-US" altLang="ko-KR" dirty="0"/>
              <a:t>60</a:t>
            </a:r>
            <a:r>
              <a:rPr lang="ko-KR" altLang="en-US" dirty="0"/>
              <a:t>년대부터 가져오려고 했으나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중에 차트의 문제점을 발견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6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연도별 탑 </a:t>
            </a:r>
            <a:r>
              <a:rPr lang="en-US" altLang="ko-KR" dirty="0"/>
              <a:t>10 </a:t>
            </a:r>
            <a:r>
              <a:rPr lang="ko-KR" altLang="en-US" dirty="0"/>
              <a:t>곡을 모아서 새로운 탑 </a:t>
            </a:r>
            <a:r>
              <a:rPr lang="en-US" altLang="ko-KR" dirty="0"/>
              <a:t>100 </a:t>
            </a:r>
            <a:r>
              <a:rPr lang="ko-KR" altLang="en-US" dirty="0"/>
              <a:t>차트를 만들기</a:t>
            </a:r>
            <a:r>
              <a:rPr lang="en-US" altLang="ko-KR" dirty="0"/>
              <a:t>. (80</a:t>
            </a:r>
            <a:r>
              <a:rPr lang="ko-KR" altLang="en-US" dirty="0"/>
              <a:t>년대는 </a:t>
            </a:r>
            <a:r>
              <a:rPr lang="en-US" altLang="ko-KR" dirty="0"/>
              <a:t>84</a:t>
            </a:r>
            <a:r>
              <a:rPr lang="ko-KR" altLang="en-US" dirty="0"/>
              <a:t>년부터 기록이 있으므로 </a:t>
            </a:r>
            <a:r>
              <a:rPr lang="en-US" altLang="ko-KR" dirty="0"/>
              <a:t>60</a:t>
            </a:r>
            <a:r>
              <a:rPr lang="ko-KR" altLang="en-US" dirty="0"/>
              <a:t>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9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멜론 시대차트는 일반 차트와 다르게 </a:t>
            </a:r>
            <a:r>
              <a:rPr lang="en-US" altLang="ko-KR" dirty="0" err="1"/>
              <a:t>BeautifulSoup</a:t>
            </a:r>
            <a:r>
              <a:rPr lang="ko-KR" altLang="en-US" dirty="0"/>
              <a:t>로 </a:t>
            </a:r>
            <a:r>
              <a:rPr lang="ko-KR" altLang="en-US" dirty="0" err="1"/>
              <a:t>크롤링이</a:t>
            </a:r>
            <a:r>
              <a:rPr lang="ko-KR" altLang="en-US" dirty="0"/>
              <a:t> 불가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쥬피터</a:t>
            </a:r>
            <a:r>
              <a:rPr lang="ko-KR" altLang="en-US" dirty="0"/>
              <a:t> 노트북에서 </a:t>
            </a:r>
            <a:r>
              <a:rPr lang="en-US" altLang="ko-KR" dirty="0"/>
              <a:t>Selenium</a:t>
            </a:r>
            <a:r>
              <a:rPr lang="ko-KR" altLang="en-US" dirty="0"/>
              <a:t>을 사용해야 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2010</a:t>
            </a:r>
            <a:r>
              <a:rPr lang="ko-KR" altLang="en-US" dirty="0"/>
              <a:t>년대 차트를 예로 들면</a:t>
            </a:r>
            <a:r>
              <a:rPr lang="en-US" altLang="ko-KR" dirty="0"/>
              <a:t>, 2000</a:t>
            </a:r>
            <a:r>
              <a:rPr lang="ko-KR" altLang="en-US" dirty="0"/>
              <a:t>년부터 </a:t>
            </a:r>
            <a:r>
              <a:rPr lang="en-US" altLang="ko-KR" dirty="0"/>
              <a:t>2009</a:t>
            </a:r>
            <a:r>
              <a:rPr lang="ko-KR" altLang="en-US" dirty="0"/>
              <a:t>년까지의 연도별 탑 </a:t>
            </a:r>
            <a:r>
              <a:rPr lang="en-US" altLang="ko-KR" dirty="0"/>
              <a:t>100</a:t>
            </a:r>
            <a:r>
              <a:rPr lang="ko-KR" altLang="en-US" dirty="0"/>
              <a:t>차트 </a:t>
            </a:r>
            <a:r>
              <a:rPr lang="en-US" altLang="ko-KR" dirty="0" err="1"/>
              <a:t>url</a:t>
            </a:r>
            <a:r>
              <a:rPr lang="ko-KR" altLang="en-US" dirty="0"/>
              <a:t>을 각각 접속해서 </a:t>
            </a:r>
            <a:r>
              <a:rPr lang="en-US" altLang="ko-KR" dirty="0"/>
              <a:t>10</a:t>
            </a:r>
            <a:r>
              <a:rPr lang="ko-KR" altLang="en-US" dirty="0" err="1"/>
              <a:t>곡씩</a:t>
            </a:r>
            <a:r>
              <a:rPr lang="ko-KR" altLang="en-US" dirty="0"/>
              <a:t> 크롤링했다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9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연도의 차트 순위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, </a:t>
            </a:r>
            <a:r>
              <a:rPr lang="ko-KR" altLang="en-US" dirty="0"/>
              <a:t>노래 상세 페이지 </a:t>
            </a:r>
            <a:r>
              <a:rPr lang="en-US" altLang="ko-KR" dirty="0" err="1"/>
              <a:t>url</a:t>
            </a:r>
            <a:r>
              <a:rPr lang="ko-KR" altLang="en-US" dirty="0"/>
              <a:t>을 크롤링했다</a:t>
            </a:r>
            <a:r>
              <a:rPr lang="en-US" altLang="ko-KR" dirty="0"/>
              <a:t>. 10</a:t>
            </a:r>
            <a:r>
              <a:rPr lang="ko-KR" altLang="en-US" dirty="0"/>
              <a:t>개의 년도를 모두 합치면 한 시대의 탑</a:t>
            </a:r>
            <a:r>
              <a:rPr lang="en-US" altLang="ko-KR" dirty="0"/>
              <a:t>100</a:t>
            </a:r>
            <a:r>
              <a:rPr lang="ko-KR" altLang="en-US" dirty="0"/>
              <a:t>차트가 완성된다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크롤링해온 상세 페이지 </a:t>
            </a:r>
            <a:r>
              <a:rPr lang="en-US" altLang="ko-KR" dirty="0" err="1"/>
              <a:t>url</a:t>
            </a:r>
            <a:r>
              <a:rPr lang="ko-KR" altLang="en-US" dirty="0"/>
              <a:t>을 리스트로 만들고</a:t>
            </a:r>
            <a:r>
              <a:rPr lang="en-US" altLang="ko-KR" dirty="0"/>
              <a:t>, </a:t>
            </a:r>
            <a:r>
              <a:rPr lang="ko-KR" altLang="en-US" dirty="0"/>
              <a:t>반복문을 사용해서 상세 페이지의 가사 부분만 </a:t>
            </a:r>
            <a:r>
              <a:rPr lang="ko-KR" altLang="en-US" dirty="0" err="1"/>
              <a:t>크롤링을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번을 진행했기 때문에 중간중간 멜론에서 접속을 차단하는 경우가 많았다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8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과정에서 띄어쓰기가 제대로 되지 않거나 불필요한 기호가 딸려온 부분이 있어서 </a:t>
            </a:r>
            <a:r>
              <a:rPr lang="en-US" altLang="ko-KR" dirty="0"/>
              <a:t>replace </a:t>
            </a:r>
            <a:r>
              <a:rPr lang="ko-KR" altLang="en-US" dirty="0"/>
              <a:t>함수와 </a:t>
            </a:r>
            <a:r>
              <a:rPr lang="en-US" altLang="ko-KR" dirty="0" err="1"/>
              <a:t>pykospacing</a:t>
            </a:r>
            <a:r>
              <a:rPr lang="en-US" altLang="ko-KR" dirty="0"/>
              <a:t> </a:t>
            </a:r>
            <a:r>
              <a:rPr lang="ko-KR" altLang="en-US" dirty="0"/>
              <a:t>모듈을 통해 가사를 다듬었다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664693" y="3064335"/>
            <a:ext cx="0" cy="80184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463951" y="2702056"/>
            <a:ext cx="1311926" cy="1453888"/>
          </a:xfrm>
        </p:spPr>
        <p:txBody>
          <a:bodyPr/>
          <a:lstStyle/>
          <a:p>
            <a:pPr algn="l"/>
            <a:r>
              <a:rPr lang="ko-KR" altLang="en-US" sz="1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그  시절 </a:t>
            </a:r>
            <a:r>
              <a:rPr lang="en-US" altLang="ko-KR" sz="1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, </a:t>
            </a:r>
            <a:br>
              <a:rPr lang="en-US" altLang="ko-KR" sz="1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</a:br>
            <a:r>
              <a:rPr lang="ko-KR" altLang="en-US" sz="1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그 노랫말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4775877" y="3064335"/>
            <a:ext cx="1074589" cy="785045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altLang="ko-KR" sz="1200" dirty="0"/>
              <a:t>Team </a:t>
            </a:r>
            <a:r>
              <a:rPr lang="ko-KR" altLang="en-US" sz="1200" dirty="0"/>
              <a:t>멜론파이</a:t>
            </a:r>
            <a:endParaRPr lang="en-US" altLang="ko-KR" sz="1200" dirty="0"/>
          </a:p>
          <a:p>
            <a:pPr algn="ctr">
              <a:lnSpc>
                <a:spcPct val="100000"/>
              </a:lnSpc>
            </a:pPr>
            <a:r>
              <a:rPr lang="ko-KR" altLang="en-US" sz="1200" dirty="0"/>
              <a:t>이태윤</a:t>
            </a:r>
            <a:endParaRPr lang="en-US" altLang="ko-KR" sz="1200" dirty="0"/>
          </a:p>
          <a:p>
            <a:pPr algn="ctr">
              <a:lnSpc>
                <a:spcPct val="100000"/>
              </a:lnSpc>
            </a:pPr>
            <a:r>
              <a:rPr lang="ko-KR" altLang="en-US" sz="1200" dirty="0"/>
              <a:t>윤찬솔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5"/>
    </mc:Choice>
    <mc:Fallback xmlns="">
      <p:transition spd="slow" advTm="211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Source code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5" name="제목 10">
            <a:extLst>
              <a:ext uri="{FF2B5EF4-FFF2-40B4-BE49-F238E27FC236}">
                <a16:creationId xmlns:a16="http://schemas.microsoft.com/office/drawing/2014/main" id="{326486B2-698E-4B72-9190-D7D805D3B284}"/>
              </a:ext>
            </a:extLst>
          </p:cNvPr>
          <p:cNvSpPr txBox="1">
            <a:spLocks/>
          </p:cNvSpPr>
          <p:nvPr/>
        </p:nvSpPr>
        <p:spPr>
          <a:xfrm>
            <a:off x="4226808" y="5021755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FF7FE-3A17-45BF-97D6-1BAD44CA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66" y="1244123"/>
            <a:ext cx="4779357" cy="1727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D384E-6041-4CE1-BBF7-9CA60967F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123"/>
          <a:stretch/>
        </p:blipFill>
        <p:spPr>
          <a:xfrm>
            <a:off x="570121" y="3531645"/>
            <a:ext cx="7554664" cy="1490110"/>
          </a:xfrm>
          <a:prstGeom prst="rect">
            <a:avLst/>
          </a:prstGeom>
        </p:spPr>
      </p:pic>
      <p:sp>
        <p:nvSpPr>
          <p:cNvPr id="14" name="제목 10">
            <a:extLst>
              <a:ext uri="{FF2B5EF4-FFF2-40B4-BE49-F238E27FC236}">
                <a16:creationId xmlns:a16="http://schemas.microsoft.com/office/drawing/2014/main" id="{A5580929-2B8C-4162-934A-FAC2FE88B628}"/>
              </a:ext>
            </a:extLst>
          </p:cNvPr>
          <p:cNvSpPr txBox="1">
            <a:spLocks/>
          </p:cNvSpPr>
          <p:nvPr/>
        </p:nvSpPr>
        <p:spPr>
          <a:xfrm>
            <a:off x="570121" y="1760028"/>
            <a:ext cx="304266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altLang="ko-KR" sz="3200" b="1" dirty="0" err="1">
                <a:solidFill>
                  <a:schemeClr val="tx2">
                    <a:lumMod val="50000"/>
                  </a:schemeClr>
                </a:solidFill>
              </a:rPr>
              <a:t>Konlpy</a:t>
            </a: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b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</a:b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9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Source code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5" name="제목 10">
            <a:extLst>
              <a:ext uri="{FF2B5EF4-FFF2-40B4-BE49-F238E27FC236}">
                <a16:creationId xmlns:a16="http://schemas.microsoft.com/office/drawing/2014/main" id="{326486B2-698E-4B72-9190-D7D805D3B284}"/>
              </a:ext>
            </a:extLst>
          </p:cNvPr>
          <p:cNvSpPr txBox="1">
            <a:spLocks/>
          </p:cNvSpPr>
          <p:nvPr/>
        </p:nvSpPr>
        <p:spPr>
          <a:xfrm>
            <a:off x="4226808" y="5021755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7F2C28-B7C9-4964-A4CF-21778D7F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" y="1675232"/>
            <a:ext cx="7962900" cy="31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AEC1F-518A-42CA-B476-3B01F6790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8" y="1940109"/>
            <a:ext cx="3726462" cy="36682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D06809-6FD4-48E9-85C9-B36E46C4F2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 b="831"/>
          <a:stretch/>
        </p:blipFill>
        <p:spPr>
          <a:xfrm>
            <a:off x="4058189" y="1940109"/>
            <a:ext cx="4237397" cy="3668236"/>
          </a:xfrm>
          <a:prstGeom prst="rect">
            <a:avLst/>
          </a:prstGeom>
        </p:spPr>
      </p:pic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636400" y="1159837"/>
            <a:ext cx="304266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80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95F00276-2087-45D5-9CED-8EF72A009931}"/>
              </a:ext>
            </a:extLst>
          </p:cNvPr>
          <p:cNvSpPr/>
          <p:nvPr/>
        </p:nvSpPr>
        <p:spPr>
          <a:xfrm>
            <a:off x="4462140" y="5443958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810AE37D-B31A-4C73-BB6A-4E36B15012BD}"/>
              </a:ext>
            </a:extLst>
          </p:cNvPr>
          <p:cNvSpPr/>
          <p:nvPr/>
        </p:nvSpPr>
        <p:spPr>
          <a:xfrm>
            <a:off x="4667624" y="5440839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6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636400" y="1159837"/>
            <a:ext cx="304266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90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BCBA6-ED70-462B-8D0E-454C3AB97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8" y="2059228"/>
            <a:ext cx="3614473" cy="3544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07B011-340E-4F00-B19E-5FD4053BC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81" y="2057087"/>
            <a:ext cx="4881221" cy="3429781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9C4478F9-D229-4C6B-B88E-09803EA73C41}"/>
              </a:ext>
            </a:extLst>
          </p:cNvPr>
          <p:cNvSpPr/>
          <p:nvPr/>
        </p:nvSpPr>
        <p:spPr>
          <a:xfrm>
            <a:off x="4335694" y="5322481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173B3EC-4958-400C-A5E8-33A43D293534}"/>
              </a:ext>
            </a:extLst>
          </p:cNvPr>
          <p:cNvSpPr/>
          <p:nvPr/>
        </p:nvSpPr>
        <p:spPr>
          <a:xfrm>
            <a:off x="4930672" y="5322480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22445B30-38C4-4F80-A00C-B642AABBD073}"/>
              </a:ext>
            </a:extLst>
          </p:cNvPr>
          <p:cNvSpPr/>
          <p:nvPr/>
        </p:nvSpPr>
        <p:spPr>
          <a:xfrm>
            <a:off x="5653132" y="5322480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0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636400" y="1159837"/>
            <a:ext cx="304266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358AA-1CC8-47B0-B590-B3FEC2F60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9" y="1868209"/>
            <a:ext cx="3553292" cy="3733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1E489-0F9C-42F1-A279-3D7ED6CC2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59" y="2002964"/>
            <a:ext cx="4970950" cy="3598275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A7713A66-85B5-49E6-B6E8-47BEB00039ED}"/>
              </a:ext>
            </a:extLst>
          </p:cNvPr>
          <p:cNvSpPr/>
          <p:nvPr/>
        </p:nvSpPr>
        <p:spPr>
          <a:xfrm>
            <a:off x="4222678" y="5396218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98425017-E877-49ED-9994-6A818662882D}"/>
              </a:ext>
            </a:extLst>
          </p:cNvPr>
          <p:cNvSpPr/>
          <p:nvPr/>
        </p:nvSpPr>
        <p:spPr>
          <a:xfrm>
            <a:off x="6218151" y="5455372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4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636400" y="1159837"/>
            <a:ext cx="304266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C16A3-70B3-49F2-9800-F386CC0B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1987309"/>
            <a:ext cx="3622284" cy="35518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F3818F-1FDB-4C5D-9F41-AAEFFF729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0" y="2056151"/>
            <a:ext cx="5055357" cy="3601441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F3A20D32-D4D8-423D-BEE0-0673E1FD9E37}"/>
              </a:ext>
            </a:extLst>
          </p:cNvPr>
          <p:cNvSpPr/>
          <p:nvPr/>
        </p:nvSpPr>
        <p:spPr>
          <a:xfrm>
            <a:off x="4294596" y="5533776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47D7697-B339-4061-97A1-CAC22491ED0E}"/>
              </a:ext>
            </a:extLst>
          </p:cNvPr>
          <p:cNvSpPr/>
          <p:nvPr/>
        </p:nvSpPr>
        <p:spPr>
          <a:xfrm>
            <a:off x="6749004" y="5530307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2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587833" y="1139640"/>
            <a:ext cx="1850000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역대 전체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F6B2F-8A61-43C9-87FD-71F1AF93A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2" y="1962571"/>
            <a:ext cx="3696425" cy="3638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13CFA7-0A82-44A2-B3FC-DB347458F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77" y="2002964"/>
            <a:ext cx="5050913" cy="3598275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148BCE1E-6131-42BD-BD2B-8ED5A0F2EDD8}"/>
              </a:ext>
            </a:extLst>
          </p:cNvPr>
          <p:cNvSpPr/>
          <p:nvPr/>
        </p:nvSpPr>
        <p:spPr>
          <a:xfrm>
            <a:off x="4361198" y="5436852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6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3645021" y="1115436"/>
            <a:ext cx="1850000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인기 단어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E4C1A-E907-4212-8EDA-6F215DEF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3" y="1874388"/>
            <a:ext cx="6362949" cy="4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7561188" cy="843127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Analysis –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총 단어 수와 </a:t>
            </a:r>
            <a:r>
              <a: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사랑</a:t>
            </a:r>
            <a:r>
              <a: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＇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비율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234506" y="6044661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1086144" y="1466116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80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32765200-2CFF-498F-B0EB-44B9AFDB9389}"/>
              </a:ext>
            </a:extLst>
          </p:cNvPr>
          <p:cNvSpPr txBox="1">
            <a:spLocks/>
          </p:cNvSpPr>
          <p:nvPr/>
        </p:nvSpPr>
        <p:spPr>
          <a:xfrm>
            <a:off x="6036159" y="1466116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90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C7BA85D2-3332-4C00-B4E2-2D1BEC568E4B}"/>
              </a:ext>
            </a:extLst>
          </p:cNvPr>
          <p:cNvSpPr txBox="1">
            <a:spLocks/>
          </p:cNvSpPr>
          <p:nvPr/>
        </p:nvSpPr>
        <p:spPr>
          <a:xfrm>
            <a:off x="1086144" y="4055587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7D30364A-9855-48CF-892F-2D0AB83B62B0}"/>
              </a:ext>
            </a:extLst>
          </p:cNvPr>
          <p:cNvSpPr txBox="1">
            <a:spLocks/>
          </p:cNvSpPr>
          <p:nvPr/>
        </p:nvSpPr>
        <p:spPr>
          <a:xfrm>
            <a:off x="6036159" y="4055587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16D28-1533-468E-8C7E-95782B5D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5" y="2391005"/>
            <a:ext cx="3543897" cy="11068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E1F367-B058-467D-A224-4BEBC7EF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22" y="2522858"/>
            <a:ext cx="3634838" cy="8431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3DA363-282D-4DF8-A233-F2EC5287A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15" y="4901227"/>
            <a:ext cx="3543897" cy="763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877C01-63D7-4AEE-BCBA-7A3C0AB73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594" y="4901227"/>
            <a:ext cx="4037353" cy="7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0AD5A-5A9E-459F-9745-4745B7C3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6" y="1610264"/>
            <a:ext cx="3943350" cy="399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2028C-B591-4800-9216-760EC0422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84"/>
          <a:stretch/>
        </p:blipFill>
        <p:spPr>
          <a:xfrm>
            <a:off x="4814486" y="2307193"/>
            <a:ext cx="3943351" cy="2243614"/>
          </a:xfrm>
          <a:prstGeom prst="rect">
            <a:avLst/>
          </a:prstGeom>
        </p:spPr>
      </p:pic>
      <p:sp>
        <p:nvSpPr>
          <p:cNvPr id="15" name="제목 10">
            <a:extLst>
              <a:ext uri="{FF2B5EF4-FFF2-40B4-BE49-F238E27FC236}">
                <a16:creationId xmlns:a16="http://schemas.microsoft.com/office/drawing/2014/main" id="{6F37381B-439A-42B8-BA46-5FBA8A81C50F}"/>
              </a:ext>
            </a:extLst>
          </p:cNvPr>
          <p:cNvSpPr txBox="1">
            <a:spLocks/>
          </p:cNvSpPr>
          <p:nvPr/>
        </p:nvSpPr>
        <p:spPr>
          <a:xfrm>
            <a:off x="6589864" y="4635658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제목 10">
            <a:extLst>
              <a:ext uri="{FF2B5EF4-FFF2-40B4-BE49-F238E27FC236}">
                <a16:creationId xmlns:a16="http://schemas.microsoft.com/office/drawing/2014/main" id="{2A6335F1-F1E3-4E8F-9503-BD06D117A6C5}"/>
              </a:ext>
            </a:extLst>
          </p:cNvPr>
          <p:cNvSpPr txBox="1">
            <a:spLocks/>
          </p:cNvSpPr>
          <p:nvPr/>
        </p:nvSpPr>
        <p:spPr>
          <a:xfrm>
            <a:off x="5668630" y="5258929"/>
            <a:ext cx="2551134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FFC000"/>
                </a:solidFill>
              </a:rPr>
              <a:t>보편적 감정</a:t>
            </a:r>
            <a:r>
              <a:rPr lang="en-US" altLang="ko-KR" sz="2400" b="1" dirty="0">
                <a:solidFill>
                  <a:srgbClr val="FFC000"/>
                </a:solidFill>
              </a:rPr>
              <a:t>?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E86B74C5-31E9-4F25-A296-5F4D4EDF4FCA}"/>
              </a:ext>
            </a:extLst>
          </p:cNvPr>
          <p:cNvSpPr/>
          <p:nvPr/>
        </p:nvSpPr>
        <p:spPr>
          <a:xfrm rot="16200000">
            <a:off x="1710305" y="2384688"/>
            <a:ext cx="133565" cy="3287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en-US" altLang="ko-KR" dirty="0"/>
              <a:t>Topic / Concept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Source code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Lessons learned</a:t>
            </a:r>
            <a:endParaRPr lang="ko-KR" altLang="en-US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Q/A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91684" y="3610701"/>
            <a:ext cx="1057275" cy="182698"/>
          </a:xfrm>
        </p:spPr>
        <p:txBody>
          <a:bodyPr/>
          <a:lstStyle/>
          <a:p>
            <a:pPr algn="l"/>
            <a:r>
              <a:rPr lang="en-US" dirty="0"/>
              <a:t>FAIC  Team Project</a:t>
            </a:r>
          </a:p>
        </p:txBody>
      </p:sp>
    </p:spTree>
    <p:extLst>
      <p:ext uri="{BB962C8B-B14F-4D97-AF65-F5344CB8AC3E}">
        <p14:creationId xmlns:p14="http://schemas.microsoft.com/office/powerpoint/2010/main" val="23991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7315001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 – </a:t>
            </a:r>
            <a:r>
              <a:rPr lang="ko-KR" altLang="en-US" sz="2800" dirty="0"/>
              <a:t>가사 속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영어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단어 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080169" y="587335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1351158" y="1769080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80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32765200-2CFF-498F-B0EB-44B9AFDB9389}"/>
              </a:ext>
            </a:extLst>
          </p:cNvPr>
          <p:cNvSpPr txBox="1">
            <a:spLocks/>
          </p:cNvSpPr>
          <p:nvPr/>
        </p:nvSpPr>
        <p:spPr>
          <a:xfrm>
            <a:off x="5575643" y="1769080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90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C7BA85D2-3332-4C00-B4E2-2D1BEC568E4B}"/>
              </a:ext>
            </a:extLst>
          </p:cNvPr>
          <p:cNvSpPr txBox="1">
            <a:spLocks/>
          </p:cNvSpPr>
          <p:nvPr/>
        </p:nvSpPr>
        <p:spPr>
          <a:xfrm>
            <a:off x="1452550" y="3884278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7D30364A-9855-48CF-892F-2D0AB83B62B0}"/>
              </a:ext>
            </a:extLst>
          </p:cNvPr>
          <p:cNvSpPr txBox="1">
            <a:spLocks/>
          </p:cNvSpPr>
          <p:nvPr/>
        </p:nvSpPr>
        <p:spPr>
          <a:xfrm>
            <a:off x="5677035" y="3884278"/>
            <a:ext cx="1246316" cy="6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년대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6152D-8E73-4F52-BC2F-2FF8B52D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9" y="2562333"/>
            <a:ext cx="2381250" cy="714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ADF9D9-DA1B-44EA-A603-8D1A2A7C1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40" y="2562332"/>
            <a:ext cx="2628900" cy="714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C7DB06-70A6-48AB-B8AB-E822CDA4E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35" y="4859838"/>
            <a:ext cx="3143250" cy="647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6F63F5-E060-4ECB-B178-D52FC42C66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930"/>
          <a:stretch/>
        </p:blipFill>
        <p:spPr>
          <a:xfrm>
            <a:off x="5048092" y="4879833"/>
            <a:ext cx="3038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6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998199" y="6253865"/>
            <a:ext cx="7311565" cy="581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788166" y="1249582"/>
            <a:ext cx="4963141" cy="232787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보편적 감정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F1EAB623-3273-4EA2-BDB5-D8C1D849CE9B}"/>
              </a:ext>
            </a:extLst>
          </p:cNvPr>
          <p:cNvSpPr txBox="1">
            <a:spLocks/>
          </p:cNvSpPr>
          <p:nvPr/>
        </p:nvSpPr>
        <p:spPr>
          <a:xfrm>
            <a:off x="788166" y="1976281"/>
            <a:ext cx="6177713" cy="273474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단어 수 증가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0A21FD8D-3FC4-46BF-84CF-0ECE6B35F713}"/>
              </a:ext>
            </a:extLst>
          </p:cNvPr>
          <p:cNvSpPr txBox="1">
            <a:spLocks/>
          </p:cNvSpPr>
          <p:nvPr/>
        </p:nvSpPr>
        <p:spPr>
          <a:xfrm>
            <a:off x="788166" y="2862586"/>
            <a:ext cx="5230254" cy="273474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영어 사용 증가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제목 10">
            <a:extLst>
              <a:ext uri="{FF2B5EF4-FFF2-40B4-BE49-F238E27FC236}">
                <a16:creationId xmlns:a16="http://schemas.microsoft.com/office/drawing/2014/main" id="{53F08C95-D024-4456-BAE5-21685591B8D6}"/>
              </a:ext>
            </a:extLst>
          </p:cNvPr>
          <p:cNvSpPr txBox="1">
            <a:spLocks/>
          </p:cNvSpPr>
          <p:nvPr/>
        </p:nvSpPr>
        <p:spPr>
          <a:xfrm>
            <a:off x="788166" y="3744008"/>
            <a:ext cx="5230254" cy="273474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단어의 변화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8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675152" y="1309472"/>
            <a:ext cx="3475608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자동 가사 </a:t>
            </a:r>
            <a:r>
              <a:rPr lang="ko-KR" altLang="en-US" sz="2400" b="1" dirty="0" err="1">
                <a:solidFill>
                  <a:schemeClr val="bg2">
                    <a:lumMod val="50000"/>
                  </a:schemeClr>
                </a:solidFill>
              </a:rPr>
              <a:t>생성기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3A1EE-72C0-4585-9007-9F68770F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1977938"/>
            <a:ext cx="670062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Analysis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BA4035C6-8C91-4DB4-9B6C-D6ABEC6EA770}"/>
              </a:ext>
            </a:extLst>
          </p:cNvPr>
          <p:cNvSpPr txBox="1">
            <a:spLocks/>
          </p:cNvSpPr>
          <p:nvPr/>
        </p:nvSpPr>
        <p:spPr>
          <a:xfrm>
            <a:off x="675152" y="1309472"/>
            <a:ext cx="3475608" cy="8431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자동 가사 </a:t>
            </a:r>
            <a:r>
              <a:rPr lang="ko-KR" altLang="en-US" sz="2400" b="1" dirty="0" err="1">
                <a:solidFill>
                  <a:schemeClr val="bg2">
                    <a:lumMod val="50000"/>
                  </a:schemeClr>
                </a:solidFill>
              </a:rPr>
              <a:t>생성기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65F7B3-4B9F-4CC1-908F-207A757F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35" y="2152599"/>
            <a:ext cx="6037191" cy="40005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D3DC56-466A-4B0F-BF8D-E512A1F3F319}"/>
              </a:ext>
            </a:extLst>
          </p:cNvPr>
          <p:cNvCxnSpPr>
            <a:cxnSpLocks/>
          </p:cNvCxnSpPr>
          <p:nvPr/>
        </p:nvCxnSpPr>
        <p:spPr>
          <a:xfrm>
            <a:off x="3760300" y="2774022"/>
            <a:ext cx="30826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42FC39-0E01-425F-83B6-D93FBCEDC48C}"/>
              </a:ext>
            </a:extLst>
          </p:cNvPr>
          <p:cNvCxnSpPr>
            <a:cxnSpLocks/>
          </p:cNvCxnSpPr>
          <p:nvPr/>
        </p:nvCxnSpPr>
        <p:spPr>
          <a:xfrm>
            <a:off x="3686668" y="3614791"/>
            <a:ext cx="30826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F4F23B-AD6D-4960-8A95-5342BF1BDDF2}"/>
              </a:ext>
            </a:extLst>
          </p:cNvPr>
          <p:cNvCxnSpPr>
            <a:cxnSpLocks/>
          </p:cNvCxnSpPr>
          <p:nvPr/>
        </p:nvCxnSpPr>
        <p:spPr>
          <a:xfrm>
            <a:off x="2330480" y="6070314"/>
            <a:ext cx="30826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29AA0E-2B83-4533-B4E7-97F2EA671C65}"/>
              </a:ext>
            </a:extLst>
          </p:cNvPr>
          <p:cNvCxnSpPr>
            <a:cxnSpLocks/>
          </p:cNvCxnSpPr>
          <p:nvPr/>
        </p:nvCxnSpPr>
        <p:spPr>
          <a:xfrm>
            <a:off x="1940062" y="3614791"/>
            <a:ext cx="30826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4F49D7-2AEE-480F-8C25-956B0A43F5B0}"/>
              </a:ext>
            </a:extLst>
          </p:cNvPr>
          <p:cNvCxnSpPr>
            <a:cxnSpLocks/>
          </p:cNvCxnSpPr>
          <p:nvPr/>
        </p:nvCxnSpPr>
        <p:spPr>
          <a:xfrm>
            <a:off x="2782543" y="4467545"/>
            <a:ext cx="30826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D9EBDC-D1E2-480F-A451-05D5A456413A}"/>
              </a:ext>
            </a:extLst>
          </p:cNvPr>
          <p:cNvCxnSpPr>
            <a:cxnSpLocks/>
          </p:cNvCxnSpPr>
          <p:nvPr/>
        </p:nvCxnSpPr>
        <p:spPr>
          <a:xfrm flipV="1">
            <a:off x="880435" y="5250094"/>
            <a:ext cx="301093" cy="8562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F1276-EE5F-4BBC-A7FD-B7FF60A6CE95}"/>
              </a:ext>
            </a:extLst>
          </p:cNvPr>
          <p:cNvCxnSpPr>
            <a:cxnSpLocks/>
          </p:cNvCxnSpPr>
          <p:nvPr/>
        </p:nvCxnSpPr>
        <p:spPr>
          <a:xfrm>
            <a:off x="3048000" y="5268929"/>
            <a:ext cx="30826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7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Lessons learned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DESIGNED BY L@RGO</a:t>
            </a:r>
            <a:endParaRPr lang="ko-KR" altLang="en-US" dirty="0">
              <a:latin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97511-7C27-4935-8310-CE9A14E4249A}"/>
              </a:ext>
            </a:extLst>
          </p:cNvPr>
          <p:cNvSpPr txBox="1"/>
          <p:nvPr/>
        </p:nvSpPr>
        <p:spPr>
          <a:xfrm>
            <a:off x="476398" y="2138565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1) </a:t>
            </a:r>
            <a:r>
              <a:rPr lang="ko-KR" altLang="en-US" b="1" dirty="0">
                <a:cs typeface="Aharoni" panose="020B0604020202020204" pitchFamily="2" charset="-79"/>
              </a:rPr>
              <a:t>일단 해보자</a:t>
            </a:r>
            <a:r>
              <a:rPr lang="en-US" altLang="ko-KR" b="1" dirty="0">
                <a:cs typeface="Aharoni" panose="020B0604020202020204" pitchFamily="2" charset="-79"/>
              </a:rPr>
              <a:t>!</a:t>
            </a:r>
            <a:endParaRPr lang="ko-KR" altLang="en-US" b="1" dirty="0"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25F7D-E404-490E-A186-88189A38BABE}"/>
              </a:ext>
            </a:extLst>
          </p:cNvPr>
          <p:cNvSpPr txBox="1"/>
          <p:nvPr/>
        </p:nvSpPr>
        <p:spPr>
          <a:xfrm>
            <a:off x="476397" y="3003457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2) </a:t>
            </a:r>
            <a:r>
              <a:rPr lang="ko-KR" altLang="en-US" b="1" dirty="0">
                <a:cs typeface="Aharoni" panose="020B0604020202020204" pitchFamily="2" charset="-79"/>
              </a:rPr>
              <a:t>구글링과 집단지성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F6685-0213-4DDB-9C28-F10F83A9326E}"/>
              </a:ext>
            </a:extLst>
          </p:cNvPr>
          <p:cNvSpPr txBox="1"/>
          <p:nvPr/>
        </p:nvSpPr>
        <p:spPr>
          <a:xfrm>
            <a:off x="476396" y="4295800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3) </a:t>
            </a:r>
            <a:r>
              <a:rPr lang="ko-KR" altLang="en-US" b="1" dirty="0">
                <a:cs typeface="Aharoni" panose="020B0604020202020204" pitchFamily="2" charset="-79"/>
              </a:rPr>
              <a:t>배울 것은 무한하다</a:t>
            </a:r>
            <a:r>
              <a:rPr lang="en-US" altLang="ko-KR" b="1" dirty="0">
                <a:cs typeface="Aharoni" panose="020B0604020202020204" pitchFamily="2" charset="-79"/>
              </a:rPr>
              <a:t>!</a:t>
            </a:r>
            <a:endParaRPr lang="ko-KR" altLang="en-US" b="1" dirty="0">
              <a:cs typeface="Aharoni" panose="020B060402020202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49035-BA9E-4AEA-B5B1-D6CE1DF66AB3}"/>
              </a:ext>
            </a:extLst>
          </p:cNvPr>
          <p:cNvSpPr txBox="1"/>
          <p:nvPr/>
        </p:nvSpPr>
        <p:spPr>
          <a:xfrm>
            <a:off x="1008756" y="3615574"/>
            <a:ext cx="438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cs typeface="Aharoni" panose="020B0604020202020204" pitchFamily="2" charset="-79"/>
              </a:rPr>
              <a:t>변용 </a:t>
            </a:r>
            <a:r>
              <a:rPr lang="en-US" altLang="ko-KR" sz="1600" b="1" dirty="0">
                <a:cs typeface="Aharoni" panose="020B0604020202020204" pitchFamily="2" charset="-79"/>
              </a:rPr>
              <a:t>/ </a:t>
            </a:r>
            <a:r>
              <a:rPr lang="ko-KR" altLang="en-US" sz="1600" b="1" dirty="0" err="1">
                <a:cs typeface="Aharoni" panose="020B0604020202020204" pitchFamily="2" charset="-79"/>
              </a:rPr>
              <a:t>법고창신</a:t>
            </a:r>
            <a:endParaRPr lang="en-US" altLang="ko-KR" sz="1600" b="1" dirty="0"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99D52-CD69-408B-A69A-EB3745A36EFC}"/>
              </a:ext>
            </a:extLst>
          </p:cNvPr>
          <p:cNvSpPr txBox="1"/>
          <p:nvPr/>
        </p:nvSpPr>
        <p:spPr>
          <a:xfrm>
            <a:off x="476395" y="5454643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4) </a:t>
            </a:r>
            <a:r>
              <a:rPr lang="ko-KR" altLang="en-US" b="1" dirty="0">
                <a:cs typeface="Aharoni" panose="020B0604020202020204" pitchFamily="2" charset="-79"/>
              </a:rPr>
              <a:t>개발자님들은 대단하시다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6FD9A-55D7-4FCD-9CFB-C0D0E32DCACB}"/>
              </a:ext>
            </a:extLst>
          </p:cNvPr>
          <p:cNvSpPr txBox="1"/>
          <p:nvPr/>
        </p:nvSpPr>
        <p:spPr>
          <a:xfrm>
            <a:off x="1008756" y="4822138"/>
            <a:ext cx="438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cs typeface="Aharoni" panose="020B0604020202020204" pitchFamily="2" charset="-79"/>
              </a:rPr>
              <a:t>새로운 모듈</a:t>
            </a:r>
            <a:r>
              <a:rPr lang="en-US" altLang="ko-KR" sz="1600" b="1" dirty="0">
                <a:cs typeface="Aharoni" panose="020B0604020202020204" pitchFamily="2" charset="-79"/>
              </a:rPr>
              <a:t>, </a:t>
            </a:r>
            <a:r>
              <a:rPr lang="ko-KR" altLang="en-US" sz="1600" b="1" dirty="0">
                <a:cs typeface="Aharoni" panose="020B0604020202020204" pitchFamily="2" charset="-79"/>
              </a:rPr>
              <a:t>새로운 프로그램</a:t>
            </a:r>
            <a:endParaRPr lang="en-US" altLang="ko-KR" sz="1600" b="1" dirty="0"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41774-E676-4452-916F-7735091BA1C1}"/>
              </a:ext>
            </a:extLst>
          </p:cNvPr>
          <p:cNvSpPr txBox="1"/>
          <p:nvPr/>
        </p:nvSpPr>
        <p:spPr>
          <a:xfrm>
            <a:off x="618349" y="1230018"/>
            <a:ext cx="501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print</a:t>
            </a:r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(“You can do it!”)</a:t>
            </a:r>
            <a:endParaRPr lang="ko-KR" altLang="en-US" sz="28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057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Lessons learned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DESIGNED BY L@RGO</a:t>
            </a:r>
            <a:endParaRPr lang="ko-KR" altLang="en-US" dirty="0">
              <a:latin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B472F-941B-4D28-82CB-92FD7A280595}"/>
              </a:ext>
            </a:extLst>
          </p:cNvPr>
          <p:cNvSpPr txBox="1"/>
          <p:nvPr/>
        </p:nvSpPr>
        <p:spPr>
          <a:xfrm>
            <a:off x="618349" y="1230018"/>
            <a:ext cx="409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ko-KR" altLang="en-US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기술</a:t>
            </a:r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’</a:t>
            </a:r>
            <a:r>
              <a:rPr lang="ko-KR" altLang="en-US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!=  ‘</a:t>
            </a:r>
            <a:r>
              <a:rPr lang="ko-KR" altLang="en-US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스토리</a:t>
            </a:r>
            <a:r>
              <a:rPr lang="en-US" altLang="ko-KR" sz="2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’</a:t>
            </a:r>
            <a:endParaRPr lang="ko-KR" altLang="en-US" sz="28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97511-7C27-4935-8310-CE9A14E4249A}"/>
              </a:ext>
            </a:extLst>
          </p:cNvPr>
          <p:cNvSpPr txBox="1"/>
          <p:nvPr/>
        </p:nvSpPr>
        <p:spPr>
          <a:xfrm>
            <a:off x="476394" y="2148839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1) </a:t>
            </a:r>
            <a:r>
              <a:rPr lang="ko-KR" altLang="en-US" b="1" dirty="0">
                <a:cs typeface="Aharoni" panose="020B0604020202020204" pitchFamily="2" charset="-79"/>
              </a:rPr>
              <a:t>데이터에 대한 통제권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4A68F-8314-4660-A3EE-7CAE33C587DD}"/>
              </a:ext>
            </a:extLst>
          </p:cNvPr>
          <p:cNvSpPr txBox="1"/>
          <p:nvPr/>
        </p:nvSpPr>
        <p:spPr>
          <a:xfrm>
            <a:off x="1008749" y="2711075"/>
            <a:ext cx="813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cs typeface="Aharoni" panose="020B0604020202020204" pitchFamily="2" charset="-79"/>
              </a:rPr>
              <a:t>깔끔하고 읽기 쉬운 코드 </a:t>
            </a:r>
            <a:r>
              <a:rPr lang="en-US" altLang="ko-KR" sz="1600" b="1" dirty="0">
                <a:cs typeface="Aharoni" panose="020B0604020202020204" pitchFamily="2" charset="-79"/>
              </a:rPr>
              <a:t>-&gt; </a:t>
            </a:r>
            <a:r>
              <a:rPr lang="ko-KR" altLang="en-US" sz="1600" b="1" dirty="0">
                <a:cs typeface="Aharoni" panose="020B0604020202020204" pitchFamily="2" charset="-79"/>
              </a:rPr>
              <a:t>정돈된 데이터 구조 </a:t>
            </a:r>
            <a:r>
              <a:rPr lang="en-US" altLang="ko-KR" sz="1600" b="1" dirty="0">
                <a:cs typeface="Aharoni" panose="020B0604020202020204" pitchFamily="2" charset="-79"/>
              </a:rPr>
              <a:t>-&gt;  </a:t>
            </a:r>
            <a:r>
              <a:rPr lang="ko-KR" altLang="en-US" sz="1600" b="1" dirty="0">
                <a:cs typeface="Aharoni" panose="020B0604020202020204" pitchFamily="2" charset="-79"/>
              </a:rPr>
              <a:t>다양한 분석 </a:t>
            </a:r>
            <a:r>
              <a:rPr lang="en-US" altLang="ko-KR" sz="1600" b="1" dirty="0">
                <a:cs typeface="Aharoni" panose="020B0604020202020204" pitchFamily="2" charset="-79"/>
              </a:rPr>
              <a:t>-&gt; </a:t>
            </a:r>
            <a:r>
              <a:rPr lang="ko-KR" altLang="en-US" sz="1600" b="1" dirty="0">
                <a:cs typeface="Aharoni" panose="020B0604020202020204" pitchFamily="2" charset="-79"/>
              </a:rPr>
              <a:t>흥미로운 스토리</a:t>
            </a:r>
            <a:endParaRPr lang="en-US" altLang="ko-KR" sz="1600" b="1" dirty="0"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25F7D-E404-490E-A186-88189A38BABE}"/>
              </a:ext>
            </a:extLst>
          </p:cNvPr>
          <p:cNvSpPr txBox="1"/>
          <p:nvPr/>
        </p:nvSpPr>
        <p:spPr>
          <a:xfrm>
            <a:off x="476594" y="3259723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2) </a:t>
            </a:r>
            <a:r>
              <a:rPr lang="ko-KR" altLang="en-US" b="1" dirty="0">
                <a:cs typeface="Aharoni" panose="020B0604020202020204" pitchFamily="2" charset="-79"/>
              </a:rPr>
              <a:t>분석의 이미지화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F6685-0213-4DDB-9C28-F10F83A9326E}"/>
              </a:ext>
            </a:extLst>
          </p:cNvPr>
          <p:cNvSpPr txBox="1"/>
          <p:nvPr/>
        </p:nvSpPr>
        <p:spPr>
          <a:xfrm>
            <a:off x="476394" y="4339830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3) </a:t>
            </a:r>
            <a:r>
              <a:rPr lang="ko-KR" altLang="en-US" b="1" dirty="0">
                <a:cs typeface="Aharoni" panose="020B0604020202020204" pitchFamily="2" charset="-79"/>
              </a:rPr>
              <a:t>통계적 정확도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8F83D-FBDB-4CBE-82D5-82F83AE53C16}"/>
              </a:ext>
            </a:extLst>
          </p:cNvPr>
          <p:cNvSpPr txBox="1"/>
          <p:nvPr/>
        </p:nvSpPr>
        <p:spPr>
          <a:xfrm>
            <a:off x="1008752" y="3809963"/>
            <a:ext cx="438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cs typeface="Aharoni" panose="020B0604020202020204" pitchFamily="2" charset="-79"/>
              </a:rPr>
              <a:t>관객과 소통하기 위한 미디어</a:t>
            </a:r>
            <a:endParaRPr lang="en-US" altLang="ko-KR" sz="1600" b="1" dirty="0">
              <a:cs typeface="Aharoni" panose="020B060402020202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49035-BA9E-4AEA-B5B1-D6CE1DF66AB3}"/>
              </a:ext>
            </a:extLst>
          </p:cNvPr>
          <p:cNvSpPr txBox="1"/>
          <p:nvPr/>
        </p:nvSpPr>
        <p:spPr>
          <a:xfrm>
            <a:off x="1008752" y="4882771"/>
            <a:ext cx="438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cs typeface="Aharoni" panose="020B0604020202020204" pitchFamily="2" charset="-79"/>
              </a:rPr>
              <a:t>풀어내는 스토리의 설득력</a:t>
            </a:r>
            <a:endParaRPr lang="en-US" altLang="ko-KR" sz="1600" b="1" dirty="0"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A4DC-9C10-4EC8-930A-EC8A6BB51447}"/>
              </a:ext>
            </a:extLst>
          </p:cNvPr>
          <p:cNvSpPr txBox="1"/>
          <p:nvPr/>
        </p:nvSpPr>
        <p:spPr>
          <a:xfrm>
            <a:off x="476394" y="5419937"/>
            <a:ext cx="4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haroni" panose="020B0604020202020204" pitchFamily="2" charset="-79"/>
              </a:rPr>
              <a:t>4) </a:t>
            </a:r>
            <a:r>
              <a:rPr lang="ko-KR" altLang="en-US" b="1" dirty="0">
                <a:cs typeface="Aharoni" panose="020B0604020202020204" pitchFamily="2" charset="-79"/>
              </a:rPr>
              <a:t>연역적 접근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9EBA2-DAE8-4D94-979E-2DB3B223C6F3}"/>
              </a:ext>
            </a:extLst>
          </p:cNvPr>
          <p:cNvSpPr txBox="1"/>
          <p:nvPr/>
        </p:nvSpPr>
        <p:spPr>
          <a:xfrm>
            <a:off x="1008752" y="5955579"/>
            <a:ext cx="438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cs typeface="Aharoni" panose="020B0604020202020204" pitchFamily="2" charset="-79"/>
              </a:rPr>
              <a:t>[</a:t>
            </a:r>
            <a:r>
              <a:rPr lang="ko-KR" altLang="en-US" sz="1600" b="1" dirty="0">
                <a:cs typeface="Aharoni" panose="020B0604020202020204" pitchFamily="2" charset="-79"/>
              </a:rPr>
              <a:t>기술</a:t>
            </a:r>
            <a:r>
              <a:rPr lang="en-US" altLang="ko-KR" sz="1600" b="1" dirty="0">
                <a:cs typeface="Aharoni" panose="020B0604020202020204" pitchFamily="2" charset="-79"/>
              </a:rPr>
              <a:t>-&gt; </a:t>
            </a:r>
            <a:r>
              <a:rPr lang="ko-KR" altLang="en-US" sz="1600" b="1" dirty="0">
                <a:cs typeface="Aharoni" panose="020B0604020202020204" pitchFamily="2" charset="-79"/>
              </a:rPr>
              <a:t>스토리</a:t>
            </a:r>
            <a:r>
              <a:rPr lang="en-US" altLang="ko-KR" sz="1600" b="1" dirty="0">
                <a:cs typeface="Aharoni" panose="020B0604020202020204" pitchFamily="2" charset="-79"/>
              </a:rPr>
              <a:t>]</a:t>
            </a:r>
            <a:r>
              <a:rPr lang="ko-KR" altLang="en-US" sz="1600" b="1" dirty="0">
                <a:cs typeface="Aharoni" panose="020B0604020202020204" pitchFamily="2" charset="-79"/>
              </a:rPr>
              <a:t> 가 아닌 </a:t>
            </a:r>
            <a:r>
              <a:rPr lang="en-US" altLang="ko-KR" sz="1600" b="1" dirty="0">
                <a:cs typeface="Aharoni" panose="020B0604020202020204" pitchFamily="2" charset="-79"/>
              </a:rPr>
              <a:t>[</a:t>
            </a:r>
            <a:r>
              <a:rPr lang="ko-KR" altLang="en-US" sz="1600" b="1" dirty="0">
                <a:cs typeface="Aharoni" panose="020B0604020202020204" pitchFamily="2" charset="-79"/>
              </a:rPr>
              <a:t>스토리</a:t>
            </a:r>
            <a:r>
              <a:rPr lang="en-US" altLang="ko-KR" sz="1600" b="1" dirty="0">
                <a:cs typeface="Aharoni" panose="020B0604020202020204" pitchFamily="2" charset="-79"/>
              </a:rPr>
              <a:t>-&gt; </a:t>
            </a:r>
            <a:r>
              <a:rPr lang="ko-KR" altLang="en-US" sz="1600" b="1" dirty="0">
                <a:cs typeface="Aharoni" panose="020B0604020202020204" pitchFamily="2" charset="-79"/>
              </a:rPr>
              <a:t>기술</a:t>
            </a:r>
            <a:r>
              <a:rPr lang="en-US" altLang="ko-KR" sz="1600" b="1" dirty="0">
                <a:cs typeface="Aharoni" panose="020B0604020202020204" pitchFamily="2" charset="-79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662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Q/A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24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ADSTOREPOST PPT</a:t>
            </a:r>
            <a:endParaRPr lang="ko-KR" altLang="en-US" dirty="0"/>
          </a:p>
        </p:txBody>
      </p:sp>
      <p:sp>
        <p:nvSpPr>
          <p:cNvPr id="11" name="부제목 10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4" name="내용 개체 틀 6"/>
          <p:cNvSpPr txBox="1">
            <a:spLocks/>
          </p:cNvSpPr>
          <p:nvPr/>
        </p:nvSpPr>
        <p:spPr>
          <a:xfrm>
            <a:off x="1100942" y="2399091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spc="600" dirty="0" err="1">
                <a:latin typeface="+mj-lt"/>
                <a:ea typeface="+mj-ea"/>
                <a:cs typeface="+mj-cs"/>
              </a:rPr>
              <a:t>ㄱㅏㅁㅅㅏㅎㅏㅂㄴㅣㄷㅏ</a:t>
            </a:r>
            <a:endParaRPr lang="ko-KR" altLang="en-US" sz="1200" spc="600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6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8992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7" y="263858"/>
            <a:ext cx="4237397" cy="843127"/>
          </a:xfrm>
        </p:spPr>
        <p:txBody>
          <a:bodyPr/>
          <a:lstStyle/>
          <a:p>
            <a:r>
              <a:rPr lang="en-US" altLang="ko-KR" sz="2800" dirty="0"/>
              <a:t>Topic/Concept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5" name="제목 10">
            <a:extLst>
              <a:ext uri="{FF2B5EF4-FFF2-40B4-BE49-F238E27FC236}">
                <a16:creationId xmlns:a16="http://schemas.microsoft.com/office/drawing/2014/main" id="{96A92BC6-C29D-481F-978E-E15E5E02EC29}"/>
              </a:ext>
            </a:extLst>
          </p:cNvPr>
          <p:cNvSpPr txBox="1">
            <a:spLocks/>
          </p:cNvSpPr>
          <p:nvPr/>
        </p:nvSpPr>
        <p:spPr>
          <a:xfrm>
            <a:off x="3204075" y="1621968"/>
            <a:ext cx="273189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시대와 노랫말</a:t>
            </a: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제목 10">
            <a:extLst>
              <a:ext uri="{FF2B5EF4-FFF2-40B4-BE49-F238E27FC236}">
                <a16:creationId xmlns:a16="http://schemas.microsoft.com/office/drawing/2014/main" id="{B6D97E84-17A6-4274-8D81-040617FB043F}"/>
              </a:ext>
            </a:extLst>
          </p:cNvPr>
          <p:cNvSpPr txBox="1">
            <a:spLocks/>
          </p:cNvSpPr>
          <p:nvPr/>
        </p:nvSpPr>
        <p:spPr>
          <a:xfrm>
            <a:off x="1100942" y="2742998"/>
            <a:ext cx="2731893" cy="119532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시대의 특징</a:t>
            </a:r>
            <a:r>
              <a:rPr lang="en-US" altLang="ko-KR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감성</a:t>
            </a:r>
            <a:endParaRPr lang="en-US" altLang="ko-KR" sz="22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제목 10">
            <a:extLst>
              <a:ext uri="{FF2B5EF4-FFF2-40B4-BE49-F238E27FC236}">
                <a16:creationId xmlns:a16="http://schemas.microsoft.com/office/drawing/2014/main" id="{5A4C1F25-BEAA-4011-94E1-B7C248AFBE36}"/>
              </a:ext>
            </a:extLst>
          </p:cNvPr>
          <p:cNvSpPr txBox="1">
            <a:spLocks/>
          </p:cNvSpPr>
          <p:nvPr/>
        </p:nvSpPr>
        <p:spPr>
          <a:xfrm>
            <a:off x="5511594" y="2718923"/>
            <a:ext cx="2731893" cy="119532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보편적 주제</a:t>
            </a:r>
            <a:r>
              <a:rPr lang="en-US" altLang="ko-KR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2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감성</a:t>
            </a:r>
            <a:endParaRPr lang="en-US" altLang="ko-KR" sz="22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제목 10">
            <a:extLst>
              <a:ext uri="{FF2B5EF4-FFF2-40B4-BE49-F238E27FC236}">
                <a16:creationId xmlns:a16="http://schemas.microsoft.com/office/drawing/2014/main" id="{9D0D29C4-6684-4CAD-B4D7-7FB30F1B6F8A}"/>
              </a:ext>
            </a:extLst>
          </p:cNvPr>
          <p:cNvSpPr txBox="1">
            <a:spLocks/>
          </p:cNvSpPr>
          <p:nvPr/>
        </p:nvSpPr>
        <p:spPr>
          <a:xfrm>
            <a:off x="3718478" y="4432475"/>
            <a:ext cx="1949667" cy="119532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언어의 변화</a:t>
            </a:r>
            <a:endParaRPr lang="en-US" altLang="ko-KR" sz="2200" dirty="0">
              <a:solidFill>
                <a:schemeClr val="bg2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D07C21-C8DB-4E07-B579-C2EA59281E8A}"/>
              </a:ext>
            </a:extLst>
          </p:cNvPr>
          <p:cNvCxnSpPr>
            <a:cxnSpLocks/>
          </p:cNvCxnSpPr>
          <p:nvPr/>
        </p:nvCxnSpPr>
        <p:spPr>
          <a:xfrm>
            <a:off x="1116888" y="3657600"/>
            <a:ext cx="27159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6EDA55-3D87-44AB-AAC0-EB959FB8F51F}"/>
              </a:ext>
            </a:extLst>
          </p:cNvPr>
          <p:cNvCxnSpPr>
            <a:cxnSpLocks/>
          </p:cNvCxnSpPr>
          <p:nvPr/>
        </p:nvCxnSpPr>
        <p:spPr>
          <a:xfrm>
            <a:off x="5430322" y="3657600"/>
            <a:ext cx="28131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7" y="263858"/>
            <a:ext cx="4237397" cy="843127"/>
          </a:xfrm>
        </p:spPr>
        <p:txBody>
          <a:bodyPr/>
          <a:lstStyle/>
          <a:p>
            <a:r>
              <a:rPr lang="en-US" altLang="ko-KR" sz="2800" dirty="0"/>
              <a:t>Topic/Concept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sp>
        <p:nvSpPr>
          <p:cNvPr id="15" name="제목 10">
            <a:extLst>
              <a:ext uri="{FF2B5EF4-FFF2-40B4-BE49-F238E27FC236}">
                <a16:creationId xmlns:a16="http://schemas.microsoft.com/office/drawing/2014/main" id="{96A92BC6-C29D-481F-978E-E15E5E02EC29}"/>
              </a:ext>
            </a:extLst>
          </p:cNvPr>
          <p:cNvSpPr txBox="1">
            <a:spLocks/>
          </p:cNvSpPr>
          <p:nvPr/>
        </p:nvSpPr>
        <p:spPr>
          <a:xfrm>
            <a:off x="3931829" y="2047890"/>
            <a:ext cx="459401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Top 100 Chart</a:t>
            </a: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D90E8-ACBC-468F-BB6F-065E9B0A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42" y="1366044"/>
            <a:ext cx="2428857" cy="1623735"/>
          </a:xfrm>
          <a:prstGeom prst="rect">
            <a:avLst/>
          </a:prstGeom>
        </p:spPr>
      </p:pic>
      <p:sp>
        <p:nvSpPr>
          <p:cNvPr id="8" name="제목 10">
            <a:extLst>
              <a:ext uri="{FF2B5EF4-FFF2-40B4-BE49-F238E27FC236}">
                <a16:creationId xmlns:a16="http://schemas.microsoft.com/office/drawing/2014/main" id="{59F84491-AE25-4E37-8505-3E6823872D15}"/>
              </a:ext>
            </a:extLst>
          </p:cNvPr>
          <p:cNvSpPr txBox="1">
            <a:spLocks/>
          </p:cNvSpPr>
          <p:nvPr/>
        </p:nvSpPr>
        <p:spPr>
          <a:xfrm>
            <a:off x="5299486" y="2805729"/>
            <a:ext cx="332053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1980s ~ 2010s</a:t>
            </a:r>
            <a:br>
              <a:rPr lang="en-US" altLang="ko-KR" sz="105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5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EFAAA6B0-AA6A-4E8F-BED8-1FA00AE8C22F}"/>
              </a:ext>
            </a:extLst>
          </p:cNvPr>
          <p:cNvSpPr txBox="1">
            <a:spLocks/>
          </p:cNvSpPr>
          <p:nvPr/>
        </p:nvSpPr>
        <p:spPr>
          <a:xfrm>
            <a:off x="1747311" y="4111586"/>
            <a:ext cx="5804193" cy="91871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“Words(Nouns) in lyrics”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dirty="0">
              <a:solidFill>
                <a:schemeClr val="accent2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7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Topic/Concept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84B771-7D8C-4FDB-AC29-A1E26026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2" y="1685925"/>
            <a:ext cx="4924425" cy="1743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D34CA9-6FD9-4C90-9696-EB341173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750" y="2312490"/>
            <a:ext cx="2095500" cy="3390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EFF5B2-0771-4517-A862-98A3F37B1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3" y="2820528"/>
            <a:ext cx="8568647" cy="11026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72BC5EE-7507-4DE6-85D8-3FBEB74883B7}"/>
                  </a:ext>
                </a:extLst>
              </p14:cNvPr>
              <p14:cNvContentPartPr/>
              <p14:nvPr/>
            </p14:nvContentPartPr>
            <p14:xfrm>
              <a:off x="800778" y="3513236"/>
              <a:ext cx="8146440" cy="421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72BC5EE-7507-4DE6-85D8-3FBEB7488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138" y="3495236"/>
                <a:ext cx="818208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Topic/Concept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D34CA9-6FD9-4C90-9696-EB341173E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03" b="197"/>
          <a:stretch/>
        </p:blipFill>
        <p:spPr>
          <a:xfrm>
            <a:off x="1274195" y="2635617"/>
            <a:ext cx="2278013" cy="2681434"/>
          </a:xfrm>
          <a:prstGeom prst="rect">
            <a:avLst/>
          </a:prstGeom>
        </p:spPr>
      </p:pic>
      <p:sp>
        <p:nvSpPr>
          <p:cNvPr id="14" name="제목 10">
            <a:extLst>
              <a:ext uri="{FF2B5EF4-FFF2-40B4-BE49-F238E27FC236}">
                <a16:creationId xmlns:a16="http://schemas.microsoft.com/office/drawing/2014/main" id="{5DCC2CB4-6DE0-425F-9032-8F6D1BB7F410}"/>
              </a:ext>
            </a:extLst>
          </p:cNvPr>
          <p:cNvSpPr txBox="1">
            <a:spLocks/>
          </p:cNvSpPr>
          <p:nvPr/>
        </p:nvSpPr>
        <p:spPr>
          <a:xfrm>
            <a:off x="2590510" y="1495922"/>
            <a:ext cx="459401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New Top 100 Chart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dirty="0">
              <a:solidFill>
                <a:schemeClr val="accent1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A11066-97A4-4833-9540-F96C4B9427B8}"/>
              </a:ext>
            </a:extLst>
          </p:cNvPr>
          <p:cNvGrpSpPr/>
          <p:nvPr/>
        </p:nvGrpSpPr>
        <p:grpSpPr>
          <a:xfrm>
            <a:off x="2852433" y="3936270"/>
            <a:ext cx="1008000" cy="1216764"/>
            <a:chOff x="2224355" y="3732314"/>
            <a:chExt cx="1008000" cy="121676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CC30DDA-E06B-498D-BFF9-2293E2F4359A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224355" y="3732314"/>
              <a:ext cx="100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F3C1AEA-3954-43E0-B083-2FD5943F35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224355" y="4445078"/>
              <a:ext cx="100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제목 10">
            <a:extLst>
              <a:ext uri="{FF2B5EF4-FFF2-40B4-BE49-F238E27FC236}">
                <a16:creationId xmlns:a16="http://schemas.microsoft.com/office/drawing/2014/main" id="{AF878AB1-13EB-4565-95EB-53281CFCEB17}"/>
              </a:ext>
            </a:extLst>
          </p:cNvPr>
          <p:cNvSpPr txBox="1">
            <a:spLocks/>
          </p:cNvSpPr>
          <p:nvPr/>
        </p:nvSpPr>
        <p:spPr>
          <a:xfrm>
            <a:off x="4126079" y="3038776"/>
            <a:ext cx="217789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2000 Top 10</a:t>
            </a:r>
            <a:br>
              <a: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9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제목 10">
            <a:extLst>
              <a:ext uri="{FF2B5EF4-FFF2-40B4-BE49-F238E27FC236}">
                <a16:creationId xmlns:a16="http://schemas.microsoft.com/office/drawing/2014/main" id="{A4215284-4B70-4789-9B3F-76797B52FF51}"/>
              </a:ext>
            </a:extLst>
          </p:cNvPr>
          <p:cNvSpPr txBox="1">
            <a:spLocks/>
          </p:cNvSpPr>
          <p:nvPr/>
        </p:nvSpPr>
        <p:spPr>
          <a:xfrm>
            <a:off x="4126079" y="3398928"/>
            <a:ext cx="217789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2001 Top 10</a:t>
            </a:r>
            <a:br>
              <a: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9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0" name="제목 10">
            <a:extLst>
              <a:ext uri="{FF2B5EF4-FFF2-40B4-BE49-F238E27FC236}">
                <a16:creationId xmlns:a16="http://schemas.microsoft.com/office/drawing/2014/main" id="{D4E5E1CC-17E4-45BC-A626-C4499B86D7DC}"/>
              </a:ext>
            </a:extLst>
          </p:cNvPr>
          <p:cNvSpPr txBox="1">
            <a:spLocks/>
          </p:cNvSpPr>
          <p:nvPr/>
        </p:nvSpPr>
        <p:spPr>
          <a:xfrm>
            <a:off x="4126079" y="3759080"/>
            <a:ext cx="217789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2002 Top 10</a:t>
            </a:r>
            <a:br>
              <a: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9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제목 10">
            <a:extLst>
              <a:ext uri="{FF2B5EF4-FFF2-40B4-BE49-F238E27FC236}">
                <a16:creationId xmlns:a16="http://schemas.microsoft.com/office/drawing/2014/main" id="{489AC544-4E8E-4D88-859A-4A81648C2466}"/>
              </a:ext>
            </a:extLst>
          </p:cNvPr>
          <p:cNvSpPr txBox="1">
            <a:spLocks/>
          </p:cNvSpPr>
          <p:nvPr/>
        </p:nvSpPr>
        <p:spPr>
          <a:xfrm>
            <a:off x="4126079" y="4693780"/>
            <a:ext cx="2177892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2009 Top 10</a:t>
            </a:r>
            <a:br>
              <a: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9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4" name="제목 10">
            <a:extLst>
              <a:ext uri="{FF2B5EF4-FFF2-40B4-BE49-F238E27FC236}">
                <a16:creationId xmlns:a16="http://schemas.microsoft.com/office/drawing/2014/main" id="{A52AEC1B-C67A-4259-8385-A62E0E381E72}"/>
              </a:ext>
            </a:extLst>
          </p:cNvPr>
          <p:cNvSpPr txBox="1">
            <a:spLocks/>
          </p:cNvSpPr>
          <p:nvPr/>
        </p:nvSpPr>
        <p:spPr>
          <a:xfrm>
            <a:off x="4463114" y="4167748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4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Source code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633D1-899B-418F-B509-AC7F2A74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12" y="1291734"/>
            <a:ext cx="5047961" cy="675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E45C49-01E8-4EC1-A2B7-E29C26DBF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08" y="2381211"/>
            <a:ext cx="8719805" cy="39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Source code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A07AA-BBC1-4118-8742-B554062D1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98"/>
          <a:stretch/>
        </p:blipFill>
        <p:spPr>
          <a:xfrm>
            <a:off x="533400" y="1379727"/>
            <a:ext cx="8610600" cy="2128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393B29-3327-44FC-97E9-B5D82251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23683"/>
            <a:ext cx="8191500" cy="1514040"/>
          </a:xfrm>
          <a:prstGeom prst="rect">
            <a:avLst/>
          </a:prstGeom>
        </p:spPr>
      </p:pic>
      <p:sp>
        <p:nvSpPr>
          <p:cNvPr id="12" name="제목 10">
            <a:extLst>
              <a:ext uri="{FF2B5EF4-FFF2-40B4-BE49-F238E27FC236}">
                <a16:creationId xmlns:a16="http://schemas.microsoft.com/office/drawing/2014/main" id="{3CCBCE0B-2B72-43C5-9360-C5203D2103E6}"/>
              </a:ext>
            </a:extLst>
          </p:cNvPr>
          <p:cNvSpPr txBox="1">
            <a:spLocks/>
          </p:cNvSpPr>
          <p:nvPr/>
        </p:nvSpPr>
        <p:spPr>
          <a:xfrm>
            <a:off x="4206260" y="3508725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274195" y="356484"/>
            <a:ext cx="4237397" cy="843127"/>
          </a:xfrm>
        </p:spPr>
        <p:txBody>
          <a:bodyPr/>
          <a:lstStyle/>
          <a:p>
            <a:r>
              <a:rPr lang="en-US" altLang="ko-KR" sz="2800" dirty="0"/>
              <a:t>Source code</a:t>
            </a:r>
            <a:br>
              <a:rPr lang="en-US" altLang="ko-KR" sz="2800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C94CD-B9D6-43F1-9C18-FCE7E7E72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MelonPY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91E73-2979-4903-9629-8F204299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35" y="1524609"/>
            <a:ext cx="5458458" cy="395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B8FC4C-FC8B-46CD-BCC4-7971F1B3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" y="2301778"/>
            <a:ext cx="8989888" cy="2636594"/>
          </a:xfrm>
          <a:prstGeom prst="rect">
            <a:avLst/>
          </a:prstGeom>
        </p:spPr>
      </p:pic>
      <p:sp>
        <p:nvSpPr>
          <p:cNvPr id="15" name="제목 10">
            <a:extLst>
              <a:ext uri="{FF2B5EF4-FFF2-40B4-BE49-F238E27FC236}">
                <a16:creationId xmlns:a16="http://schemas.microsoft.com/office/drawing/2014/main" id="{326486B2-698E-4B72-9190-D7D805D3B284}"/>
              </a:ext>
            </a:extLst>
          </p:cNvPr>
          <p:cNvSpPr txBox="1">
            <a:spLocks/>
          </p:cNvSpPr>
          <p:nvPr/>
        </p:nvSpPr>
        <p:spPr>
          <a:xfrm>
            <a:off x="4226808" y="5021755"/>
            <a:ext cx="1629900" cy="623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b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81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1371</Words>
  <Application>Microsoft Office PowerPoint</Application>
  <PresentationFormat>화면 슬라이드 쇼(4:3)</PresentationFormat>
  <Paragraphs>258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Kelson Sans</vt:lpstr>
      <vt:lpstr>맑은 고딕</vt:lpstr>
      <vt:lpstr>한컴산뜻돋움</vt:lpstr>
      <vt:lpstr>함초롬바탕</vt:lpstr>
      <vt:lpstr>Arial</vt:lpstr>
      <vt:lpstr>Office 테마</vt:lpstr>
      <vt:lpstr>그  시절 ,  그 노랫말</vt:lpstr>
      <vt:lpstr>INDEX</vt:lpstr>
      <vt:lpstr>Topic/Concept </vt:lpstr>
      <vt:lpstr>Topic/Concept </vt:lpstr>
      <vt:lpstr>Topic/Concept  </vt:lpstr>
      <vt:lpstr>Topic/Concept  </vt:lpstr>
      <vt:lpstr>Source code  </vt:lpstr>
      <vt:lpstr>Source code  </vt:lpstr>
      <vt:lpstr>Source code  </vt:lpstr>
      <vt:lpstr>Source code  </vt:lpstr>
      <vt:lpstr>Source code  </vt:lpstr>
      <vt:lpstr>Analysis  </vt:lpstr>
      <vt:lpstr>Analysis  </vt:lpstr>
      <vt:lpstr>Analysis  </vt:lpstr>
      <vt:lpstr>Analysis  </vt:lpstr>
      <vt:lpstr>Analysis  </vt:lpstr>
      <vt:lpstr>Analysis  </vt:lpstr>
      <vt:lpstr>Analysis – 총 단어 수와 ‘사랑＇의 비율  </vt:lpstr>
      <vt:lpstr>Analysis  </vt:lpstr>
      <vt:lpstr>Analysis – 가사 속 영어 단어 수 </vt:lpstr>
      <vt:lpstr>Analysis  </vt:lpstr>
      <vt:lpstr>Analysis  </vt:lpstr>
      <vt:lpstr>Analysis  </vt:lpstr>
      <vt:lpstr>Lessons learned  </vt:lpstr>
      <vt:lpstr>Lessons learned  </vt:lpstr>
      <vt:lpstr>Q/A  </vt:lpstr>
      <vt:lpstr>ADSTOREPOST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윤찬솔</cp:lastModifiedBy>
  <cp:revision>145</cp:revision>
  <dcterms:created xsi:type="dcterms:W3CDTF">2016-11-02T13:15:29Z</dcterms:created>
  <dcterms:modified xsi:type="dcterms:W3CDTF">2020-12-12T15:16:46Z</dcterms:modified>
</cp:coreProperties>
</file>