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968" y="1168392"/>
            <a:ext cx="5313608" cy="3961035"/>
          </a:xfrm>
        </p:spPr>
        <p:txBody>
          <a:bodyPr bIns="0" anchor="b">
            <a:normAutofit/>
          </a:bodyPr>
          <a:lstStyle>
            <a:lvl1pPr algn="ctr">
              <a:defRPr sz="4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6968" y="5129428"/>
            <a:ext cx="5313608" cy="1483517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360" b="0">
                <a:solidFill>
                  <a:schemeClr val="tx1"/>
                </a:solidFill>
              </a:defRPr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6967" y="482986"/>
            <a:ext cx="3161391" cy="4534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097" y="1171827"/>
            <a:ext cx="681704" cy="738581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9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03517" y="1171829"/>
            <a:ext cx="937573" cy="6834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6968" y="1171829"/>
            <a:ext cx="4237898" cy="6834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68" y="2575658"/>
            <a:ext cx="5313607" cy="2863329"/>
          </a:xfrm>
        </p:spPr>
        <p:txBody>
          <a:bodyPr anchor="b">
            <a:normAutofit/>
          </a:bodyPr>
          <a:lstStyle>
            <a:lvl1pPr algn="ctr"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70" y="5438988"/>
            <a:ext cx="5313607" cy="1629063"/>
          </a:xfrm>
        </p:spPr>
        <p:txBody>
          <a:bodyPr tIns="91440">
            <a:normAutofit/>
          </a:bodyPr>
          <a:lstStyle>
            <a:lvl1pPr marL="0" indent="0" algn="ctr">
              <a:buNone/>
              <a:defRPr sz="1530">
                <a:solidFill>
                  <a:schemeClr val="tx1"/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68" y="1180506"/>
            <a:ext cx="5313608" cy="1553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6967" y="2953773"/>
            <a:ext cx="2520787" cy="504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9788" y="2953774"/>
            <a:ext cx="2520610" cy="5041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68" y="1179441"/>
            <a:ext cx="5313608" cy="15492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968" y="2962007"/>
            <a:ext cx="2520786" cy="117618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70" b="0" cap="all" baseline="0">
                <a:solidFill>
                  <a:schemeClr val="accent1"/>
                </a:solidFill>
              </a:defRPr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968" y="4142263"/>
            <a:ext cx="2520786" cy="3878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9880" y="2967073"/>
            <a:ext cx="2520695" cy="117661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70" b="0" cap="all" baseline="0">
                <a:solidFill>
                  <a:schemeClr val="accent1"/>
                </a:solidFill>
              </a:defRPr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9880" y="4138188"/>
            <a:ext cx="2520695" cy="386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85" y="1171828"/>
            <a:ext cx="2062058" cy="3529561"/>
          </a:xfrm>
        </p:spPr>
        <p:txBody>
          <a:bodyPr anchor="b">
            <a:normAutofit/>
          </a:bodyPr>
          <a:lstStyle>
            <a:lvl1pPr algn="l"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658" y="1171828"/>
            <a:ext cx="2980711" cy="683294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186" y="4701389"/>
            <a:ext cx="2058276" cy="3297332"/>
          </a:xfrm>
        </p:spPr>
        <p:txBody>
          <a:bodyPr>
            <a:normAutofit/>
          </a:bodyPr>
          <a:lstStyle>
            <a:lvl1pPr marL="0" indent="0" algn="l">
              <a:buNone/>
              <a:defRPr sz="136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47026" y="707185"/>
            <a:ext cx="2984679" cy="7552015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26" y="1656619"/>
            <a:ext cx="2618417" cy="2684857"/>
          </a:xfrm>
        </p:spPr>
        <p:txBody>
          <a:bodyPr anchor="b">
            <a:normAutofit/>
          </a:bodyPr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94109" y="1646397"/>
            <a:ext cx="1899748" cy="5670613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720" dirty="0"/>
            </a:lvl1pPr>
          </a:lstStyle>
          <a:p>
            <a:pPr lvl="0" algn="ctr" defTabSz="777240">
              <a:spcBef>
                <a:spcPts val="153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969" y="4614121"/>
            <a:ext cx="2614665" cy="2938822"/>
          </a:xfrm>
        </p:spPr>
        <p:txBody>
          <a:bodyPr>
            <a:normAutofit/>
          </a:bodyPr>
          <a:lstStyle>
            <a:lvl1pPr marL="0" indent="0" algn="l">
              <a:buNone/>
              <a:defRPr sz="153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1165" y="8022458"/>
            <a:ext cx="2620469" cy="46951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21901" y="467341"/>
            <a:ext cx="2619771" cy="4706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312694"/>
            <a:ext cx="7772400" cy="368466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8998915"/>
            <a:ext cx="7772400" cy="10896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6968" y="1179963"/>
            <a:ext cx="5313608" cy="1538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968" y="2956409"/>
            <a:ext cx="5313608" cy="50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7527" y="484543"/>
            <a:ext cx="2013048" cy="453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6968" y="482986"/>
            <a:ext cx="3161391" cy="453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566" y="1171827"/>
            <a:ext cx="676384" cy="7385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012326"/>
            <a:ext cx="7772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78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582930" rtl="0" eaLnBrk="1" latinLnBrk="0" hangingPunct="1">
        <a:lnSpc>
          <a:spcPct val="90000"/>
        </a:lnSpc>
        <a:spcBef>
          <a:spcPct val="0"/>
        </a:spcBef>
        <a:buNone/>
        <a:defRPr sz="272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94310" indent="-194310" algn="l" defTabSz="582930" rtl="0" eaLnBrk="1" latinLnBrk="0" hangingPunct="1">
        <a:lnSpc>
          <a:spcPct val="120000"/>
        </a:lnSpc>
        <a:spcBef>
          <a:spcPts val="8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82930" indent="-194310" algn="l" defTabSz="58293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71550" indent="-194310" algn="l" defTabSz="58293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60170" indent="-194310" algn="l" defTabSz="58293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9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48790" indent="-194310" algn="l" defTabSz="58293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120000"/>
        </a:lnSpc>
        <a:spcBef>
          <a:spcPts val="42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066" y="776986"/>
            <a:ext cx="4934585" cy="234886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Times New Roman"/>
                <a:cs typeface="Times New Roman"/>
              </a:rPr>
              <a:t>Mini Project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Report On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875"/>
              </a:spcBef>
            </a:pPr>
            <a:r>
              <a:rPr sz="1800" b="1" spc="-5" dirty="0">
                <a:latin typeface="Times New Roman"/>
                <a:cs typeface="Times New Roman"/>
              </a:rPr>
              <a:t>Attendance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Using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Facial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200" spc="-5" dirty="0">
                <a:latin typeface="Times New Roman"/>
                <a:cs typeface="Times New Roman"/>
              </a:rPr>
              <a:t>Submitted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fulfillment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degree</a:t>
            </a:r>
            <a:r>
              <a:rPr sz="1200" dirty="0">
                <a:latin typeface="Times New Roman"/>
                <a:cs typeface="Times New Roman"/>
              </a:rPr>
              <a:t> of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144905" marR="1134110" algn="ctr">
              <a:lnSpc>
                <a:spcPct val="151400"/>
              </a:lnSpc>
              <a:spcBef>
                <a:spcPts val="765"/>
              </a:spcBef>
            </a:pPr>
            <a:r>
              <a:rPr sz="1400" b="1" spc="-5" dirty="0">
                <a:latin typeface="Times New Roman"/>
                <a:cs typeface="Times New Roman"/>
              </a:rPr>
              <a:t>BACHELOR </a:t>
            </a:r>
            <a:r>
              <a:rPr sz="1400" b="1" spc="-10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TECHNOLOGY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855"/>
              </a:spcBef>
            </a:pPr>
            <a:r>
              <a:rPr sz="1400" b="1" spc="-5" dirty="0">
                <a:latin typeface="Times New Roman"/>
                <a:cs typeface="Times New Roman"/>
              </a:rPr>
              <a:t>COMPUTER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SCIENCE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5" dirty="0">
                <a:latin typeface="Times New Roman"/>
                <a:cs typeface="Times New Roman"/>
              </a:rPr>
              <a:t> ENGINEERING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45407"/>
            <a:ext cx="1772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Submitted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Tanzeel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189" y="4145407"/>
            <a:ext cx="2120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University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Number: </a:t>
            </a:r>
            <a:r>
              <a:rPr sz="1200" dirty="0">
                <a:latin typeface="Times New Roman"/>
                <a:cs typeface="Times New Roman"/>
              </a:rPr>
              <a:t>2017677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8230" y="4620895"/>
            <a:ext cx="1535430" cy="895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58800"/>
              </a:lnSpc>
              <a:spcBef>
                <a:spcPts val="90"/>
              </a:spcBef>
            </a:pPr>
            <a:r>
              <a:rPr sz="1200" i="1" spc="-5" dirty="0">
                <a:latin typeface="Times New Roman"/>
                <a:cs typeface="Times New Roman"/>
              </a:rPr>
              <a:t>Under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Mentorship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Mr. Ashwini </a:t>
            </a:r>
            <a:r>
              <a:rPr sz="1200" b="1" dirty="0">
                <a:latin typeface="Times New Roman"/>
                <a:cs typeface="Times New Roman"/>
              </a:rPr>
              <a:t>Kumar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Assistant Professor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4622" y="7409840"/>
            <a:ext cx="4419600" cy="144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5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Department of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Computer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Science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Engineering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Graphic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Era </a:t>
            </a:r>
            <a:r>
              <a:rPr sz="1600" b="1" spc="-5" dirty="0">
                <a:latin typeface="Times New Roman"/>
                <a:cs typeface="Times New Roman"/>
              </a:rPr>
              <a:t>(Deemed to </a:t>
            </a:r>
            <a:r>
              <a:rPr sz="1600" b="1" dirty="0">
                <a:latin typeface="Times New Roman"/>
                <a:cs typeface="Times New Roman"/>
              </a:rPr>
              <a:t>be</a:t>
            </a:r>
            <a:r>
              <a:rPr sz="1600" b="1" spc="-5" dirty="0">
                <a:latin typeface="Times New Roman"/>
                <a:cs typeface="Times New Roman"/>
              </a:rPr>
              <a:t> University)</a:t>
            </a:r>
            <a:endParaRPr sz="1600">
              <a:latin typeface="Times New Roman"/>
              <a:cs typeface="Times New Roman"/>
            </a:endParaRPr>
          </a:p>
          <a:p>
            <a:pPr marL="1155700" marR="1145540" algn="ctr">
              <a:lnSpc>
                <a:spcPts val="2800"/>
              </a:lnSpc>
              <a:spcBef>
                <a:spcPts val="80"/>
              </a:spcBef>
            </a:pPr>
            <a:r>
              <a:rPr sz="1600" b="1" spc="-5" dirty="0">
                <a:latin typeface="Times New Roman"/>
                <a:cs typeface="Times New Roman"/>
              </a:rPr>
              <a:t>Dehradun,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Uttarakhand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January 2023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2320" y="6241415"/>
            <a:ext cx="1143000" cy="11353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945505" cy="795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  <a:p>
            <a:pPr marL="12700" marR="106680" algn="just">
              <a:lnSpc>
                <a:spcPct val="103299"/>
              </a:lnSpc>
              <a:spcBef>
                <a:spcPts val="850"/>
              </a:spcBef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D. Heaven, “Why </a:t>
            </a:r>
            <a:r>
              <a:rPr sz="1200" dirty="0">
                <a:latin typeface="Times New Roman"/>
                <a:cs typeface="Times New Roman"/>
              </a:rPr>
              <a:t>faces don’t </a:t>
            </a:r>
            <a:r>
              <a:rPr sz="1200" spc="-5" dirty="0">
                <a:latin typeface="Times New Roman"/>
                <a:cs typeface="Times New Roman"/>
              </a:rPr>
              <a:t>always tell </a:t>
            </a:r>
            <a:r>
              <a:rPr sz="1200" dirty="0">
                <a:latin typeface="Times New Roman"/>
                <a:cs typeface="Times New Roman"/>
              </a:rPr>
              <a:t>the truth about </a:t>
            </a:r>
            <a:r>
              <a:rPr sz="1200" spc="-5" dirty="0">
                <a:latin typeface="Times New Roman"/>
                <a:cs typeface="Times New Roman"/>
              </a:rPr>
              <a:t>feelings,” Nature, </a:t>
            </a:r>
            <a:r>
              <a:rPr sz="1200" dirty="0">
                <a:latin typeface="Times New Roman"/>
                <a:cs typeface="Times New Roman"/>
              </a:rPr>
              <a:t>volume 578, </a:t>
            </a:r>
            <a:r>
              <a:rPr sz="1200" spc="-5" dirty="0">
                <a:latin typeface="Times New Roman"/>
                <a:cs typeface="Times New Roman"/>
              </a:rPr>
              <a:t>No.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7796,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 </a:t>
            </a:r>
            <a:r>
              <a:rPr sz="1200" spc="-5" dirty="0">
                <a:latin typeface="Times New Roman"/>
                <a:cs typeface="Times New Roman"/>
              </a:rPr>
              <a:t>502–505,</a:t>
            </a:r>
            <a:r>
              <a:rPr sz="1200" dirty="0">
                <a:latin typeface="Times New Roman"/>
                <a:cs typeface="Times New Roman"/>
              </a:rPr>
              <a:t> 2020.</a:t>
            </a:r>
            <a:endParaRPr sz="1200">
              <a:latin typeface="Times New Roman"/>
              <a:cs typeface="Times New Roman"/>
            </a:endParaRPr>
          </a:p>
          <a:p>
            <a:pPr marL="12700" marR="57785" algn="just">
              <a:lnSpc>
                <a:spcPct val="103299"/>
              </a:lnSpc>
              <a:spcBef>
                <a:spcPts val="805"/>
              </a:spcBef>
              <a:buAutoNum type="arabicPlain"/>
              <a:tabLst>
                <a:tab pos="227965" algn="l"/>
              </a:tabLst>
            </a:pPr>
            <a:r>
              <a:rPr sz="1200" dirty="0">
                <a:latin typeface="Times New Roman"/>
                <a:cs typeface="Times New Roman"/>
              </a:rPr>
              <a:t>C. </a:t>
            </a:r>
            <a:r>
              <a:rPr sz="1200" spc="-5" dirty="0">
                <a:latin typeface="Times New Roman"/>
                <a:cs typeface="Times New Roman"/>
              </a:rPr>
              <a:t>A. Corneanu, M. O. Sim </a:t>
            </a:r>
            <a:r>
              <a:rPr sz="1200" dirty="0">
                <a:latin typeface="Times New Roman"/>
                <a:cs typeface="Times New Roman"/>
              </a:rPr>
              <a:t>́on, </a:t>
            </a:r>
            <a:r>
              <a:rPr sz="1200" spc="-5" dirty="0">
                <a:latin typeface="Times New Roman"/>
                <a:cs typeface="Times New Roman"/>
              </a:rPr>
              <a:t>J. </a:t>
            </a:r>
            <a:r>
              <a:rPr sz="1200" spc="-10" dirty="0">
                <a:latin typeface="Times New Roman"/>
                <a:cs typeface="Times New Roman"/>
              </a:rPr>
              <a:t>F. </a:t>
            </a:r>
            <a:r>
              <a:rPr sz="1200" dirty="0">
                <a:latin typeface="Times New Roman"/>
                <a:cs typeface="Times New Roman"/>
              </a:rPr>
              <a:t>Cohn, </a:t>
            </a:r>
            <a:r>
              <a:rPr sz="1200" spc="-5" dirty="0">
                <a:latin typeface="Times New Roman"/>
                <a:cs typeface="Times New Roman"/>
              </a:rPr>
              <a:t>and S. </a:t>
            </a:r>
            <a:r>
              <a:rPr sz="1200" dirty="0">
                <a:latin typeface="Times New Roman"/>
                <a:cs typeface="Times New Roman"/>
              </a:rPr>
              <a:t>E. </a:t>
            </a:r>
            <a:r>
              <a:rPr sz="1200" spc="-5" dirty="0">
                <a:latin typeface="Times New Roman"/>
                <a:cs typeface="Times New Roman"/>
              </a:rPr>
              <a:t>Guerrero, “Survey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rgb, </a:t>
            </a:r>
            <a:r>
              <a:rPr sz="1200" dirty="0">
                <a:latin typeface="Times New Roman"/>
                <a:cs typeface="Times New Roman"/>
              </a:rPr>
              <a:t>3d, </a:t>
            </a:r>
            <a:r>
              <a:rPr sz="1200" spc="-5" dirty="0">
                <a:latin typeface="Times New Roman"/>
                <a:cs typeface="Times New Roman"/>
              </a:rPr>
              <a:t>thermal,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multimodal </a:t>
            </a:r>
            <a:r>
              <a:rPr sz="1200" spc="-5" dirty="0">
                <a:latin typeface="Times New Roman"/>
                <a:cs typeface="Times New Roman"/>
              </a:rPr>
              <a:t>approaches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facial expression recognition: History, trends, and affect-related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applications,” IEEE </a:t>
            </a:r>
            <a:r>
              <a:rPr sz="1200" dirty="0">
                <a:latin typeface="Times New Roman"/>
                <a:cs typeface="Times New Roman"/>
              </a:rPr>
              <a:t>transactions on </a:t>
            </a:r>
            <a:r>
              <a:rPr sz="1200" spc="-5" dirty="0">
                <a:latin typeface="Times New Roman"/>
                <a:cs typeface="Times New Roman"/>
              </a:rPr>
              <a:t>pattern analysis and machine intelligence, </a:t>
            </a:r>
            <a:r>
              <a:rPr sz="1200" dirty="0">
                <a:latin typeface="Times New Roman"/>
                <a:cs typeface="Times New Roman"/>
              </a:rPr>
              <a:t>vol. 38, no. 8, pp.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1548–1568, </a:t>
            </a:r>
            <a:r>
              <a:rPr sz="1200" dirty="0">
                <a:latin typeface="Times New Roman"/>
                <a:cs typeface="Times New Roman"/>
              </a:rPr>
              <a:t>2016.</a:t>
            </a:r>
            <a:endParaRPr sz="1200">
              <a:latin typeface="Times New Roman"/>
              <a:cs typeface="Times New Roman"/>
            </a:endParaRPr>
          </a:p>
          <a:p>
            <a:pPr marL="12700" marR="31750">
              <a:lnSpc>
                <a:spcPct val="103400"/>
              </a:lnSpc>
              <a:spcBef>
                <a:spcPts val="805"/>
              </a:spcBef>
              <a:buAutoNum type="arabicPlain"/>
              <a:tabLst>
                <a:tab pos="227965" algn="l"/>
              </a:tabLst>
            </a:pP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Sariyanidi,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Gunes,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Cavallaro,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“Automatic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registration,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recognition,”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intelligence, </a:t>
            </a:r>
            <a:r>
              <a:rPr sz="1200" dirty="0">
                <a:latin typeface="Times New Roman"/>
                <a:cs typeface="Times New Roman"/>
              </a:rPr>
              <a:t>vol. 37, no. 6,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 1113–1133, 2014.</a:t>
            </a:r>
            <a:endParaRPr sz="1200">
              <a:latin typeface="Times New Roman"/>
              <a:cs typeface="Times New Roman"/>
            </a:endParaRPr>
          </a:p>
          <a:p>
            <a:pPr marL="12700" marR="99695">
              <a:lnSpc>
                <a:spcPct val="103299"/>
              </a:lnSpc>
              <a:spcBef>
                <a:spcPts val="805"/>
              </a:spcBef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Y.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Zhang,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Zhang,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Hossain,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“Adaptive 3d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intensity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emotion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42,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1446–1464,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0"/>
              </a:spcBef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H. 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Ahmed,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Rashid,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 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Sadiq,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“Face</a:t>
            </a:r>
            <a:r>
              <a:rPr sz="1200" dirty="0">
                <a:latin typeface="Times New Roman"/>
                <a:cs typeface="Times New Roman"/>
              </a:rPr>
              <a:t> behavior recognition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5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machines,”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Journal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 </a:t>
            </a:r>
            <a:r>
              <a:rPr sz="1200" spc="-5" dirty="0">
                <a:latin typeface="Times New Roman"/>
                <a:cs typeface="Times New Roman"/>
              </a:rPr>
              <a:t>2016.</a:t>
            </a:r>
            <a:endParaRPr sz="1200">
              <a:latin typeface="Times New Roman"/>
              <a:cs typeface="Times New Roman"/>
            </a:endParaRPr>
          </a:p>
          <a:p>
            <a:pPr marL="12700" marR="407034">
              <a:lnSpc>
                <a:spcPct val="103800"/>
              </a:lnSpc>
              <a:spcBef>
                <a:spcPts val="790"/>
              </a:spcBef>
              <a:buAutoNum type="arabicPlain"/>
              <a:tabLst>
                <a:tab pos="227965" algn="l"/>
              </a:tabLst>
            </a:pPr>
            <a:r>
              <a:rPr sz="1200" dirty="0">
                <a:latin typeface="Times New Roman"/>
                <a:cs typeface="Times New Roman"/>
              </a:rPr>
              <a:t>Z.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Zheng,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Barnes,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C.-H.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Jeon,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children: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adults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adopted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children?”</a:t>
            </a:r>
            <a:r>
              <a:rPr sz="1200" spc="5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 </a:t>
            </a:r>
            <a:r>
              <a:rPr sz="1200" dirty="0">
                <a:latin typeface="Times New Roman"/>
                <a:cs typeface="Times New Roman"/>
              </a:rPr>
              <a:t>on Human-Computer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Springer,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2019,</a:t>
            </a:r>
            <a:r>
              <a:rPr sz="1200" dirty="0">
                <a:latin typeface="Times New Roman"/>
                <a:cs typeface="Times New Roman"/>
              </a:rPr>
              <a:t> pp.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201–211.</a:t>
            </a:r>
            <a:endParaRPr sz="1200">
              <a:latin typeface="Times New Roman"/>
              <a:cs typeface="Times New Roman"/>
            </a:endParaRPr>
          </a:p>
          <a:p>
            <a:pPr marL="12700" marR="121920">
              <a:lnSpc>
                <a:spcPct val="103699"/>
              </a:lnSpc>
              <a:spcBef>
                <a:spcPts val="785"/>
              </a:spcBef>
              <a:buAutoNum type="arabicPlain"/>
              <a:tabLst>
                <a:tab pos="227965" algn="l"/>
              </a:tabLst>
            </a:pPr>
            <a:r>
              <a:rPr sz="1200" spc="-10" dirty="0">
                <a:latin typeface="Times New Roman"/>
                <a:cs typeface="Times New Roman"/>
              </a:rPr>
              <a:t>F.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 Silva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Pedrini,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“Effects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cultural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characteristics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emotion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Electronic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24,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023015,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2015.</a:t>
            </a:r>
            <a:endParaRPr sz="1200">
              <a:latin typeface="Times New Roman"/>
              <a:cs typeface="Times New Roman"/>
            </a:endParaRPr>
          </a:p>
          <a:p>
            <a:pPr marL="12700" marR="31750">
              <a:lnSpc>
                <a:spcPct val="103800"/>
              </a:lnSpc>
              <a:spcBef>
                <a:spcPts val="785"/>
              </a:spcBef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Savran,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Sankur,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dirty="0">
                <a:latin typeface="Times New Roman"/>
                <a:cs typeface="Times New Roman"/>
              </a:rPr>
              <a:t> 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Bilge,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“Facial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modality,”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2010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Society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Recognition-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Workshops.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IEEE, </a:t>
            </a:r>
            <a:r>
              <a:rPr sz="1200" dirty="0">
                <a:latin typeface="Times New Roman"/>
                <a:cs typeface="Times New Roman"/>
              </a:rPr>
              <a:t>2010,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71–78.</a:t>
            </a:r>
            <a:endParaRPr sz="1200">
              <a:latin typeface="Times New Roman"/>
              <a:cs typeface="Times New Roman"/>
            </a:endParaRPr>
          </a:p>
          <a:p>
            <a:pPr marL="12700" marR="299085">
              <a:lnSpc>
                <a:spcPct val="103800"/>
              </a:lnSpc>
              <a:spcBef>
                <a:spcPts val="785"/>
              </a:spcBef>
              <a:buAutoNum type="arabicPlain"/>
              <a:tabLst>
                <a:tab pos="227965" algn="l"/>
              </a:tabLst>
            </a:pP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spc="-5" dirty="0">
                <a:latin typeface="Times New Roman"/>
                <a:cs typeface="Times New Roman"/>
              </a:rPr>
              <a:t>Nagpal,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dirty="0">
                <a:latin typeface="Times New Roman"/>
                <a:cs typeface="Times New Roman"/>
              </a:rPr>
              <a:t> Singh, M. </a:t>
            </a:r>
            <a:r>
              <a:rPr sz="1200" spc="-5" dirty="0">
                <a:latin typeface="Times New Roman"/>
                <a:cs typeface="Times New Roman"/>
              </a:rPr>
              <a:t>Vatsa,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 Singh,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Noore,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“Expression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children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supervised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boltzmann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machine,”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Proceedings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IEEE/CVF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Workshops,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2019, pp.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0–0.</a:t>
            </a:r>
            <a:endParaRPr sz="1200">
              <a:latin typeface="Times New Roman"/>
              <a:cs typeface="Times New Roman"/>
            </a:endParaRPr>
          </a:p>
          <a:p>
            <a:pPr marL="12700" marR="162560">
              <a:lnSpc>
                <a:spcPct val="103499"/>
              </a:lnSpc>
              <a:spcBef>
                <a:spcPts val="790"/>
              </a:spcBef>
              <a:buAutoNum type="arabicPlain"/>
              <a:tabLst>
                <a:tab pos="304165" algn="l"/>
              </a:tabLst>
            </a:pP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“Deep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survey,”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computing,</a:t>
            </a:r>
            <a:r>
              <a:rPr sz="1200" dirty="0">
                <a:latin typeface="Times New Roman"/>
                <a:cs typeface="Times New Roman"/>
              </a:rPr>
              <a:t> 2020.</a:t>
            </a:r>
            <a:endParaRPr sz="1200">
              <a:latin typeface="Times New Roman"/>
              <a:cs typeface="Times New Roman"/>
            </a:endParaRPr>
          </a:p>
          <a:p>
            <a:pPr marL="12700" marR="208279">
              <a:lnSpc>
                <a:spcPct val="103299"/>
              </a:lnSpc>
              <a:spcBef>
                <a:spcPts val="805"/>
              </a:spcBef>
              <a:buAutoNum type="arabicPlain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Kim,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D.-S.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Kwon,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“Baseline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recognition,”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2016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25th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symposium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human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 (RO-MAN).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IEEE,</a:t>
            </a:r>
            <a:r>
              <a:rPr sz="1200" dirty="0">
                <a:latin typeface="Times New Roman"/>
                <a:cs typeface="Times New Roman"/>
              </a:rPr>
              <a:t> 2016, pp. 724–729.</a:t>
            </a:r>
            <a:endParaRPr sz="1200">
              <a:latin typeface="Times New Roman"/>
              <a:cs typeface="Times New Roman"/>
            </a:endParaRPr>
          </a:p>
          <a:p>
            <a:pPr marL="12700" marR="161925" algn="just">
              <a:lnSpc>
                <a:spcPct val="103299"/>
              </a:lnSpc>
              <a:spcBef>
                <a:spcPts val="805"/>
              </a:spcBef>
              <a:buAutoNum type="arabicPlain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H. </a:t>
            </a:r>
            <a:r>
              <a:rPr sz="1200" dirty="0">
                <a:latin typeface="Times New Roman"/>
                <a:cs typeface="Times New Roman"/>
              </a:rPr>
              <a:t>Li, </a:t>
            </a:r>
            <a:r>
              <a:rPr sz="1200" spc="-5" dirty="0">
                <a:latin typeface="Times New Roman"/>
                <a:cs typeface="Times New Roman"/>
              </a:rPr>
              <a:t>J. </a:t>
            </a:r>
            <a:r>
              <a:rPr sz="1200" dirty="0">
                <a:latin typeface="Times New Roman"/>
                <a:cs typeface="Times New Roman"/>
              </a:rPr>
              <a:t>Sun, Z. </a:t>
            </a:r>
            <a:r>
              <a:rPr sz="1200" spc="-5" dirty="0">
                <a:latin typeface="Times New Roman"/>
                <a:cs typeface="Times New Roman"/>
              </a:rPr>
              <a:t>Xu, and </a:t>
            </a:r>
            <a:r>
              <a:rPr sz="1200" dirty="0">
                <a:latin typeface="Times New Roman"/>
                <a:cs typeface="Times New Roman"/>
              </a:rPr>
              <a:t>L. Chen, </a:t>
            </a:r>
            <a:r>
              <a:rPr sz="1200" spc="-5" dirty="0">
                <a:latin typeface="Times New Roman"/>
                <a:cs typeface="Times New Roman"/>
              </a:rPr>
              <a:t>“Multimodal </a:t>
            </a:r>
            <a:r>
              <a:rPr sz="1200" dirty="0">
                <a:latin typeface="Times New Roman"/>
                <a:cs typeface="Times New Roman"/>
              </a:rPr>
              <a:t>2d+ 3d </a:t>
            </a:r>
            <a:r>
              <a:rPr sz="1200" spc="-5" dirty="0">
                <a:latin typeface="Times New Roman"/>
                <a:cs typeface="Times New Roman"/>
              </a:rPr>
              <a:t>facial expression recognition 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 </a:t>
            </a:r>
            <a:r>
              <a:rPr sz="1200" dirty="0">
                <a:latin typeface="Times New Roman"/>
                <a:cs typeface="Times New Roman"/>
              </a:rPr>
              <a:t>fusion convolutional </a:t>
            </a:r>
            <a:r>
              <a:rPr sz="1200" spc="-5" dirty="0">
                <a:latin typeface="Times New Roman"/>
                <a:cs typeface="Times New Roman"/>
              </a:rPr>
              <a:t>neural </a:t>
            </a:r>
            <a:r>
              <a:rPr sz="1200" dirty="0">
                <a:latin typeface="Times New Roman"/>
                <a:cs typeface="Times New Roman"/>
              </a:rPr>
              <a:t>network,” </a:t>
            </a:r>
            <a:r>
              <a:rPr sz="1200" spc="-5" dirty="0">
                <a:latin typeface="Times New Roman"/>
                <a:cs typeface="Times New Roman"/>
              </a:rPr>
              <a:t>IEEE Transactions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Multimedia, </a:t>
            </a:r>
            <a:r>
              <a:rPr sz="1200" dirty="0">
                <a:latin typeface="Times New Roman"/>
                <a:cs typeface="Times New Roman"/>
              </a:rPr>
              <a:t>vol. 19, no. 12,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5" dirty="0">
                <a:latin typeface="Times New Roman"/>
                <a:cs typeface="Times New Roman"/>
              </a:rPr>
              <a:t> 2816–2831,</a:t>
            </a:r>
            <a:r>
              <a:rPr sz="1200" dirty="0">
                <a:latin typeface="Times New Roman"/>
                <a:cs typeface="Times New Roman"/>
              </a:rPr>
              <a:t> 2017.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941695" cy="48926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305435">
              <a:lnSpc>
                <a:spcPct val="103299"/>
              </a:lnSpc>
              <a:spcBef>
                <a:spcPts val="50"/>
              </a:spcBef>
              <a:buAutoNum type="arabicPlain" startAt="13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J.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Yosinski,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Clune,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Y.</a:t>
            </a:r>
            <a:r>
              <a:rPr sz="1200" dirty="0">
                <a:latin typeface="Times New Roman"/>
                <a:cs typeface="Times New Roman"/>
              </a:rPr>
              <a:t> Bengio,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dirty="0">
                <a:latin typeface="Times New Roman"/>
                <a:cs typeface="Times New Roman"/>
              </a:rPr>
              <a:t> Lipson,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“How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networks?”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27,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2014.</a:t>
            </a:r>
            <a:endParaRPr sz="1200">
              <a:latin typeface="Times New Roman"/>
              <a:cs typeface="Times New Roman"/>
            </a:endParaRPr>
          </a:p>
          <a:p>
            <a:pPr marL="12700" marR="347980">
              <a:lnSpc>
                <a:spcPct val="103299"/>
              </a:lnSpc>
              <a:spcBef>
                <a:spcPts val="805"/>
              </a:spcBef>
              <a:buAutoNum type="arabicPlain" startAt="13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W.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Zhao,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Jin,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unconstrained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binarized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auto-encoders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binarized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networks,”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Neurocomputing, </a:t>
            </a:r>
            <a:r>
              <a:rPr sz="1200" dirty="0">
                <a:latin typeface="Times New Roman"/>
                <a:cs typeface="Times New Roman"/>
              </a:rPr>
              <a:t>vol. 267, pp. 385–395, 2017.</a:t>
            </a:r>
            <a:endParaRPr sz="1200">
              <a:latin typeface="Times New Roman"/>
              <a:cs typeface="Times New Roman"/>
            </a:endParaRPr>
          </a:p>
          <a:p>
            <a:pPr marL="12700" marR="125730">
              <a:lnSpc>
                <a:spcPct val="103299"/>
              </a:lnSpc>
              <a:spcBef>
                <a:spcPts val="805"/>
              </a:spcBef>
              <a:buAutoNum type="arabicPlain" startAt="13"/>
              <a:tabLst>
                <a:tab pos="304165" algn="l"/>
              </a:tabLst>
            </a:pP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spc="-5" dirty="0">
                <a:latin typeface="Times New Roman"/>
                <a:cs typeface="Times New Roman"/>
              </a:rPr>
              <a:t>Kim, D. Kim, M. </a:t>
            </a:r>
            <a:r>
              <a:rPr sz="1200" dirty="0">
                <a:latin typeface="Times New Roman"/>
                <a:cs typeface="Times New Roman"/>
              </a:rPr>
              <a:t>Cho,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spc="-5" dirty="0">
                <a:latin typeface="Times New Roman"/>
                <a:cs typeface="Times New Roman"/>
              </a:rPr>
              <a:t>Kwak, </a:t>
            </a:r>
            <a:r>
              <a:rPr sz="1200" dirty="0">
                <a:latin typeface="Times New Roman"/>
                <a:cs typeface="Times New Roman"/>
              </a:rPr>
              <a:t>“Proxy </a:t>
            </a:r>
            <a:r>
              <a:rPr sz="1200" spc="-5" dirty="0">
                <a:latin typeface="Times New Roman"/>
                <a:cs typeface="Times New Roman"/>
              </a:rPr>
              <a:t>anchor </a:t>
            </a:r>
            <a:r>
              <a:rPr sz="1200" dirty="0">
                <a:latin typeface="Times New Roman"/>
                <a:cs typeface="Times New Roman"/>
              </a:rPr>
              <a:t>loss for deep metric learning,”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Proceedings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IEEE/CVF</a:t>
            </a:r>
            <a:r>
              <a:rPr sz="1200" spc="-5" dirty="0">
                <a:latin typeface="Times New Roman"/>
                <a:cs typeface="Times New Roman"/>
              </a:rPr>
              <a:t> Conference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5" dirty="0">
                <a:latin typeface="Times New Roman"/>
                <a:cs typeface="Times New Roman"/>
              </a:rPr>
              <a:t> 3238–3247.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5"/>
              </a:spcBef>
              <a:buAutoNum type="arabicPlain" startAt="13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Y. Guo,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Nie,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“Enhancing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generalized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metric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dirty="0">
                <a:latin typeface="Times New Roman"/>
                <a:cs typeface="Times New Roman"/>
              </a:rPr>
              <a:t> Transactions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Engineering, </a:t>
            </a:r>
            <a:r>
              <a:rPr sz="1200" dirty="0">
                <a:latin typeface="Times New Roman"/>
                <a:cs typeface="Times New Roman"/>
              </a:rPr>
              <a:t> 2020.</a:t>
            </a:r>
            <a:endParaRPr sz="1200">
              <a:latin typeface="Times New Roman"/>
              <a:cs typeface="Times New Roman"/>
            </a:endParaRPr>
          </a:p>
          <a:p>
            <a:pPr marL="12700" marR="102870">
              <a:lnSpc>
                <a:spcPct val="103299"/>
              </a:lnSpc>
              <a:spcBef>
                <a:spcPts val="800"/>
              </a:spcBef>
              <a:buAutoNum type="arabicPlain" startAt="13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Lv,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Wu,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Yang,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“Semi-supervised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metric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learning-based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anchor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hashing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large-scale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retrieval,”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Transactions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28, no. 2, pp. 739–754,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2018.</a:t>
            </a:r>
            <a:endParaRPr sz="1200">
              <a:latin typeface="Times New Roman"/>
              <a:cs typeface="Times New Roman"/>
            </a:endParaRPr>
          </a:p>
          <a:p>
            <a:pPr marL="12700" marR="36195">
              <a:lnSpc>
                <a:spcPct val="103299"/>
              </a:lnSpc>
              <a:spcBef>
                <a:spcPts val="805"/>
              </a:spcBef>
              <a:buAutoNum type="arabicPlain" startAt="13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X. </a:t>
            </a:r>
            <a:r>
              <a:rPr sz="1200" dirty="0">
                <a:latin typeface="Times New Roman"/>
                <a:cs typeface="Times New Roman"/>
              </a:rPr>
              <a:t>Liu,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Vijaya Kumar,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You,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Jia,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“Adaptive</a:t>
            </a:r>
            <a:r>
              <a:rPr sz="1200" dirty="0">
                <a:latin typeface="Times New Roman"/>
                <a:cs typeface="Times New Roman"/>
              </a:rPr>
              <a:t> deep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metric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identity-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Proceedings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workshops,</a:t>
            </a:r>
            <a:r>
              <a:rPr sz="1200" dirty="0">
                <a:latin typeface="Times New Roman"/>
                <a:cs typeface="Times New Roman"/>
              </a:rPr>
              <a:t> 2017, pp. 20–29.</a:t>
            </a:r>
            <a:endParaRPr sz="1200">
              <a:latin typeface="Times New Roman"/>
              <a:cs typeface="Times New Roman"/>
            </a:endParaRPr>
          </a:p>
          <a:p>
            <a:pPr marL="12700" marR="389890">
              <a:lnSpc>
                <a:spcPct val="103299"/>
              </a:lnSpc>
              <a:spcBef>
                <a:spcPts val="805"/>
              </a:spcBef>
              <a:buAutoNum type="arabicPlain" startAt="13"/>
              <a:tabLst>
                <a:tab pos="304165" algn="l"/>
              </a:tabLst>
            </a:pP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Aggarwal,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“Spontaneous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recognition: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metric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approach,” </a:t>
            </a:r>
            <a:r>
              <a:rPr sz="1200" dirty="0">
                <a:latin typeface="Times New Roman"/>
                <a:cs typeface="Times New Roman"/>
              </a:rPr>
              <a:t>Pattern </a:t>
            </a:r>
            <a:r>
              <a:rPr sz="1200" spc="-5" dirty="0">
                <a:latin typeface="Times New Roman"/>
                <a:cs typeface="Times New Roman"/>
              </a:rPr>
              <a:t>Recognition,</a:t>
            </a:r>
            <a:r>
              <a:rPr sz="1200" dirty="0">
                <a:latin typeface="Times New Roman"/>
                <a:cs typeface="Times New Roman"/>
              </a:rPr>
              <a:t> vol. 47, no.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 1859–1868, 2014.</a:t>
            </a:r>
            <a:endParaRPr sz="1200">
              <a:latin typeface="Times New Roman"/>
              <a:cs typeface="Times New Roman"/>
            </a:endParaRPr>
          </a:p>
          <a:p>
            <a:pPr marL="12700" marR="133350">
              <a:lnSpc>
                <a:spcPct val="103800"/>
              </a:lnSpc>
              <a:spcBef>
                <a:spcPts val="790"/>
              </a:spcBef>
              <a:buAutoNum type="arabicPlain" startAt="13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Sadeghi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A.-A.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Raie,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“Histogram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distance</a:t>
            </a:r>
            <a:r>
              <a:rPr sz="1200" dirty="0">
                <a:latin typeface="Times New Roman"/>
                <a:cs typeface="Times New Roman"/>
              </a:rPr>
              <a:t> metric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recognition,”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Journal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62,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152–165,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1388306"/>
            <a:ext cx="5960110" cy="77393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35"/>
              </a:spcBef>
            </a:pPr>
            <a:r>
              <a:rPr sz="1800" b="1" spc="-5" dirty="0">
                <a:latin typeface="Times New Roman"/>
                <a:cs typeface="Times New Roman"/>
              </a:rPr>
              <a:t>Introduction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400" b="1" dirty="0">
                <a:latin typeface="Times New Roman"/>
                <a:cs typeface="Times New Roman"/>
              </a:rPr>
              <a:t>1.1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Introduction</a:t>
            </a:r>
            <a:endParaRPr sz="1400" dirty="0">
              <a:latin typeface="Times New Roman"/>
              <a:cs typeface="Times New Roman"/>
            </a:endParaRPr>
          </a:p>
          <a:p>
            <a:pPr marL="12700" marR="66040">
              <a:lnSpc>
                <a:spcPct val="103499"/>
              </a:lnSpc>
              <a:spcBef>
                <a:spcPts val="8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recognize</a:t>
            </a:r>
            <a:r>
              <a:rPr sz="1200" spc="-5" dirty="0">
                <a:latin typeface="Times New Roman"/>
                <a:cs typeface="Times New Roman"/>
              </a:rPr>
              <a:t> faces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portrayed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gaining</a:t>
            </a:r>
            <a:r>
              <a:rPr sz="1200" dirty="0">
                <a:latin typeface="Times New Roman"/>
                <a:cs typeface="Times New Roman"/>
              </a:rPr>
              <a:t> wind,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recently.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past</a:t>
            </a:r>
            <a:r>
              <a:rPr sz="1200" dirty="0">
                <a:latin typeface="Times New Roman"/>
                <a:cs typeface="Times New Roman"/>
              </a:rPr>
              <a:t> decade,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seen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corporations</a:t>
            </a:r>
            <a:r>
              <a:rPr sz="1200" dirty="0">
                <a:latin typeface="Times New Roman"/>
                <a:cs typeface="Times New Roman"/>
              </a:rPr>
              <a:t> focusing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Kairos,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Nviso,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Affectiva,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Imotions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cause.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Facebook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Apple convey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building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97790">
              <a:lnSpc>
                <a:spcPct val="103499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i="1" dirty="0">
                <a:latin typeface="Times New Roman"/>
                <a:cs typeface="Times New Roman"/>
              </a:rPr>
              <a:t>facial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recognition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directly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continuously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capturing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pictures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video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 on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confidence</a:t>
            </a:r>
            <a:r>
              <a:rPr sz="1200" dirty="0">
                <a:latin typeface="Times New Roman"/>
                <a:cs typeface="Times New Roman"/>
              </a:rPr>
              <a:t> intervals,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identify the </a:t>
            </a:r>
            <a:r>
              <a:rPr sz="1200" spc="-5" dirty="0">
                <a:latin typeface="Times New Roman"/>
                <a:cs typeface="Times New Roman"/>
              </a:rPr>
              <a:t>person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dirty="0">
                <a:latin typeface="Times New Roman"/>
                <a:cs typeface="Times New Roman"/>
              </a:rPr>
              <a:t> if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 use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pixels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cropping </a:t>
            </a:r>
            <a:r>
              <a:rPr sz="1200" dirty="0">
                <a:latin typeface="Times New Roman"/>
                <a:cs typeface="Times New Roman"/>
              </a:rPr>
              <a:t> out the </a:t>
            </a:r>
            <a:r>
              <a:rPr sz="1200" spc="-5" dirty="0">
                <a:latin typeface="Times New Roman"/>
                <a:cs typeface="Times New Roman"/>
              </a:rPr>
              <a:t>redundant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(background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body).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comprises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gray-scale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pixel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gray-scale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pixel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0 to 255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brightness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 pixel.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Here,</a:t>
            </a:r>
            <a:r>
              <a:rPr sz="1200" dirty="0">
                <a:latin typeface="Times New Roman"/>
                <a:cs typeface="Times New Roman"/>
              </a:rPr>
              <a:t> 0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taken to 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black </a:t>
            </a:r>
            <a:r>
              <a:rPr sz="1200" dirty="0">
                <a:latin typeface="Times New Roman"/>
                <a:cs typeface="Times New Roman"/>
              </a:rPr>
              <a:t>while 255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white.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9525">
              <a:lnSpc>
                <a:spcPct val="103499"/>
              </a:lnSpc>
            </a:pPr>
            <a:r>
              <a:rPr sz="1200" spc="-5" dirty="0">
                <a:latin typeface="Times New Roman"/>
                <a:cs typeface="Times New Roman"/>
              </a:rPr>
              <a:t>Regardless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numerous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field,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technical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yet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addressed.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perception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caused</a:t>
            </a:r>
            <a:r>
              <a:rPr sz="1200" dirty="0">
                <a:latin typeface="Times New Roman"/>
                <a:cs typeface="Times New Roman"/>
              </a:rPr>
              <a:t> 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lighting,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poses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angles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5" dirty="0">
                <a:latin typeface="Times New Roman"/>
                <a:cs typeface="Times New Roman"/>
              </a:rPr>
              <a:t> facing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camera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issues</a:t>
            </a:r>
            <a:r>
              <a:rPr sz="1200" dirty="0">
                <a:latin typeface="Times New Roman"/>
                <a:cs typeface="Times New Roman"/>
              </a:rPr>
              <a:t> arise 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 real-time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captured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unconstrained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their intensities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moderate.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world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everything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usually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recognizing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pictures of video </a:t>
            </a:r>
            <a:r>
              <a:rPr sz="1200" spc="-5" dirty="0">
                <a:latin typeface="Times New Roman"/>
                <a:cs typeface="Times New Roman"/>
              </a:rPr>
              <a:t>feed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uncontrolled </a:t>
            </a:r>
            <a:r>
              <a:rPr sz="1200" spc="-5" dirty="0">
                <a:latin typeface="Times New Roman"/>
                <a:cs typeface="Times New Roman"/>
              </a:rPr>
              <a:t>way.</a:t>
            </a:r>
            <a:r>
              <a:rPr sz="1200" dirty="0">
                <a:latin typeface="Times New Roman"/>
                <a:cs typeface="Times New Roman"/>
              </a:rPr>
              <a:t> But, if </a:t>
            </a:r>
            <a:r>
              <a:rPr sz="1200" spc="-1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-5" dirty="0">
                <a:latin typeface="Times New Roman"/>
                <a:cs typeface="Times New Roman"/>
              </a:rPr>
              <a:t> much</a:t>
            </a:r>
            <a:r>
              <a:rPr sz="1200" dirty="0">
                <a:latin typeface="Times New Roman"/>
                <a:cs typeface="Times New Roman"/>
              </a:rPr>
              <a:t> on 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technical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lose sight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bigger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question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reliably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pictures?'.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dirty="0">
                <a:latin typeface="Times New Roman"/>
                <a:cs typeface="Times New Roman"/>
              </a:rPr>
              <a:t> questions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concisely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answered</a:t>
            </a:r>
            <a:r>
              <a:rPr sz="1200" dirty="0">
                <a:latin typeface="Times New Roman"/>
                <a:cs typeface="Times New Roman"/>
              </a:rPr>
              <a:t> by scientists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[1].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61594">
              <a:lnSpc>
                <a:spcPct val="103299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5" dirty="0">
                <a:latin typeface="Times New Roman"/>
                <a:cs typeface="Times New Roman"/>
              </a:rPr>
              <a:t> fundamental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questions,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consider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cultures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huge</a:t>
            </a:r>
            <a:r>
              <a:rPr sz="1200" spc="-5" dirty="0">
                <a:latin typeface="Times New Roman"/>
                <a:cs typeface="Times New Roman"/>
              </a:rPr>
              <a:t> amount</a:t>
            </a:r>
            <a:r>
              <a:rPr sz="1200" dirty="0">
                <a:latin typeface="Times New Roman"/>
                <a:cs typeface="Times New Roman"/>
              </a:rPr>
              <a:t> of diversity.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other </a:t>
            </a:r>
            <a:r>
              <a:rPr sz="1200" spc="-5" dirty="0">
                <a:latin typeface="Times New Roman"/>
                <a:cs typeface="Times New Roman"/>
              </a:rPr>
              <a:t>words,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people belonging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cultures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lot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variances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processed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" dirty="0">
                <a:latin typeface="Times New Roman"/>
                <a:cs typeface="Times New Roman"/>
              </a:rPr>
              <a:t> informed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958205" cy="45878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75565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identifications.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cross-dataset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scenarios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prevalent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methodologies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intra-dataset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aim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characteristics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one</a:t>
            </a:r>
            <a:r>
              <a:rPr sz="1200" spc="-5" dirty="0">
                <a:latin typeface="Times New Roman"/>
                <a:cs typeface="Times New Roman"/>
              </a:rPr>
              <a:t> group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another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age, </a:t>
            </a:r>
            <a:r>
              <a:rPr sz="1200" dirty="0">
                <a:latin typeface="Times New Roman"/>
                <a:cs typeface="Times New Roman"/>
              </a:rPr>
              <a:t>gender, </a:t>
            </a:r>
            <a:r>
              <a:rPr sz="1200" spc="-5" dirty="0">
                <a:latin typeface="Times New Roman"/>
                <a:cs typeface="Times New Roman"/>
              </a:rPr>
              <a:t>ethnicity,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culture.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78740">
              <a:lnSpc>
                <a:spcPct val="103499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area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attracting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scientists,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mathematicians,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more 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decades.</a:t>
            </a:r>
            <a:r>
              <a:rPr sz="1200" dirty="0">
                <a:latin typeface="Times New Roman"/>
                <a:cs typeface="Times New Roman"/>
              </a:rPr>
              <a:t> The methodologies involved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relevant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pixel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identifying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landmarks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targeting</a:t>
            </a:r>
            <a:r>
              <a:rPr sz="1200" dirty="0">
                <a:latin typeface="Times New Roman"/>
                <a:cs typeface="Times New Roman"/>
              </a:rPr>
              <a:t> specific areas on the </a:t>
            </a:r>
            <a:r>
              <a:rPr sz="1200" spc="-5" dirty="0">
                <a:latin typeface="Times New Roman"/>
                <a:cs typeface="Times New Roman"/>
              </a:rPr>
              <a:t>face </a:t>
            </a:r>
            <a:r>
              <a:rPr sz="1200" dirty="0">
                <a:latin typeface="Times New Roman"/>
                <a:cs typeface="Times New Roman"/>
              </a:rPr>
              <a:t>that prove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 the most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informative.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former,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pixel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image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prepared</a:t>
            </a:r>
            <a:r>
              <a:rPr sz="1200" spc="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input.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length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array </a:t>
            </a:r>
            <a:r>
              <a:rPr sz="1200" dirty="0">
                <a:latin typeface="Times New Roman"/>
                <a:cs typeface="Times New Roman"/>
              </a:rPr>
              <a:t> may </a:t>
            </a:r>
            <a:r>
              <a:rPr sz="1200" spc="-5" dirty="0">
                <a:latin typeface="Times New Roman"/>
                <a:cs typeface="Times New Roman"/>
              </a:rPr>
              <a:t>differ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 upon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dimensions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image 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processed.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hand,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involving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landmarks</a:t>
            </a:r>
            <a:r>
              <a:rPr sz="1200" dirty="0">
                <a:latin typeface="Times New Roman"/>
                <a:cs typeface="Times New Roman"/>
              </a:rPr>
              <a:t> detection,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</a:t>
            </a:r>
            <a:r>
              <a:rPr sz="1200" dirty="0">
                <a:latin typeface="Times New Roman"/>
                <a:cs typeface="Times New Roman"/>
              </a:rPr>
              <a:t> the positions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68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landmarks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distances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shapes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formed,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classifications 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</a:pP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proposed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literature usually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modified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</a:t>
            </a:r>
            <a:r>
              <a:rPr sz="1200" dirty="0">
                <a:latin typeface="Times New Roman"/>
                <a:cs typeface="Times New Roman"/>
              </a:rPr>
              <a:t> hybrid </a:t>
            </a:r>
            <a:r>
              <a:rPr sz="1200" spc="-5" dirty="0">
                <a:latin typeface="Times New Roman"/>
                <a:cs typeface="Times New Roman"/>
              </a:rPr>
              <a:t>version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methods, </a:t>
            </a:r>
            <a:r>
              <a:rPr sz="1200" spc="-5" dirty="0">
                <a:latin typeface="Times New Roman"/>
                <a:cs typeface="Times New Roman"/>
              </a:rPr>
              <a:t>already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explained.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Convolutional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Neural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Networks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(CNN),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tasks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decisions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taking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video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input,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been made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 </a:t>
            </a:r>
            <a:r>
              <a:rPr sz="1200" spc="-5" dirty="0">
                <a:latin typeface="Times New Roman"/>
                <a:cs typeface="Times New Roman"/>
              </a:rPr>
              <a:t>simpler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much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faster.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 simplify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decision</a:t>
            </a:r>
            <a:r>
              <a:rPr sz="1200" dirty="0">
                <a:latin typeface="Times New Roman"/>
                <a:cs typeface="Times New Roman"/>
              </a:rPr>
              <a:t> making with high </a:t>
            </a:r>
            <a:r>
              <a:rPr sz="1200" spc="-5" dirty="0">
                <a:latin typeface="Times New Roman"/>
                <a:cs typeface="Times New Roman"/>
              </a:rPr>
              <a:t>accuracy.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94786" y="1241806"/>
            <a:ext cx="178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Literature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Survey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28901"/>
            <a:ext cx="5951855" cy="708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lvl="1" indent="-266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Related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12700" marR="18415">
              <a:lnSpc>
                <a:spcPct val="1034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vast</a:t>
            </a:r>
            <a:r>
              <a:rPr sz="1200" dirty="0">
                <a:latin typeface="Times New Roman"/>
                <a:cs typeface="Times New Roman"/>
              </a:rPr>
              <a:t> amount of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dirty="0">
                <a:latin typeface="Times New Roman"/>
                <a:cs typeface="Times New Roman"/>
              </a:rPr>
              <a:t> proposed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last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decades.</a:t>
            </a:r>
            <a:r>
              <a:rPr sz="1200" dirty="0">
                <a:latin typeface="Times New Roman"/>
                <a:cs typeface="Times New Roman"/>
              </a:rPr>
              <a:t> There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numerous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approaching</a:t>
            </a:r>
            <a:r>
              <a:rPr sz="1200" dirty="0">
                <a:latin typeface="Times New Roman"/>
                <a:cs typeface="Times New Roman"/>
              </a:rPr>
              <a:t> the solution. 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 ways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include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EMFACS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attempt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recognize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reach</a:t>
            </a:r>
            <a:r>
              <a:rPr sz="1200" dirty="0">
                <a:latin typeface="Times New Roman"/>
                <a:cs typeface="Times New Roman"/>
              </a:rPr>
              <a:t> the solution,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exists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agreed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 </a:t>
            </a:r>
            <a:r>
              <a:rPr sz="1200" spc="-5" dirty="0">
                <a:latin typeface="Times New Roman"/>
                <a:cs typeface="Times New Roman"/>
              </a:rPr>
              <a:t>consensus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theory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emotion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[2],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[3].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pipeline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broken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following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localization,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registration,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identification.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localization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perfected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scientists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related</a:t>
            </a:r>
            <a:r>
              <a:rPr sz="1200" dirty="0">
                <a:latin typeface="Times New Roman"/>
                <a:cs typeface="Times New Roman"/>
              </a:rPr>
              <a:t> problem. </a:t>
            </a:r>
            <a:r>
              <a:rPr sz="1200" spc="-5" dirty="0">
                <a:latin typeface="Times New Roman"/>
                <a:cs typeface="Times New Roman"/>
              </a:rPr>
              <a:t>Our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upon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extraction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Handcrafted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  <a:p>
            <a:pPr marL="12700" marR="97790">
              <a:lnSpc>
                <a:spcPct val="1032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 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5" dirty="0">
                <a:latin typeface="Times New Roman"/>
                <a:cs typeface="Times New Roman"/>
              </a:rPr>
              <a:t> use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distinguish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identification of humans, 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divided</a:t>
            </a:r>
            <a:r>
              <a:rPr sz="1200" dirty="0">
                <a:latin typeface="Times New Roman"/>
                <a:cs typeface="Times New Roman"/>
              </a:rPr>
              <a:t> 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shape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appearance features.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175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Shape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Cartesian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coordinates,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distances,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angles.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by keeping </a:t>
            </a:r>
            <a:r>
              <a:rPr sz="1200" spc="-5" dirty="0">
                <a:latin typeface="Times New Roman"/>
                <a:cs typeface="Times New Roman"/>
              </a:rPr>
              <a:t>track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landmarks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[4],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[5],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[6].</a:t>
            </a: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03299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Even</a:t>
            </a:r>
            <a:r>
              <a:rPr sz="1200" dirty="0">
                <a:latin typeface="Times New Roman"/>
                <a:cs typeface="Times New Roman"/>
              </a:rPr>
              <a:t> though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perfected,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performance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shape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registration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[2].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5" dirty="0">
                <a:latin typeface="Times New Roman"/>
                <a:cs typeface="Times New Roman"/>
              </a:rPr>
              <a:t> hand,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appearance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focus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texture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intensity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pixel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neighbors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[7],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[8],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[9].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278765" lvl="1" indent="-266700">
              <a:lnSpc>
                <a:spcPct val="100000"/>
              </a:lnSpc>
              <a:buAutoNum type="arabicPeriod" startAt="3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Driven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pursue.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driven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Convolutional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convolution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correlation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neighboring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pixels.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[10]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task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[11], </a:t>
            </a:r>
            <a:r>
              <a:rPr sz="1200" spc="-5" dirty="0">
                <a:latin typeface="Times New Roman"/>
                <a:cs typeface="Times New Roman"/>
              </a:rPr>
              <a:t>[12].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905500" cy="40049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 CNN model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scratch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tedious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cumbersome,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prefer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 a</a:t>
            </a:r>
            <a:r>
              <a:rPr sz="1200" spc="-5" dirty="0">
                <a:latin typeface="Times New Roman"/>
                <a:cs typeface="Times New Roman"/>
              </a:rPr>
              <a:t> 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pre-trained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fine-tuning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greater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similarity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 task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task,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[13].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other </a:t>
            </a:r>
            <a:r>
              <a:rPr sz="1200" spc="-5" dirty="0">
                <a:latin typeface="Times New Roman"/>
                <a:cs typeface="Times New Roman"/>
              </a:rPr>
              <a:t>data-driven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[9]</a:t>
            </a:r>
            <a:r>
              <a:rPr sz="1200" spc="-5" dirty="0">
                <a:latin typeface="Times New Roman"/>
                <a:cs typeface="Times New Roman"/>
              </a:rPr>
              <a:t> provides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Mean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Supervised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Boltzmann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(msDBM)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 works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maximizing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inter-class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minimizing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intra-class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dirty="0">
                <a:latin typeface="Times New Roman"/>
                <a:cs typeface="Times New Roman"/>
              </a:rPr>
              <a:t> of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 </a:t>
            </a:r>
            <a:r>
              <a:rPr sz="1200" spc="-5" dirty="0">
                <a:latin typeface="Times New Roman"/>
                <a:cs typeface="Times New Roman"/>
              </a:rPr>
              <a:t>class.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learned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used to </a:t>
            </a:r>
            <a:r>
              <a:rPr sz="1200" spc="-5" dirty="0">
                <a:latin typeface="Times New Roman"/>
                <a:cs typeface="Times New Roman"/>
              </a:rPr>
              <a:t>train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Random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Forest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classifier.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[14]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Multi-scale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Dense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LBP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extracting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resolutions.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dirty="0">
                <a:latin typeface="Times New Roman"/>
                <a:cs typeface="Times New Roman"/>
              </a:rPr>
              <a:t> descriptors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single vector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feature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unsupervised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manner,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Binarized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5" dirty="0">
                <a:latin typeface="Times New Roman"/>
                <a:cs typeface="Times New Roman"/>
              </a:rPr>
              <a:t>(BNN)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train</a:t>
            </a:r>
            <a:r>
              <a:rPr sz="1200" dirty="0">
                <a:latin typeface="Times New Roman"/>
                <a:cs typeface="Times New Roman"/>
              </a:rPr>
              <a:t> on the</a:t>
            </a:r>
            <a:r>
              <a:rPr sz="1200" spc="-5" dirty="0">
                <a:latin typeface="Times New Roman"/>
                <a:cs typeface="Times New Roman"/>
              </a:rPr>
              <a:t> learned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04139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Even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metric-learning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[15],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[16],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[17]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emotion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5" dirty="0">
                <a:latin typeface="Times New Roman"/>
                <a:cs typeface="Times New Roman"/>
              </a:rPr>
              <a:t> directly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task.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[18] puts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forward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two-branch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 architecture </a:t>
            </a:r>
            <a:r>
              <a:rPr sz="1200" dirty="0">
                <a:latin typeface="Times New Roman"/>
                <a:cs typeface="Times New Roman"/>
              </a:rPr>
              <a:t>that aims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jointly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minimizing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cross-entropy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[19],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[20],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metric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handcrafted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are</a:t>
            </a:r>
            <a:r>
              <a:rPr sz="1200" spc="-5" dirty="0">
                <a:latin typeface="Times New Roman"/>
                <a:cs typeface="Times New Roman"/>
              </a:rPr>
              <a:t> generally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(example:</a:t>
            </a:r>
            <a:r>
              <a:rPr sz="1200" dirty="0">
                <a:latin typeface="Times New Roman"/>
                <a:cs typeface="Times New Roman"/>
              </a:rPr>
              <a:t> LBP,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Gabor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Filters)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0405"/>
            <a:ext cx="5963285" cy="82537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870"/>
              </a:spcBef>
            </a:pPr>
            <a:r>
              <a:rPr sz="1800" b="1" spc="-5" dirty="0">
                <a:latin typeface="Times New Roman"/>
                <a:cs typeface="Times New Roman"/>
              </a:rPr>
              <a:t>Methodology</a:t>
            </a:r>
            <a:endParaRPr sz="1800" dirty="0">
              <a:latin typeface="Times New Roman"/>
              <a:cs typeface="Times New Roman"/>
            </a:endParaRPr>
          </a:p>
          <a:p>
            <a:pPr marL="278765" lvl="1" indent="-26670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Procedure for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Facial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Recognition</a:t>
            </a:r>
            <a:endParaRPr sz="1400" dirty="0">
              <a:latin typeface="Times New Roman"/>
              <a:cs typeface="Times New Roman"/>
            </a:endParaRPr>
          </a:p>
          <a:p>
            <a:pPr marL="12700" marR="203835">
              <a:lnSpc>
                <a:spcPct val="103800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mentioned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Facial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Recognition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face_recognition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are</a:t>
            </a:r>
            <a:r>
              <a:rPr sz="1200" spc="-5" dirty="0">
                <a:latin typeface="Times New Roman"/>
                <a:cs typeface="Times New Roman"/>
              </a:rPr>
              <a:t> described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below:</a:t>
            </a:r>
            <a:endParaRPr sz="1200" dirty="0">
              <a:latin typeface="Times New Roman"/>
              <a:cs typeface="Times New Roman"/>
            </a:endParaRPr>
          </a:p>
          <a:p>
            <a:pPr marL="469265" marR="459105" lvl="2" indent="-228600">
              <a:lnSpc>
                <a:spcPct val="103299"/>
              </a:lnSpc>
              <a:spcBef>
                <a:spcPts val="7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face_encodings: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128-dimension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encoding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image.</a:t>
            </a:r>
            <a:endParaRPr sz="1200" dirty="0">
              <a:latin typeface="Times New Roman"/>
              <a:cs typeface="Times New Roman"/>
            </a:endParaRPr>
          </a:p>
          <a:p>
            <a:pPr marL="469265" marR="389255" lvl="2" indent="-228600">
              <a:lnSpc>
                <a:spcPct val="103299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face_locations:</a:t>
            </a:r>
            <a:r>
              <a:rPr sz="1200" dirty="0">
                <a:latin typeface="Times New Roman"/>
                <a:cs typeface="Times New Roman"/>
              </a:rPr>
              <a:t> This function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two-dimensional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bounding</a:t>
            </a:r>
            <a:r>
              <a:rPr sz="1200" dirty="0">
                <a:latin typeface="Times New Roman"/>
                <a:cs typeface="Times New Roman"/>
              </a:rPr>
              <a:t> boxes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 </a:t>
            </a:r>
            <a:r>
              <a:rPr sz="1200" spc="-5" dirty="0">
                <a:latin typeface="Times New Roman"/>
                <a:cs typeface="Times New Roman"/>
              </a:rPr>
              <a:t>faces</a:t>
            </a:r>
            <a:r>
              <a:rPr sz="1200" dirty="0">
                <a:latin typeface="Times New Roman"/>
                <a:cs typeface="Times New Roman"/>
              </a:rPr>
              <a:t> in an </a:t>
            </a: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dirty="0">
                <a:latin typeface="Times New Roman"/>
                <a:cs typeface="Times New Roman"/>
              </a:rPr>
              <a:t> using the </a:t>
            </a:r>
            <a:r>
              <a:rPr sz="1200" spc="-5" dirty="0">
                <a:latin typeface="Times New Roman"/>
                <a:cs typeface="Times New Roman"/>
              </a:rPr>
              <a:t>CNN face detector.</a:t>
            </a:r>
            <a:endParaRPr sz="1200" dirty="0">
              <a:latin typeface="Times New Roman"/>
              <a:cs typeface="Times New Roman"/>
            </a:endParaRPr>
          </a:p>
          <a:p>
            <a:pPr marL="469265" marR="53975" lvl="2" indent="-228600">
              <a:lnSpc>
                <a:spcPct val="103299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compare_faces: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list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against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target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a</a:t>
            </a:r>
            <a:r>
              <a:rPr sz="1200" spc="-5" dirty="0">
                <a:latin typeface="Times New Roman"/>
                <a:cs typeface="Times New Roman"/>
              </a:rPr>
              <a:t> match.</a:t>
            </a:r>
            <a:endParaRPr sz="1200" dirty="0">
              <a:latin typeface="Times New Roman"/>
              <a:cs typeface="Times New Roman"/>
            </a:endParaRPr>
          </a:p>
          <a:p>
            <a:pPr marL="469265" marR="355600" lvl="2" indent="-228600">
              <a:lnSpc>
                <a:spcPct val="103299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face_distance: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list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encodings,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faces and</a:t>
            </a:r>
            <a:r>
              <a:rPr sz="1200" dirty="0">
                <a:latin typeface="Times New Roman"/>
                <a:cs typeface="Times New Roman"/>
              </a:rPr>
              <a:t> give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Euclidean</a:t>
            </a:r>
            <a:r>
              <a:rPr sz="1200" dirty="0">
                <a:latin typeface="Times New Roman"/>
                <a:cs typeface="Times New Roman"/>
              </a:rPr>
              <a:t> distance</a:t>
            </a:r>
            <a:r>
              <a:rPr sz="1200" spc="-5" dirty="0">
                <a:latin typeface="Times New Roman"/>
                <a:cs typeface="Times New Roman"/>
              </a:rPr>
              <a:t> between</a:t>
            </a:r>
            <a:r>
              <a:rPr sz="1200" dirty="0">
                <a:latin typeface="Times New Roman"/>
                <a:cs typeface="Times New Roman"/>
              </a:rPr>
              <a:t> them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comparison.</a:t>
            </a:r>
          </a:p>
          <a:p>
            <a:pPr marL="12700" marR="159385">
              <a:lnSpc>
                <a:spcPct val="103299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Apart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face_recognition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project:</a:t>
            </a:r>
            <a:endParaRPr sz="12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CV: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locally.</a:t>
            </a:r>
            <a:endParaRPr sz="12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Glob: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pattern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matching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directory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filenames.</a:t>
            </a:r>
            <a:endParaRPr sz="12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NumPy: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implementing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calculations.</a:t>
            </a:r>
            <a:endParaRPr sz="1200" dirty="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spcBef>
                <a:spcPts val="845"/>
              </a:spcBef>
              <a:buAutoNum type="arabicPeriod" startAt="2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Complete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endParaRPr sz="1400" dirty="0">
              <a:latin typeface="Times New Roman"/>
              <a:cs typeface="Times New Roman"/>
            </a:endParaRPr>
          </a:p>
          <a:p>
            <a:pPr marL="12700" marR="94615">
              <a:lnSpc>
                <a:spcPct val="103299"/>
              </a:lnSpc>
              <a:spcBef>
                <a:spcPts val="810"/>
              </a:spcBef>
            </a:pPr>
            <a:r>
              <a:rPr sz="1200" spc="-5" dirty="0">
                <a:latin typeface="Times New Roman"/>
                <a:cs typeface="Times New Roman"/>
              </a:rPr>
              <a:t>Here,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discussing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project. 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made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an Educator,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explanation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 from</a:t>
            </a:r>
            <a:r>
              <a:rPr sz="1200" dirty="0">
                <a:latin typeface="Times New Roman"/>
                <a:cs typeface="Times New Roman"/>
              </a:rPr>
              <a:t> their point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view.</a:t>
            </a:r>
            <a:endParaRPr sz="1200" dirty="0">
              <a:latin typeface="Times New Roman"/>
              <a:cs typeface="Times New Roman"/>
            </a:endParaRPr>
          </a:p>
          <a:p>
            <a:pPr marL="469265" marR="69215" lvl="2" indent="-228600" algn="just">
              <a:lnSpc>
                <a:spcPct val="103299"/>
              </a:lnSpc>
              <a:spcBef>
                <a:spcPts val="805"/>
              </a:spcBef>
              <a:buAutoNum type="alphaU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Sign-Up: </a:t>
            </a:r>
            <a:r>
              <a:rPr sz="1200" spc="-5" dirty="0">
                <a:latin typeface="Times New Roman"/>
                <a:cs typeface="Times New Roman"/>
              </a:rPr>
              <a:t>Here, </a:t>
            </a:r>
            <a:r>
              <a:rPr sz="1200" dirty="0">
                <a:latin typeface="Times New Roman"/>
                <a:cs typeface="Times New Roman"/>
              </a:rPr>
              <a:t>you will be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to sign-up via </a:t>
            </a:r>
            <a:r>
              <a:rPr sz="1200" spc="-5" dirty="0">
                <a:latin typeface="Times New Roman"/>
                <a:cs typeface="Times New Roman"/>
              </a:rPr>
              <a:t>an email.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 functionalities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available</a:t>
            </a:r>
            <a:r>
              <a:rPr sz="1200" dirty="0">
                <a:latin typeface="Times New Roman"/>
                <a:cs typeface="Times New Roman"/>
              </a:rPr>
              <a:t> to you only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process.</a:t>
            </a:r>
            <a:endParaRPr sz="1200" dirty="0">
              <a:latin typeface="Times New Roman"/>
              <a:cs typeface="Times New Roman"/>
            </a:endParaRPr>
          </a:p>
          <a:p>
            <a:pPr marL="469265" marR="123825" lvl="2" indent="-228600" algn="just">
              <a:lnSpc>
                <a:spcPct val="103299"/>
              </a:lnSpc>
              <a:buAutoNum type="alphaU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Create the database: </a:t>
            </a:r>
            <a:r>
              <a:rPr sz="1200" dirty="0">
                <a:latin typeface="Times New Roman"/>
                <a:cs typeface="Times New Roman"/>
              </a:rPr>
              <a:t>After </a:t>
            </a:r>
            <a:r>
              <a:rPr sz="1200" spc="-5" dirty="0">
                <a:latin typeface="Times New Roman"/>
                <a:cs typeface="Times New Roman"/>
              </a:rPr>
              <a:t>signing-up, </a:t>
            </a:r>
            <a:r>
              <a:rPr sz="1200" dirty="0">
                <a:latin typeface="Times New Roman"/>
                <a:cs typeface="Times New Roman"/>
              </a:rPr>
              <a:t>you will </a:t>
            </a:r>
            <a:r>
              <a:rPr sz="1200" spc="-5" dirty="0">
                <a:latin typeface="Times New Roman"/>
                <a:cs typeface="Times New Roman"/>
              </a:rPr>
              <a:t>get access </a:t>
            </a:r>
            <a:r>
              <a:rPr sz="1200" dirty="0">
                <a:latin typeface="Times New Roman"/>
                <a:cs typeface="Times New Roman"/>
              </a:rPr>
              <a:t>to a GUI </a:t>
            </a:r>
            <a:r>
              <a:rPr sz="1200" spc="-5" dirty="0">
                <a:latin typeface="Times New Roman"/>
                <a:cs typeface="Times New Roman"/>
              </a:rPr>
              <a:t>application, where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log-in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credentials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students.</a:t>
            </a:r>
          </a:p>
          <a:p>
            <a:pPr marL="469265" marR="141605" lvl="2" indent="-228600" algn="just">
              <a:lnSpc>
                <a:spcPct val="103400"/>
              </a:lnSpc>
              <a:buAutoNum type="alphaU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Taking </a:t>
            </a:r>
            <a:r>
              <a:rPr sz="1200" b="1" spc="-5" dirty="0">
                <a:latin typeface="Times New Roman"/>
                <a:cs typeface="Times New Roman"/>
              </a:rPr>
              <a:t>Attendance: </a:t>
            </a:r>
            <a:r>
              <a:rPr sz="1200" spc="-5" dirty="0">
                <a:latin typeface="Times New Roman"/>
                <a:cs typeface="Times New Roman"/>
              </a:rPr>
              <a:t>After successfully adding </a:t>
            </a:r>
            <a:r>
              <a:rPr sz="1200" dirty="0">
                <a:latin typeface="Times New Roman"/>
                <a:cs typeface="Times New Roman"/>
              </a:rPr>
              <a:t>all the </a:t>
            </a:r>
            <a:r>
              <a:rPr sz="1200" spc="-5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database,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-5" dirty="0">
                <a:latin typeface="Times New Roman"/>
                <a:cs typeface="Times New Roman"/>
              </a:rPr>
              <a:t>easily </a:t>
            </a:r>
            <a:r>
              <a:rPr sz="1200" dirty="0">
                <a:latin typeface="Times New Roman"/>
                <a:cs typeface="Times New Roman"/>
              </a:rPr>
              <a:t>take their </a:t>
            </a:r>
            <a:r>
              <a:rPr sz="1200" spc="-5" dirty="0">
                <a:latin typeface="Times New Roman"/>
                <a:cs typeface="Times New Roman"/>
              </a:rPr>
              <a:t>attendance. </a:t>
            </a:r>
            <a:r>
              <a:rPr sz="1200" dirty="0">
                <a:latin typeface="Times New Roman"/>
                <a:cs typeface="Times New Roman"/>
              </a:rPr>
              <a:t>Daily </a:t>
            </a:r>
            <a:r>
              <a:rPr sz="1200" spc="-5" dirty="0">
                <a:latin typeface="Times New Roman"/>
                <a:cs typeface="Times New Roman"/>
              </a:rPr>
              <a:t>attendance 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stored locally </a:t>
            </a:r>
            <a:r>
              <a:rPr sz="1200" dirty="0">
                <a:latin typeface="Times New Roman"/>
                <a:cs typeface="Times New Roman"/>
              </a:rPr>
              <a:t>on your device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thorough</a:t>
            </a:r>
            <a:r>
              <a:rPr sz="1200" spc="-5" dirty="0">
                <a:latin typeface="Times New Roman"/>
                <a:cs typeface="Times New Roman"/>
              </a:rPr>
              <a:t> record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attendance </a:t>
            </a:r>
            <a:r>
              <a:rPr sz="1200" dirty="0">
                <a:latin typeface="Times New Roman"/>
                <a:cs typeface="Times New Roman"/>
              </a:rPr>
              <a:t>will be maintained on 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remote </a:t>
            </a:r>
            <a:r>
              <a:rPr sz="1200" dirty="0">
                <a:latin typeface="Times New Roman"/>
                <a:cs typeface="Times New Roman"/>
              </a:rPr>
              <a:t>database.</a:t>
            </a:r>
          </a:p>
          <a:p>
            <a:pPr marL="469265" marR="5080" lvl="2" indent="-228600">
              <a:lnSpc>
                <a:spcPct val="103299"/>
              </a:lnSpc>
              <a:spcBef>
                <a:spcPts val="10"/>
              </a:spcBef>
              <a:buAutoNum type="alphaU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Monitoring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Attendance: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attendance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percentage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 </a:t>
            </a:r>
            <a:r>
              <a:rPr sz="1200" dirty="0">
                <a:latin typeface="Times New Roman"/>
                <a:cs typeface="Times New Roman"/>
              </a:rPr>
              <a:t> student. Students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attendance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0.75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warning </a:t>
            </a:r>
            <a:r>
              <a:rPr sz="1200" spc="-5" dirty="0">
                <a:latin typeface="Times New Roman"/>
                <a:cs typeface="Times New Roman"/>
              </a:rPr>
              <a:t>email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already </a:t>
            </a:r>
            <a:r>
              <a:rPr sz="1200" dirty="0">
                <a:latin typeface="Times New Roman"/>
                <a:cs typeface="Times New Roman"/>
              </a:rPr>
              <a:t>provided </a:t>
            </a:r>
            <a:r>
              <a:rPr sz="1200" spc="-5" dirty="0">
                <a:latin typeface="Times New Roman"/>
                <a:cs typeface="Times New Roman"/>
              </a:rPr>
              <a:t>attachment.</a:t>
            </a:r>
            <a:endParaRPr sz="1200" dirty="0">
              <a:latin typeface="Times New Roman"/>
              <a:cs typeface="Times New Roman"/>
            </a:endParaRPr>
          </a:p>
          <a:p>
            <a:pPr marL="469265" marR="440055" lvl="2" indent="-228600" algn="just">
              <a:lnSpc>
                <a:spcPct val="103299"/>
              </a:lnSpc>
              <a:buAutoNum type="alphaU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Add Leave Days: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any student, in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emergency,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 </a:t>
            </a:r>
            <a:r>
              <a:rPr sz="1200" dirty="0">
                <a:latin typeface="Times New Roman"/>
                <a:cs typeface="Times New Roman"/>
              </a:rPr>
              <a:t>number of leave days to their </a:t>
            </a:r>
            <a:r>
              <a:rPr sz="1200" spc="-5" dirty="0">
                <a:latin typeface="Times New Roman"/>
                <a:cs typeface="Times New Roman"/>
              </a:rPr>
              <a:t>request. For </a:t>
            </a:r>
            <a:r>
              <a:rPr sz="1200" dirty="0">
                <a:latin typeface="Times New Roman"/>
                <a:cs typeface="Times New Roman"/>
              </a:rPr>
              <a:t>students on </a:t>
            </a:r>
            <a:r>
              <a:rPr sz="1200" spc="-5" dirty="0">
                <a:latin typeface="Times New Roman"/>
                <a:cs typeface="Times New Roman"/>
              </a:rPr>
              <a:t>leave, </a:t>
            </a:r>
            <a:r>
              <a:rPr sz="1200" dirty="0">
                <a:latin typeface="Times New Roman"/>
                <a:cs typeface="Times New Roman"/>
              </a:rPr>
              <a:t>the number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days</a:t>
            </a:r>
            <a:r>
              <a:rPr sz="1200" dirty="0">
                <a:latin typeface="Times New Roman"/>
                <a:cs typeface="Times New Roman"/>
              </a:rPr>
              <a:t> will 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specified</a:t>
            </a:r>
            <a:r>
              <a:rPr sz="1200" dirty="0">
                <a:latin typeface="Times New Roman"/>
                <a:cs typeface="Times New Roman"/>
              </a:rPr>
              <a:t> 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leave days.</a:t>
            </a:r>
            <a:endParaRPr sz="1200" dirty="0">
              <a:latin typeface="Times New Roman"/>
              <a:cs typeface="Times New Roman"/>
            </a:endParaRPr>
          </a:p>
          <a:p>
            <a:pPr marL="469265" marR="13335" lvl="2" indent="-228600" algn="just">
              <a:lnSpc>
                <a:spcPct val="103299"/>
              </a:lnSpc>
              <a:buAutoNum type="alphaUcPeriod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Broadcast </a:t>
            </a:r>
            <a:r>
              <a:rPr sz="1200" b="1" dirty="0">
                <a:latin typeface="Times New Roman"/>
                <a:cs typeface="Times New Roman"/>
              </a:rPr>
              <a:t>Email: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functionality,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 send an email </a:t>
            </a:r>
            <a:r>
              <a:rPr sz="1200" dirty="0">
                <a:latin typeface="Times New Roman"/>
                <a:cs typeface="Times New Roman"/>
              </a:rPr>
              <a:t>to every student in your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</a:t>
            </a:r>
            <a:r>
              <a:rPr sz="1200" dirty="0">
                <a:latin typeface="Times New Roman"/>
                <a:cs typeface="Times New Roman"/>
              </a:rPr>
              <a:t> with an </a:t>
            </a:r>
            <a:r>
              <a:rPr sz="1200" spc="-5" dirty="0">
                <a:latin typeface="Times New Roman"/>
                <a:cs typeface="Times New Roman"/>
              </a:rPr>
              <a:t>attachment.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455285" cy="14579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265" marR="5080" indent="-228600">
              <a:lnSpc>
                <a:spcPct val="103299"/>
              </a:lnSpc>
              <a:spcBef>
                <a:spcPts val="50"/>
              </a:spcBef>
            </a:pPr>
            <a:r>
              <a:rPr sz="1200" b="1" dirty="0">
                <a:latin typeface="Times New Roman"/>
                <a:cs typeface="Times New Roman"/>
              </a:rPr>
              <a:t>G.</a:t>
            </a:r>
            <a:r>
              <a:rPr sz="1200" b="1" spc="2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Download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Complete</a:t>
            </a:r>
            <a:r>
              <a:rPr sz="1200" b="1" dirty="0">
                <a:latin typeface="Times New Roman"/>
                <a:cs typeface="Times New Roman"/>
              </a:rPr>
              <a:t> Data: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complete attendance </a:t>
            </a:r>
            <a:r>
              <a:rPr sz="1200" dirty="0">
                <a:latin typeface="Times New Roman"/>
                <a:cs typeface="Times New Roman"/>
              </a:rPr>
              <a:t>record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student</a:t>
            </a:r>
            <a:r>
              <a:rPr sz="1200" dirty="0">
                <a:latin typeface="Times New Roman"/>
                <a:cs typeface="Times New Roman"/>
              </a:rPr>
              <a:t> in your </a:t>
            </a:r>
            <a:r>
              <a:rPr sz="1200" spc="-5" dirty="0">
                <a:latin typeface="Times New Roman"/>
                <a:cs typeface="Times New Roman"/>
              </a:rPr>
              <a:t>concern.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NOTE: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 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everyone.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6675">
              <a:lnSpc>
                <a:spcPct val="103299"/>
              </a:lnSpc>
            </a:pPr>
            <a:r>
              <a:rPr sz="1200" dirty="0">
                <a:latin typeface="Times New Roman"/>
                <a:cs typeface="Times New Roman"/>
              </a:rPr>
              <a:t>I have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TKinter to make the GUI App </a:t>
            </a:r>
            <a:r>
              <a:rPr sz="1200" spc="-5" dirty="0">
                <a:latin typeface="Times New Roman"/>
                <a:cs typeface="Times New Roman"/>
              </a:rPr>
              <a:t>and Flask </a:t>
            </a:r>
            <a:r>
              <a:rPr sz="1200" dirty="0">
                <a:latin typeface="Times New Roman"/>
                <a:cs typeface="Times New Roman"/>
              </a:rPr>
              <a:t>to make the </a:t>
            </a:r>
            <a:r>
              <a:rPr sz="1200" spc="-5" dirty="0">
                <a:latin typeface="Times New Roman"/>
                <a:cs typeface="Times New Roman"/>
              </a:rPr>
              <a:t>website. </a:t>
            </a:r>
            <a:r>
              <a:rPr sz="1200" dirty="0">
                <a:latin typeface="Times New Roman"/>
                <a:cs typeface="Times New Roman"/>
              </a:rPr>
              <a:t>Both apps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synchronized,</a:t>
            </a:r>
            <a:r>
              <a:rPr sz="1200" dirty="0">
                <a:latin typeface="Times New Roman"/>
                <a:cs typeface="Times New Roman"/>
              </a:rPr>
              <a:t> 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 on one app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reflected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other</a:t>
            </a:r>
            <a:r>
              <a:rPr sz="1200" spc="-5" dirty="0">
                <a:latin typeface="Times New Roman"/>
                <a:cs typeface="Times New Roman"/>
              </a:rPr>
              <a:t> app.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0405"/>
            <a:ext cx="5961380" cy="15589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870"/>
              </a:spcBef>
            </a:pPr>
            <a:r>
              <a:rPr sz="1800" b="1" spc="-5" dirty="0">
                <a:latin typeface="Times New Roman"/>
                <a:cs typeface="Times New Roman"/>
              </a:rPr>
              <a:t>Results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Discussion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b="1" dirty="0">
                <a:latin typeface="Times New Roman"/>
                <a:cs typeface="Times New Roman"/>
              </a:rPr>
              <a:t>4.1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Results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96.4%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graphs 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made: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60645"/>
            <a:ext cx="2205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Figure</a:t>
            </a:r>
            <a:r>
              <a:rPr sz="1000" b="1" dirty="0">
                <a:latin typeface="Times New Roman"/>
                <a:cs typeface="Times New Roman"/>
              </a:rPr>
              <a:t> 4.1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Validation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and Training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Loss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7977" y="5160645"/>
            <a:ext cx="2470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Figure </a:t>
            </a:r>
            <a:r>
              <a:rPr sz="1000" b="1" dirty="0">
                <a:latin typeface="Times New Roman"/>
                <a:cs typeface="Times New Roman"/>
              </a:rPr>
              <a:t>4.2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Validation and Training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Accuracy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829550"/>
            <a:ext cx="1670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Figure </a:t>
            </a:r>
            <a:r>
              <a:rPr sz="1000" b="1" dirty="0">
                <a:latin typeface="Times New Roman"/>
                <a:cs typeface="Times New Roman"/>
              </a:rPr>
              <a:t>4.3 </a:t>
            </a:r>
            <a:r>
              <a:rPr sz="1000" b="1" spc="-5" dirty="0">
                <a:latin typeface="Times New Roman"/>
                <a:cs typeface="Times New Roman"/>
              </a:rPr>
              <a:t>Means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Comparison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3621" y="7829550"/>
            <a:ext cx="2037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Figure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4.4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75</a:t>
            </a:r>
            <a:r>
              <a:rPr sz="975" b="1" baseline="29914" dirty="0">
                <a:latin typeface="Times New Roman"/>
                <a:cs typeface="Times New Roman"/>
              </a:rPr>
              <a:t>th </a:t>
            </a:r>
            <a:r>
              <a:rPr sz="1000" b="1" spc="-5" dirty="0">
                <a:latin typeface="Times New Roman"/>
                <a:cs typeface="Times New Roman"/>
              </a:rPr>
              <a:t>Quartile Comparison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649" y="3102568"/>
            <a:ext cx="1859618" cy="18918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3936" y="3106567"/>
            <a:ext cx="1804924" cy="1834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735" y="5918284"/>
            <a:ext cx="1928927" cy="17329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8647" y="5882437"/>
            <a:ext cx="2063039" cy="1787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0405"/>
            <a:ext cx="5862320" cy="37877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5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07314" algn="ctr">
              <a:lnSpc>
                <a:spcPct val="100000"/>
              </a:lnSpc>
              <a:spcBef>
                <a:spcPts val="870"/>
              </a:spcBef>
            </a:pPr>
            <a:r>
              <a:rPr sz="1800" b="1" spc="-5" dirty="0">
                <a:latin typeface="Times New Roman"/>
                <a:cs typeface="Times New Roman"/>
              </a:rPr>
              <a:t>Conclusion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Future</a:t>
            </a:r>
            <a:r>
              <a:rPr sz="1800" b="1" spc="-5" dirty="0">
                <a:latin typeface="Times New Roman"/>
                <a:cs typeface="Times New Roman"/>
              </a:rPr>
              <a:t> Work</a:t>
            </a:r>
            <a:endParaRPr sz="1800">
              <a:latin typeface="Times New Roman"/>
              <a:cs typeface="Times New Roman"/>
            </a:endParaRPr>
          </a:p>
          <a:p>
            <a:pPr marL="278765" lvl="1" indent="-26670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marL="12700" marR="88900">
              <a:lnSpc>
                <a:spcPct val="103499"/>
              </a:lnSpc>
              <a:spcBef>
                <a:spcPts val="8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dirty="0">
                <a:latin typeface="Times New Roman"/>
                <a:cs typeface="Times New Roman"/>
              </a:rPr>
              <a:t> of implementing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b="1" spc="-5" dirty="0">
                <a:latin typeface="Times New Roman"/>
                <a:cs typeface="Times New Roman"/>
              </a:rPr>
              <a:t>Attendance System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Using </a:t>
            </a:r>
            <a:r>
              <a:rPr sz="1200" b="1" spc="-5" dirty="0">
                <a:latin typeface="Times New Roman"/>
                <a:cs typeface="Times New Roman"/>
              </a:rPr>
              <a:t>Facial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Recognition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dirty="0">
                <a:latin typeface="Times New Roman"/>
                <a:cs typeface="Times New Roman"/>
              </a:rPr>
              <a:t>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a</a:t>
            </a:r>
            <a:r>
              <a:rPr sz="1200" spc="-5" dirty="0">
                <a:latin typeface="Times New Roman"/>
                <a:cs typeface="Times New Roman"/>
              </a:rPr>
              <a:t> 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attendance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defaulters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issues.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removes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</a:t>
            </a:r>
            <a:r>
              <a:rPr sz="1200" spc="-5" dirty="0">
                <a:latin typeface="Times New Roman"/>
                <a:cs typeface="Times New Roman"/>
              </a:rPr>
              <a:t> burden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maintaining an </a:t>
            </a:r>
            <a:r>
              <a:rPr sz="1200" spc="-5" dirty="0">
                <a:latin typeface="Times New Roman"/>
                <a:cs typeface="Times New Roman"/>
              </a:rPr>
              <a:t>attendance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 for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 and filling in the </a:t>
            </a:r>
            <a:r>
              <a:rPr sz="1200" spc="-5" dirty="0">
                <a:latin typeface="Times New Roman"/>
                <a:cs typeface="Times New Roman"/>
              </a:rPr>
              <a:t>entries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daily.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78765" lvl="1" indent="-266700">
              <a:lnSpc>
                <a:spcPct val="100000"/>
              </a:lnSpc>
              <a:buAutoNum type="arabicPeriod" startAt="2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Future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12700" marR="175260">
              <a:lnSpc>
                <a:spcPct val="103299"/>
              </a:lnSpc>
              <a:spcBef>
                <a:spcPts val="825"/>
              </a:spcBef>
            </a:pPr>
            <a:r>
              <a:rPr sz="1200" spc="-5" dirty="0">
                <a:latin typeface="Times New Roman"/>
                <a:cs typeface="Times New Roman"/>
              </a:rPr>
              <a:t>There are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dirty="0">
                <a:latin typeface="Times New Roman"/>
                <a:cs typeface="Times New Roman"/>
              </a:rPr>
              <a:t>that I have left out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of the limitation of my programming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capabilities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unavailability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feature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 </a:t>
            </a:r>
            <a:r>
              <a:rPr sz="1200" dirty="0">
                <a:latin typeface="Times New Roman"/>
                <a:cs typeface="Times New Roman"/>
              </a:rPr>
              <a:t>all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dirty="0">
                <a:latin typeface="Times New Roman"/>
                <a:cs typeface="Times New Roman"/>
              </a:rPr>
              <a:t> in a </a:t>
            </a:r>
            <a:r>
              <a:rPr sz="1200" spc="-5" dirty="0">
                <a:latin typeface="Times New Roman"/>
                <a:cs typeface="Times New Roman"/>
              </a:rPr>
              <a:t>folder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-5" dirty="0">
                <a:latin typeface="Times New Roman"/>
                <a:cs typeface="Times New Roman"/>
              </a:rPr>
              <a:t> database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sz="1200" spc="-5" dirty="0">
                <a:latin typeface="Times New Roman"/>
                <a:cs typeface="Times New Roman"/>
              </a:rPr>
              <a:t>Furthermore,</a:t>
            </a:r>
            <a:r>
              <a:rPr sz="1200" dirty="0">
                <a:latin typeface="Times New Roman"/>
                <a:cs typeface="Times New Roman"/>
              </a:rPr>
              <a:t> we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 limited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monitor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daily attendance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raise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 </a:t>
            </a:r>
            <a:r>
              <a:rPr sz="1200" dirty="0">
                <a:latin typeface="Times New Roman"/>
                <a:cs typeface="Times New Roman"/>
              </a:rPr>
              <a:t>if it occurs.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3179</Words>
  <Application>Microsoft Office PowerPoint</Application>
  <PresentationFormat>Custom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Rockwell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Tanzeel Khan</dc:creator>
  <cp:lastModifiedBy>Tanzeel Khan</cp:lastModifiedBy>
  <cp:revision>1</cp:revision>
  <dcterms:created xsi:type="dcterms:W3CDTF">2023-01-01T14:24:07Z</dcterms:created>
  <dcterms:modified xsi:type="dcterms:W3CDTF">2023-01-01T14:28:56Z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2023-01-01T00:00:00Z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2023-01-01T00:00:00Z</vt:filetime>
  </property>
</Properties>
</file>