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1"/>
  </p:sldMasterIdLst>
  <p:notesMasterIdLst>
    <p:notesMasterId r:id="rId31"/>
  </p:notesMasterIdLst>
  <p:handoutMasterIdLst>
    <p:handoutMasterId r:id="rId32"/>
  </p:handoutMasterIdLst>
  <p:sldIdLst>
    <p:sldId id="256" r:id="rId2"/>
    <p:sldId id="699" r:id="rId3"/>
    <p:sldId id="700" r:id="rId4"/>
    <p:sldId id="713" r:id="rId5"/>
    <p:sldId id="714" r:id="rId6"/>
    <p:sldId id="725" r:id="rId7"/>
    <p:sldId id="726" r:id="rId8"/>
    <p:sldId id="727" r:id="rId9"/>
    <p:sldId id="640" r:id="rId10"/>
    <p:sldId id="644" r:id="rId11"/>
    <p:sldId id="645" r:id="rId12"/>
    <p:sldId id="646" r:id="rId13"/>
    <p:sldId id="647" r:id="rId14"/>
    <p:sldId id="657" r:id="rId15"/>
    <p:sldId id="658" r:id="rId16"/>
    <p:sldId id="659" r:id="rId17"/>
    <p:sldId id="660" r:id="rId18"/>
    <p:sldId id="708" r:id="rId19"/>
    <p:sldId id="707" r:id="rId20"/>
    <p:sldId id="709" r:id="rId21"/>
    <p:sldId id="710" r:id="rId22"/>
    <p:sldId id="712" r:id="rId23"/>
    <p:sldId id="729" r:id="rId24"/>
    <p:sldId id="730" r:id="rId25"/>
    <p:sldId id="732" r:id="rId26"/>
    <p:sldId id="734" r:id="rId27"/>
    <p:sldId id="706" r:id="rId28"/>
    <p:sldId id="733" r:id="rId29"/>
    <p:sldId id="735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CC"/>
    <a:srgbClr val="008000"/>
    <a:srgbClr val="996633"/>
    <a:srgbClr val="00FF00"/>
    <a:srgbClr val="FF0000"/>
    <a:srgbClr val="FF99FF"/>
    <a:srgbClr val="99CCFF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585" autoAdjust="0"/>
  </p:normalViewPr>
  <p:slideViewPr>
    <p:cSldViewPr>
      <p:cViewPr varScale="1">
        <p:scale>
          <a:sx n="66" d="100"/>
          <a:sy n="66" d="100"/>
        </p:scale>
        <p:origin x="49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2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3F4AB18-3654-48F9-86F5-1619735C97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C3B2B151-A4EB-45B1-89EC-588E909C6D1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512F181F-FC1C-4C21-8B9A-2F8FE43F425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D52A599A-C2C6-4B9E-82CC-C922B311BD2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C24893A2-9FA1-4570-85ED-F272AC79691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DBC578F-8ED9-49F8-91FB-773F2DB566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F54AF90-561C-4818-8F05-6956E3D376D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547F9C96-229B-4A4A-BB6C-4A3D3330301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B4FFC150-2492-4022-BE2A-5C53454D5AF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271BDB55-3341-430A-88E2-9E78E2B96B1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0FCE084E-7764-4C8B-8D62-94EC5D3260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3C124D55-68F4-415E-8ACA-2483CE222AE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Line 2">
            <a:extLst>
              <a:ext uri="{FF2B5EF4-FFF2-40B4-BE49-F238E27FC236}">
                <a16:creationId xmlns:a16="http://schemas.microsoft.com/office/drawing/2014/main" id="{96F54027-FD06-4762-AD60-B49FBB020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7347" name="Rectangle 3">
            <a:extLst>
              <a:ext uri="{FF2B5EF4-FFF2-40B4-BE49-F238E27FC236}">
                <a16:creationId xmlns:a16="http://schemas.microsoft.com/office/drawing/2014/main" id="{B8DD0F52-57FC-43BF-980D-FE506A5496B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zh-CN" noProof="0"/>
              <a:t>单击此处编辑母版标题样式</a:t>
            </a:r>
          </a:p>
        </p:txBody>
      </p:sp>
      <p:sp>
        <p:nvSpPr>
          <p:cNvPr id="697348" name="Rectangle 4">
            <a:extLst>
              <a:ext uri="{FF2B5EF4-FFF2-40B4-BE49-F238E27FC236}">
                <a16:creationId xmlns:a16="http://schemas.microsoft.com/office/drawing/2014/main" id="{0742F304-E632-4F43-94E6-BF725B6D316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en-US" altLang="zh-CN" noProof="0"/>
              <a:t>单击此处编辑母版副标题样式</a:t>
            </a:r>
          </a:p>
        </p:txBody>
      </p:sp>
      <p:sp>
        <p:nvSpPr>
          <p:cNvPr id="697349" name="Rectangle 5">
            <a:extLst>
              <a:ext uri="{FF2B5EF4-FFF2-40B4-BE49-F238E27FC236}">
                <a16:creationId xmlns:a16="http://schemas.microsoft.com/office/drawing/2014/main" id="{A146380B-C7C6-435A-8BDD-AE525C1D401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97350" name="Rectangle 6">
            <a:extLst>
              <a:ext uri="{FF2B5EF4-FFF2-40B4-BE49-F238E27FC236}">
                <a16:creationId xmlns:a16="http://schemas.microsoft.com/office/drawing/2014/main" id="{55B001FD-9B90-4639-A925-038DBFBF48E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97351" name="Rectangle 7">
            <a:extLst>
              <a:ext uri="{FF2B5EF4-FFF2-40B4-BE49-F238E27FC236}">
                <a16:creationId xmlns:a16="http://schemas.microsoft.com/office/drawing/2014/main" id="{CAED1F36-C6C6-4378-97AF-5CF236FEA6E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E42D75-5EA4-46FD-AA47-69DF035F2E83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697352" name="Group 8">
            <a:extLst>
              <a:ext uri="{FF2B5EF4-FFF2-40B4-BE49-F238E27FC236}">
                <a16:creationId xmlns:a16="http://schemas.microsoft.com/office/drawing/2014/main" id="{12EB18B6-36AA-4965-A027-F186627E22BC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97353" name="Oval 9">
              <a:extLst>
                <a:ext uri="{FF2B5EF4-FFF2-40B4-BE49-F238E27FC236}">
                  <a16:creationId xmlns:a16="http://schemas.microsoft.com/office/drawing/2014/main" id="{EF4EB951-FD9D-4DB1-9BB0-1D0DDE8A4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54" name="Oval 10">
              <a:extLst>
                <a:ext uri="{FF2B5EF4-FFF2-40B4-BE49-F238E27FC236}">
                  <a16:creationId xmlns:a16="http://schemas.microsoft.com/office/drawing/2014/main" id="{6B2755D7-8F43-477C-B162-4B7D379B1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55" name="Oval 11">
              <a:extLst>
                <a:ext uri="{FF2B5EF4-FFF2-40B4-BE49-F238E27FC236}">
                  <a16:creationId xmlns:a16="http://schemas.microsoft.com/office/drawing/2014/main" id="{CD1DEE31-11AB-4C6A-9543-E4466B9A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56" name="Oval 12">
              <a:extLst>
                <a:ext uri="{FF2B5EF4-FFF2-40B4-BE49-F238E27FC236}">
                  <a16:creationId xmlns:a16="http://schemas.microsoft.com/office/drawing/2014/main" id="{FBBBAEFB-D8E4-4AC9-96FA-87DADE946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57" name="Oval 13">
              <a:extLst>
                <a:ext uri="{FF2B5EF4-FFF2-40B4-BE49-F238E27FC236}">
                  <a16:creationId xmlns:a16="http://schemas.microsoft.com/office/drawing/2014/main" id="{2681A1C1-8B39-45AA-8BED-60800A73F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58" name="Oval 14">
              <a:extLst>
                <a:ext uri="{FF2B5EF4-FFF2-40B4-BE49-F238E27FC236}">
                  <a16:creationId xmlns:a16="http://schemas.microsoft.com/office/drawing/2014/main" id="{AB590AB0-12D2-4E20-B8F2-AF057C6C3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59" name="Oval 15">
              <a:extLst>
                <a:ext uri="{FF2B5EF4-FFF2-40B4-BE49-F238E27FC236}">
                  <a16:creationId xmlns:a16="http://schemas.microsoft.com/office/drawing/2014/main" id="{BE5DAA94-7B60-4B5B-BAD7-32C0F4AB8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60" name="Oval 16">
              <a:extLst>
                <a:ext uri="{FF2B5EF4-FFF2-40B4-BE49-F238E27FC236}">
                  <a16:creationId xmlns:a16="http://schemas.microsoft.com/office/drawing/2014/main" id="{D6FA4CFC-2678-4CC1-90FF-2F734AD1F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61" name="Oval 17">
              <a:extLst>
                <a:ext uri="{FF2B5EF4-FFF2-40B4-BE49-F238E27FC236}">
                  <a16:creationId xmlns:a16="http://schemas.microsoft.com/office/drawing/2014/main" id="{51D38421-603A-457A-A10E-A3347296E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62" name="Oval 18">
              <a:extLst>
                <a:ext uri="{FF2B5EF4-FFF2-40B4-BE49-F238E27FC236}">
                  <a16:creationId xmlns:a16="http://schemas.microsoft.com/office/drawing/2014/main" id="{D928E0B8-DE88-4172-B5C8-723E26224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63" name="Oval 19">
              <a:extLst>
                <a:ext uri="{FF2B5EF4-FFF2-40B4-BE49-F238E27FC236}">
                  <a16:creationId xmlns:a16="http://schemas.microsoft.com/office/drawing/2014/main" id="{0BB20FBF-2169-4065-A9A1-39E9F95F1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64" name="Oval 20">
              <a:extLst>
                <a:ext uri="{FF2B5EF4-FFF2-40B4-BE49-F238E27FC236}">
                  <a16:creationId xmlns:a16="http://schemas.microsoft.com/office/drawing/2014/main" id="{6CDDEBDE-E398-4235-BCB7-53D139419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65" name="Oval 21">
              <a:extLst>
                <a:ext uri="{FF2B5EF4-FFF2-40B4-BE49-F238E27FC236}">
                  <a16:creationId xmlns:a16="http://schemas.microsoft.com/office/drawing/2014/main" id="{2AF6F9DE-FC1A-4E87-B1B5-5846D67D2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66" name="Oval 22">
              <a:extLst>
                <a:ext uri="{FF2B5EF4-FFF2-40B4-BE49-F238E27FC236}">
                  <a16:creationId xmlns:a16="http://schemas.microsoft.com/office/drawing/2014/main" id="{310F3805-B4DA-4F0F-A3E4-624E2CED3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67" name="Oval 23">
              <a:extLst>
                <a:ext uri="{FF2B5EF4-FFF2-40B4-BE49-F238E27FC236}">
                  <a16:creationId xmlns:a16="http://schemas.microsoft.com/office/drawing/2014/main" id="{65CDD9FD-8F73-4E3F-93C3-7219D6971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68" name="Oval 24">
              <a:extLst>
                <a:ext uri="{FF2B5EF4-FFF2-40B4-BE49-F238E27FC236}">
                  <a16:creationId xmlns:a16="http://schemas.microsoft.com/office/drawing/2014/main" id="{059A7AF7-4D7E-4B33-BE60-FBA0FC277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69" name="Oval 25">
              <a:extLst>
                <a:ext uri="{FF2B5EF4-FFF2-40B4-BE49-F238E27FC236}">
                  <a16:creationId xmlns:a16="http://schemas.microsoft.com/office/drawing/2014/main" id="{ADE64341-561D-4CCC-AEC9-54DAD1932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70" name="Oval 26">
              <a:extLst>
                <a:ext uri="{FF2B5EF4-FFF2-40B4-BE49-F238E27FC236}">
                  <a16:creationId xmlns:a16="http://schemas.microsoft.com/office/drawing/2014/main" id="{DC026E9C-30C7-4227-B13E-909E4D4DD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71" name="Oval 27">
              <a:extLst>
                <a:ext uri="{FF2B5EF4-FFF2-40B4-BE49-F238E27FC236}">
                  <a16:creationId xmlns:a16="http://schemas.microsoft.com/office/drawing/2014/main" id="{4A840D11-F58A-4F36-8663-014FF9648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72" name="Oval 28">
              <a:extLst>
                <a:ext uri="{FF2B5EF4-FFF2-40B4-BE49-F238E27FC236}">
                  <a16:creationId xmlns:a16="http://schemas.microsoft.com/office/drawing/2014/main" id="{C4AAA487-6614-4A71-A113-3F4593DE9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73" name="Oval 29">
              <a:extLst>
                <a:ext uri="{FF2B5EF4-FFF2-40B4-BE49-F238E27FC236}">
                  <a16:creationId xmlns:a16="http://schemas.microsoft.com/office/drawing/2014/main" id="{98EEDF4F-DAAD-4F74-9271-79715DB5E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74" name="Oval 30">
              <a:extLst>
                <a:ext uri="{FF2B5EF4-FFF2-40B4-BE49-F238E27FC236}">
                  <a16:creationId xmlns:a16="http://schemas.microsoft.com/office/drawing/2014/main" id="{872EBB07-03FA-406B-863B-AD63FA6BD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75" name="Oval 31">
              <a:extLst>
                <a:ext uri="{FF2B5EF4-FFF2-40B4-BE49-F238E27FC236}">
                  <a16:creationId xmlns:a16="http://schemas.microsoft.com/office/drawing/2014/main" id="{1DAC28E3-50D8-469E-83DF-DF12FA940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76" name="Oval 32">
              <a:extLst>
                <a:ext uri="{FF2B5EF4-FFF2-40B4-BE49-F238E27FC236}">
                  <a16:creationId xmlns:a16="http://schemas.microsoft.com/office/drawing/2014/main" id="{A8A377AA-6B96-49BF-B887-9C50AC4F8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77" name="Oval 33">
              <a:extLst>
                <a:ext uri="{FF2B5EF4-FFF2-40B4-BE49-F238E27FC236}">
                  <a16:creationId xmlns:a16="http://schemas.microsoft.com/office/drawing/2014/main" id="{9F57ED65-0ADD-4E15-95FE-052E489B3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78" name="Oval 34">
              <a:extLst>
                <a:ext uri="{FF2B5EF4-FFF2-40B4-BE49-F238E27FC236}">
                  <a16:creationId xmlns:a16="http://schemas.microsoft.com/office/drawing/2014/main" id="{A11B8AEF-295A-4399-BC8A-E2618D591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79" name="Oval 35">
              <a:extLst>
                <a:ext uri="{FF2B5EF4-FFF2-40B4-BE49-F238E27FC236}">
                  <a16:creationId xmlns:a16="http://schemas.microsoft.com/office/drawing/2014/main" id="{902E8F8A-B738-40C6-92C4-BD01840E4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80" name="Oval 36">
              <a:extLst>
                <a:ext uri="{FF2B5EF4-FFF2-40B4-BE49-F238E27FC236}">
                  <a16:creationId xmlns:a16="http://schemas.microsoft.com/office/drawing/2014/main" id="{9C004F40-C63E-44BA-965B-54F93221D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81" name="Oval 37">
              <a:extLst>
                <a:ext uri="{FF2B5EF4-FFF2-40B4-BE49-F238E27FC236}">
                  <a16:creationId xmlns:a16="http://schemas.microsoft.com/office/drawing/2014/main" id="{CA26D6AF-8717-4BB4-90DB-6B43DA124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82" name="Oval 38">
              <a:extLst>
                <a:ext uri="{FF2B5EF4-FFF2-40B4-BE49-F238E27FC236}">
                  <a16:creationId xmlns:a16="http://schemas.microsoft.com/office/drawing/2014/main" id="{E8791E4F-810B-4A9E-9197-E9A73D938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83" name="Oval 39">
              <a:extLst>
                <a:ext uri="{FF2B5EF4-FFF2-40B4-BE49-F238E27FC236}">
                  <a16:creationId xmlns:a16="http://schemas.microsoft.com/office/drawing/2014/main" id="{586FC40D-93DB-494B-9320-8C0540433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7384" name="Line 40">
            <a:extLst>
              <a:ext uri="{FF2B5EF4-FFF2-40B4-BE49-F238E27FC236}">
                <a16:creationId xmlns:a16="http://schemas.microsoft.com/office/drawing/2014/main" id="{8744FC5D-2338-4C39-AE63-A2AA3F0AF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48" grpId="0" build="p" bldLvl="5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73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73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D92FC-A69B-43DB-9A5C-E5D87147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87E00E-BA8C-45AF-AEC1-C3BCEA192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B22D7-4045-4495-ADC3-EEF11917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1A6B02-130E-46A4-9FF6-AFA20B50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728FA-F4FB-4F5F-A242-CCFB98EC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753CC7-59A2-490C-9B81-E02DAEBF46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018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2932E9-9577-4C51-9D2A-A475C4B91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11960F-DE41-4E90-B35C-1D962561E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3A445-C678-411D-8A62-AEF80650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131F9-4A2A-41CD-8396-2A04B5A3D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2657B-0AD0-4608-A7A1-2A4CAAED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6AEC3-29ED-46D6-A016-69779E83CD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7248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63FC9-1905-4F8B-92D2-76516989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D70722-7060-4DDC-93C3-13F92B93969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FE6688-E1BD-4BA6-A5B0-223DD9E50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C26773-29EB-411E-ACDB-979C5C85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2561DC-3C2F-45AD-8B46-2904D0A0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F13820-6713-4B89-BAA2-39F555C7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0F5FAD7-0946-4CCA-A635-0CCA5EDC13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1823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9DD35-2E52-4EBD-AC84-0E5FA34B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B91A06-8BF3-4CE0-96BB-A741E0752DB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12A55B-7CB7-4684-BA33-0BBBECDE2C24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E03B887-1302-4650-8B31-D5360D4BE41C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7AC51C8-1387-4861-94D1-A2016902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1298CD6B-06C9-4A24-83E3-AE268C25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FADD35A2-FD9A-4A74-AE48-E58C3008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89E4867-966E-417A-9793-62A5E22115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417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0EB0F-E5BC-4DF6-8E6A-2008BCDC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id="{4E8C0638-C13B-4A54-A806-E5C10F9A838C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863C57-70BD-41C1-92B5-D281209F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58878F-9F90-49F4-8BAA-0CD31A273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D22FC4-C2EA-4510-9A09-54B24DA5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D053B3C-48A8-4CDC-8E95-1E2594467B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305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02138-B28F-4623-AD68-F7DB4A6E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F05AF-771F-44FE-8ACB-2C9176BF5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F96368-951C-4B2C-A39F-00386B53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845A5-5B04-4C67-92A0-0EBE265B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8C31E-85C6-4AA8-9908-F296383D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7A085-D7A1-4BC0-AF05-76BA737498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196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2B9D-16D9-4920-93DD-ACEADCFA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1FFE19-E743-431E-AD7E-255D194B2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67E69B-0604-4ABA-9C2A-B3DCA2D9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5142DD-5925-4AE9-9097-A2E9027F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DF53F-9B73-41BC-9E4D-B82C2379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FB2D4F-4A5D-4EF3-B4E6-C52703840B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79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327F3-BD0F-48E0-B796-E12CEF33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618EE-01B6-4E45-AE0C-BCDCCA431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1D9863-1F3D-48B9-8290-66437555C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01FE3E-1676-4E38-93CC-44761786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AB3022-0A9A-4701-89D3-B6300710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BBEC63-5231-4604-BF31-9FAE466C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D98CA9-8792-43ED-885A-88503B62C0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79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D542D-7D16-411A-808B-07454591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5597C5-E8B2-4169-8338-7D279D0A8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FD5EB6-4225-42E6-9F42-1B0D6A2C3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DDBD68-D939-40BB-8C0F-B5F60B63A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4043DD-F4CF-4976-BB11-8F19E655D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E01B40-7E81-43C6-9265-35AD50F5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ED08D7-5B7F-4169-B2F9-99DB4E63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FF55AB-72CB-4257-89AB-20F113A9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6FE7C8-7511-484C-9CEF-A996601555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944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72C27-FA56-4335-967C-5A9498C2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8FD97D-DC8B-4EB1-A964-2E3A9832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A2C5D8-DE30-4788-880A-2E0E21CB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412B2E-67D9-4747-8388-8FA4516D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D5316-3C24-4A7D-8BDC-6DCA753DD4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196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43FB20-ABDB-4540-A19C-F1AB0A792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683BF5-5C8D-4C9C-87C0-DD73092E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C41FF8-84F9-42AE-845F-6E822CBB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8EA409-3D7D-4217-8810-E9AD242696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303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D4617-0295-4D93-9270-3DAFA742A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2B9EF-79CE-4B03-BD35-EC77649D3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5B5714-2947-46DD-8210-7222F90A6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BC4162-324E-4FB9-BC67-D6569ED5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D4ED4C-2462-411A-A99A-809A02AF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27B03A-EC12-4D1F-B31E-64907EBCA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9A64C-5DC7-481C-BDC1-6A2F83965A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648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A10F1-44F0-4D37-A2EE-2F0C945B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DA4DCA-BB90-4823-87E3-8C7737D66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450FD5-94EC-434A-A16B-56055E40E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15AA27-A119-4F3B-9CBB-5F7BD02D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8F13F4-E475-408E-99E3-BEC6D917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B4BF0C-B342-4216-9A18-ACDC1EC0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56DBF-22BE-4F08-A189-E0D1C55B50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041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Line 2">
            <a:extLst>
              <a:ext uri="{FF2B5EF4-FFF2-40B4-BE49-F238E27FC236}">
                <a16:creationId xmlns:a16="http://schemas.microsoft.com/office/drawing/2014/main" id="{C1DC4BFC-9267-4ED0-B865-94989BE56D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323" name="Rectangle 3">
            <a:extLst>
              <a:ext uri="{FF2B5EF4-FFF2-40B4-BE49-F238E27FC236}">
                <a16:creationId xmlns:a16="http://schemas.microsoft.com/office/drawing/2014/main" id="{825EF7DE-5B8D-443F-B4D8-16794CB0A3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696324" name="Rectangle 4">
            <a:extLst>
              <a:ext uri="{FF2B5EF4-FFF2-40B4-BE49-F238E27FC236}">
                <a16:creationId xmlns:a16="http://schemas.microsoft.com/office/drawing/2014/main" id="{55DB1F72-2E74-4636-AFB8-517693EFF7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696325" name="Rectangle 5">
            <a:extLst>
              <a:ext uri="{FF2B5EF4-FFF2-40B4-BE49-F238E27FC236}">
                <a16:creationId xmlns:a16="http://schemas.microsoft.com/office/drawing/2014/main" id="{FA3B2ADF-2EB7-4CAF-B904-02EAAD016E4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zh-CN"/>
          </a:p>
        </p:txBody>
      </p:sp>
      <p:sp>
        <p:nvSpPr>
          <p:cNvPr id="696326" name="Rectangle 6">
            <a:extLst>
              <a:ext uri="{FF2B5EF4-FFF2-40B4-BE49-F238E27FC236}">
                <a16:creationId xmlns:a16="http://schemas.microsoft.com/office/drawing/2014/main" id="{13DA80B9-1705-4E25-844E-5D4D3F7C8C8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696327" name="Rectangle 7">
            <a:extLst>
              <a:ext uri="{FF2B5EF4-FFF2-40B4-BE49-F238E27FC236}">
                <a16:creationId xmlns:a16="http://schemas.microsoft.com/office/drawing/2014/main" id="{F6A32BDA-8C08-4B38-AA93-2D464DDE7EC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ACC39F97-A66E-478C-A7D5-102045CDFB25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696328" name="Group 8">
            <a:extLst>
              <a:ext uri="{FF2B5EF4-FFF2-40B4-BE49-F238E27FC236}">
                <a16:creationId xmlns:a16="http://schemas.microsoft.com/office/drawing/2014/main" id="{9080BBBC-DE1F-4870-867B-AE2CEE619812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96329" name="Oval 9">
              <a:extLst>
                <a:ext uri="{FF2B5EF4-FFF2-40B4-BE49-F238E27FC236}">
                  <a16:creationId xmlns:a16="http://schemas.microsoft.com/office/drawing/2014/main" id="{684BF1B4-BA2E-4BF5-A0EE-B44B3A334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30" name="Oval 10">
              <a:extLst>
                <a:ext uri="{FF2B5EF4-FFF2-40B4-BE49-F238E27FC236}">
                  <a16:creationId xmlns:a16="http://schemas.microsoft.com/office/drawing/2014/main" id="{62B78198-762B-487C-A8D3-127958F5E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31" name="Oval 11">
              <a:extLst>
                <a:ext uri="{FF2B5EF4-FFF2-40B4-BE49-F238E27FC236}">
                  <a16:creationId xmlns:a16="http://schemas.microsoft.com/office/drawing/2014/main" id="{EBF4AFD9-FB49-4A8E-8E3E-BB4E60525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32" name="Oval 12">
              <a:extLst>
                <a:ext uri="{FF2B5EF4-FFF2-40B4-BE49-F238E27FC236}">
                  <a16:creationId xmlns:a16="http://schemas.microsoft.com/office/drawing/2014/main" id="{58996586-2B48-4375-8C15-A52F97398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33" name="Oval 13">
              <a:extLst>
                <a:ext uri="{FF2B5EF4-FFF2-40B4-BE49-F238E27FC236}">
                  <a16:creationId xmlns:a16="http://schemas.microsoft.com/office/drawing/2014/main" id="{40707936-A4D5-49E8-8A62-B47B39D8A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34" name="Oval 14">
              <a:extLst>
                <a:ext uri="{FF2B5EF4-FFF2-40B4-BE49-F238E27FC236}">
                  <a16:creationId xmlns:a16="http://schemas.microsoft.com/office/drawing/2014/main" id="{304DF128-5A36-45C0-821C-2FCEA0C46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35" name="Oval 15">
              <a:extLst>
                <a:ext uri="{FF2B5EF4-FFF2-40B4-BE49-F238E27FC236}">
                  <a16:creationId xmlns:a16="http://schemas.microsoft.com/office/drawing/2014/main" id="{36AA12FE-39FA-4BB2-A4D1-E64453F6C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36" name="Oval 16">
              <a:extLst>
                <a:ext uri="{FF2B5EF4-FFF2-40B4-BE49-F238E27FC236}">
                  <a16:creationId xmlns:a16="http://schemas.microsoft.com/office/drawing/2014/main" id="{A7101E07-5F94-4FF0-BD61-09617B98A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37" name="Oval 17">
              <a:extLst>
                <a:ext uri="{FF2B5EF4-FFF2-40B4-BE49-F238E27FC236}">
                  <a16:creationId xmlns:a16="http://schemas.microsoft.com/office/drawing/2014/main" id="{AFB114DB-D793-4E52-875A-9154D3B7E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38" name="Oval 18">
              <a:extLst>
                <a:ext uri="{FF2B5EF4-FFF2-40B4-BE49-F238E27FC236}">
                  <a16:creationId xmlns:a16="http://schemas.microsoft.com/office/drawing/2014/main" id="{0FF16460-86C2-4A73-8ED1-3124E5662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39" name="Oval 19">
              <a:extLst>
                <a:ext uri="{FF2B5EF4-FFF2-40B4-BE49-F238E27FC236}">
                  <a16:creationId xmlns:a16="http://schemas.microsoft.com/office/drawing/2014/main" id="{6A618449-BEC5-4602-B950-D2F2C8BEA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40" name="Oval 20">
              <a:extLst>
                <a:ext uri="{FF2B5EF4-FFF2-40B4-BE49-F238E27FC236}">
                  <a16:creationId xmlns:a16="http://schemas.microsoft.com/office/drawing/2014/main" id="{661DBF44-976D-4AE7-97DF-3DF9852E5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41" name="Oval 21">
              <a:extLst>
                <a:ext uri="{FF2B5EF4-FFF2-40B4-BE49-F238E27FC236}">
                  <a16:creationId xmlns:a16="http://schemas.microsoft.com/office/drawing/2014/main" id="{F4FD84FF-05D3-4285-AB12-252A99DB9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42" name="Oval 22">
              <a:extLst>
                <a:ext uri="{FF2B5EF4-FFF2-40B4-BE49-F238E27FC236}">
                  <a16:creationId xmlns:a16="http://schemas.microsoft.com/office/drawing/2014/main" id="{E230F281-E418-4998-979D-A0947883B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43" name="Oval 23">
              <a:extLst>
                <a:ext uri="{FF2B5EF4-FFF2-40B4-BE49-F238E27FC236}">
                  <a16:creationId xmlns:a16="http://schemas.microsoft.com/office/drawing/2014/main" id="{7A48DD40-0A58-48A2-A9DF-91D310EB3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44" name="Oval 24">
              <a:extLst>
                <a:ext uri="{FF2B5EF4-FFF2-40B4-BE49-F238E27FC236}">
                  <a16:creationId xmlns:a16="http://schemas.microsoft.com/office/drawing/2014/main" id="{4E7E48F7-A12F-4B19-8CA6-E4DCB5476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45" name="Oval 25">
              <a:extLst>
                <a:ext uri="{FF2B5EF4-FFF2-40B4-BE49-F238E27FC236}">
                  <a16:creationId xmlns:a16="http://schemas.microsoft.com/office/drawing/2014/main" id="{E7483777-3F1D-40FF-B52C-CDA1C4CFF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46" name="Oval 26">
              <a:extLst>
                <a:ext uri="{FF2B5EF4-FFF2-40B4-BE49-F238E27FC236}">
                  <a16:creationId xmlns:a16="http://schemas.microsoft.com/office/drawing/2014/main" id="{362E592D-A1CE-406D-B446-8B9A3C234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47" name="Oval 27">
              <a:extLst>
                <a:ext uri="{FF2B5EF4-FFF2-40B4-BE49-F238E27FC236}">
                  <a16:creationId xmlns:a16="http://schemas.microsoft.com/office/drawing/2014/main" id="{0DD94E94-B67B-463E-9490-A578A5635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48" name="Oval 28">
              <a:extLst>
                <a:ext uri="{FF2B5EF4-FFF2-40B4-BE49-F238E27FC236}">
                  <a16:creationId xmlns:a16="http://schemas.microsoft.com/office/drawing/2014/main" id="{A9058B64-A07C-4067-B655-C2135686F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49" name="Oval 29">
              <a:extLst>
                <a:ext uri="{FF2B5EF4-FFF2-40B4-BE49-F238E27FC236}">
                  <a16:creationId xmlns:a16="http://schemas.microsoft.com/office/drawing/2014/main" id="{35799EEB-7385-4632-AFF0-CF7738232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50" name="Oval 30">
              <a:extLst>
                <a:ext uri="{FF2B5EF4-FFF2-40B4-BE49-F238E27FC236}">
                  <a16:creationId xmlns:a16="http://schemas.microsoft.com/office/drawing/2014/main" id="{0D18774F-B8FD-4F18-B618-57AAF9ED4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51" name="Oval 31">
              <a:extLst>
                <a:ext uri="{FF2B5EF4-FFF2-40B4-BE49-F238E27FC236}">
                  <a16:creationId xmlns:a16="http://schemas.microsoft.com/office/drawing/2014/main" id="{A654B53B-381C-4406-89B6-DABA7DCA2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52" name="Oval 32">
              <a:extLst>
                <a:ext uri="{FF2B5EF4-FFF2-40B4-BE49-F238E27FC236}">
                  <a16:creationId xmlns:a16="http://schemas.microsoft.com/office/drawing/2014/main" id="{4140BA6F-924E-4003-84E5-1F0E5E5DC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53" name="Oval 33">
              <a:extLst>
                <a:ext uri="{FF2B5EF4-FFF2-40B4-BE49-F238E27FC236}">
                  <a16:creationId xmlns:a16="http://schemas.microsoft.com/office/drawing/2014/main" id="{AE3036F0-01CC-41E5-9C91-7DED3E0E4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54" name="Oval 34">
              <a:extLst>
                <a:ext uri="{FF2B5EF4-FFF2-40B4-BE49-F238E27FC236}">
                  <a16:creationId xmlns:a16="http://schemas.microsoft.com/office/drawing/2014/main" id="{2B5F403A-0F2B-491A-88DE-E76B2C8BC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55" name="Oval 35">
              <a:extLst>
                <a:ext uri="{FF2B5EF4-FFF2-40B4-BE49-F238E27FC236}">
                  <a16:creationId xmlns:a16="http://schemas.microsoft.com/office/drawing/2014/main" id="{71C8FC42-C46A-4D85-A4AE-906856B5E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56" name="Oval 36">
              <a:extLst>
                <a:ext uri="{FF2B5EF4-FFF2-40B4-BE49-F238E27FC236}">
                  <a16:creationId xmlns:a16="http://schemas.microsoft.com/office/drawing/2014/main" id="{E8693A7F-AFB7-459B-88D3-172496CFE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57" name="Oval 37">
              <a:extLst>
                <a:ext uri="{FF2B5EF4-FFF2-40B4-BE49-F238E27FC236}">
                  <a16:creationId xmlns:a16="http://schemas.microsoft.com/office/drawing/2014/main" id="{D56E8760-C434-4187-8E72-5CF2721C1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58" name="Oval 38">
              <a:extLst>
                <a:ext uri="{FF2B5EF4-FFF2-40B4-BE49-F238E27FC236}">
                  <a16:creationId xmlns:a16="http://schemas.microsoft.com/office/drawing/2014/main" id="{CF40E800-9B7A-46C7-A241-6A1D28958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59" name="Oval 39">
              <a:extLst>
                <a:ext uri="{FF2B5EF4-FFF2-40B4-BE49-F238E27FC236}">
                  <a16:creationId xmlns:a16="http://schemas.microsoft.com/office/drawing/2014/main" id="{043E675F-94BC-4EA1-981C-635287189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9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4" grpId="0" build="p" bldLvl="5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63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632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63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632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63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632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63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632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63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63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org/problemnew/show/P1776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org/problemnew/show/P1833" TargetMode="External"/><Relationship Id="rId2" Type="http://schemas.openxmlformats.org/officeDocument/2006/relationships/hyperlink" Target="https://www.luogu.org/problemnew/show/P1776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luogu.org/problemnew/show/P1757#sub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luogu.org/problemnew/show/P1507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8661E00-ECE9-4636-B4F5-8790348B9F3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412875"/>
            <a:ext cx="7380312" cy="1195388"/>
          </a:xfrm>
        </p:spPr>
        <p:txBody>
          <a:bodyPr/>
          <a:lstStyle/>
          <a:p>
            <a:r>
              <a:rPr lang="zh-CN" altLang="en-US" sz="3600" b="0" dirty="0">
                <a:effectLst>
                  <a:outerShdw blurRad="38100" dist="38100" dir="2700000" algn="tl">
                    <a:srgbClr val="C0C0C0"/>
                  </a:outerShdw>
                </a:effectLst>
                <a:ea typeface="方正魏碑简体" pitchFamily="2" charset="-122"/>
              </a:rPr>
              <a:t>算法设计与分析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4583CE-BCEB-4E7C-82DE-62EF7E99E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95" y="3284984"/>
            <a:ext cx="6278563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8000" b="0" dirty="0">
                <a:effectLst>
                  <a:outerShdw blurRad="38100" dist="38100" dir="2700000" algn="tl">
                    <a:srgbClr val="C0C0C0"/>
                  </a:outerShdw>
                </a:effectLst>
                <a:ea typeface="方正魏碑简体" pitchFamily="2" charset="-122"/>
              </a:rPr>
              <a:t>动态规划</a:t>
            </a:r>
            <a:r>
              <a:rPr lang="en-US" altLang="zh-CN" sz="8000" b="0" dirty="0">
                <a:effectLst>
                  <a:outerShdw blurRad="38100" dist="38100" dir="2700000" algn="tl">
                    <a:srgbClr val="C0C0C0"/>
                  </a:outerShdw>
                </a:effectLst>
                <a:ea typeface="方正魏碑简体" pitchFamily="2" charset="-122"/>
              </a:rPr>
              <a:t>2</a:t>
            </a:r>
            <a:endParaRPr lang="zh-CN" altLang="en-US" sz="8000" b="0" dirty="0">
              <a:effectLst>
                <a:outerShdw blurRad="38100" dist="38100" dir="2700000" algn="tl">
                  <a:srgbClr val="C0C0C0"/>
                </a:outerShdw>
              </a:effectLst>
              <a:ea typeface="方正魏碑简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2172AC11-5769-4892-9AE5-75E8637A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F41D-5C0A-421D-A836-B758D305546C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561154" name="Rectangle 2">
            <a:extLst>
              <a:ext uri="{FF2B5EF4-FFF2-40B4-BE49-F238E27FC236}">
                <a16:creationId xmlns:a16="http://schemas.microsoft.com/office/drawing/2014/main" id="{63F20617-CEFB-4226-8F6B-C7C1565899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2170113" cy="714375"/>
          </a:xfrm>
        </p:spPr>
        <p:txBody>
          <a:bodyPr/>
          <a:lstStyle/>
          <a:p>
            <a:r>
              <a:rPr lang="zh-CN" altLang="en-US"/>
              <a:t>例子</a:t>
            </a:r>
          </a:p>
        </p:txBody>
      </p:sp>
      <p:sp>
        <p:nvSpPr>
          <p:cNvPr id="561155" name="Rectangle 3">
            <a:extLst>
              <a:ext uri="{FF2B5EF4-FFF2-40B4-BE49-F238E27FC236}">
                <a16:creationId xmlns:a16="http://schemas.microsoft.com/office/drawing/2014/main" id="{1784CDBE-D403-4031-923B-D39109B44E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412875"/>
            <a:ext cx="8621712" cy="52911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i="1" dirty="0"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ym typeface="Symbol" panose="05050102010706020507" pitchFamily="18" charset="2"/>
              </a:rPr>
              <a:t> = (A, B, C, B, D, A, B)       </a:t>
            </a:r>
            <a:r>
              <a:rPr lang="en-US" altLang="zh-CN" sz="2400" i="1" dirty="0"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ym typeface="Symbol" panose="05050102010706020507" pitchFamily="18" charset="2"/>
              </a:rPr>
              <a:t> = (A, B, C, B, D, A, B)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i="1" dirty="0"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sym typeface="Symbol" panose="05050102010706020507" pitchFamily="18" charset="2"/>
              </a:rPr>
              <a:t> = (B, D, C, A, B, A)	   </a:t>
            </a:r>
            <a:r>
              <a:rPr lang="en-US" altLang="zh-CN" sz="2400" i="1" dirty="0"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sym typeface="Symbol" panose="05050102010706020507" pitchFamily="18" charset="2"/>
              </a:rPr>
              <a:t> = (B, D, C, A, B, A)</a:t>
            </a:r>
          </a:p>
          <a:p>
            <a:endParaRPr lang="en-US" altLang="zh-CN" sz="2400" dirty="0">
              <a:sym typeface="Symbol" panose="05050102010706020507" pitchFamily="18" charset="2"/>
            </a:endParaRPr>
          </a:p>
          <a:p>
            <a:r>
              <a:rPr lang="en-US" altLang="zh-CN" sz="2400" dirty="0">
                <a:sym typeface="Symbol" panose="05050102010706020507" pitchFamily="18" charset="2"/>
              </a:rPr>
              <a:t>(B, C, B, A)</a:t>
            </a:r>
            <a:r>
              <a:rPr lang="zh-CN" altLang="en-US" sz="2400" dirty="0">
                <a:sym typeface="Symbol" panose="05050102010706020507" pitchFamily="18" charset="2"/>
              </a:rPr>
              <a:t>和</a:t>
            </a:r>
            <a:r>
              <a:rPr lang="en-US" altLang="zh-CN" sz="2400" dirty="0">
                <a:sym typeface="Symbol" panose="05050102010706020507" pitchFamily="18" charset="2"/>
              </a:rPr>
              <a:t>(B, D, A, B)</a:t>
            </a:r>
            <a:r>
              <a:rPr lang="zh-CN" altLang="en-US" sz="2400" dirty="0">
                <a:sym typeface="Symbol" panose="05050102010706020507" pitchFamily="18" charset="2"/>
              </a:rPr>
              <a:t>都是</a:t>
            </a:r>
            <a:r>
              <a:rPr lang="en-US" altLang="zh-CN" sz="2400" i="1" dirty="0"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sym typeface="Symbol" panose="05050102010706020507" pitchFamily="18" charset="2"/>
              </a:rPr>
              <a:t>和</a:t>
            </a:r>
            <a:r>
              <a:rPr lang="en-US" altLang="zh-CN" sz="2400" i="1" dirty="0"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的最长公共子序列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ym typeface="Symbol" panose="05050102010706020507" pitchFamily="18" charset="2"/>
              </a:rPr>
              <a:t>长度为</a:t>
            </a:r>
            <a:r>
              <a:rPr lang="en-US" altLang="zh-CN" sz="2400" dirty="0">
                <a:sym typeface="Symbol" panose="05050102010706020507" pitchFamily="18" charset="2"/>
              </a:rPr>
              <a:t>4) </a:t>
            </a:r>
          </a:p>
          <a:p>
            <a:endParaRPr lang="en-US" altLang="zh-CN" sz="2400" dirty="0">
              <a:sym typeface="Symbol" panose="05050102010706020507" pitchFamily="18" charset="2"/>
            </a:endParaRPr>
          </a:p>
          <a:p>
            <a:r>
              <a:rPr lang="zh-CN" altLang="en-US" sz="2400" dirty="0">
                <a:sym typeface="Symbol" panose="05050102010706020507" pitchFamily="18" charset="2"/>
              </a:rPr>
              <a:t>但是</a:t>
            </a:r>
            <a:r>
              <a:rPr lang="en-US" altLang="zh-CN" sz="2400" dirty="0">
                <a:sym typeface="Symbol" panose="05050102010706020507" pitchFamily="18" charset="2"/>
              </a:rPr>
              <a:t>,(B, C, A)</a:t>
            </a:r>
            <a:r>
              <a:rPr lang="zh-CN" altLang="en-US" sz="2400" dirty="0">
                <a:sym typeface="Symbol" panose="05050102010706020507" pitchFamily="18" charset="2"/>
              </a:rPr>
              <a:t>就不是</a:t>
            </a:r>
            <a:r>
              <a:rPr lang="en-US" altLang="zh-CN" sz="2400" i="1" dirty="0"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sym typeface="Symbol" panose="05050102010706020507" pitchFamily="18" charset="2"/>
              </a:rPr>
              <a:t>和</a:t>
            </a:r>
            <a:r>
              <a:rPr lang="en-US" altLang="zh-CN" sz="2400" i="1" dirty="0">
                <a:sym typeface="Symbol" panose="05050102010706020507" pitchFamily="18" charset="2"/>
              </a:rPr>
              <a:t>Y</a:t>
            </a:r>
            <a:r>
              <a:rPr lang="zh-CN" altLang="en-US" sz="2400" dirty="0">
                <a:sym typeface="Symbol" panose="05050102010706020507" pitchFamily="18" charset="2"/>
              </a:rPr>
              <a:t>的最长公共子序列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grpSp>
        <p:nvGrpSpPr>
          <p:cNvPr id="561164" name="Group 12">
            <a:extLst>
              <a:ext uri="{FF2B5EF4-FFF2-40B4-BE49-F238E27FC236}">
                <a16:creationId xmlns:a16="http://schemas.microsoft.com/office/drawing/2014/main" id="{A750C9CD-8146-412D-86E0-475334D2489F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773238"/>
            <a:ext cx="1893888" cy="665162"/>
            <a:chOff x="612" y="1117"/>
            <a:chExt cx="1193" cy="419"/>
          </a:xfrm>
        </p:grpSpPr>
        <p:sp>
          <p:nvSpPr>
            <p:cNvPr id="561156" name="Line 4">
              <a:extLst>
                <a:ext uri="{FF2B5EF4-FFF2-40B4-BE49-F238E27FC236}">
                  <a16:creationId xmlns:a16="http://schemas.microsoft.com/office/drawing/2014/main" id="{DDC2EFDF-DAA3-42E1-B5A3-61709ED1D8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" y="1117"/>
              <a:ext cx="238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1157" name="Line 5">
              <a:extLst>
                <a:ext uri="{FF2B5EF4-FFF2-40B4-BE49-F238E27FC236}">
                  <a16:creationId xmlns:a16="http://schemas.microsoft.com/office/drawing/2014/main" id="{E28FEF06-E696-4A4B-950C-41EB5283A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117"/>
              <a:ext cx="0" cy="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1158" name="Line 6">
              <a:extLst>
                <a:ext uri="{FF2B5EF4-FFF2-40B4-BE49-F238E27FC236}">
                  <a16:creationId xmlns:a16="http://schemas.microsoft.com/office/drawing/2014/main" id="{A47F7791-DBC2-4A3C-9513-6CC6F0304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1117"/>
              <a:ext cx="252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1159" name="Line 7">
              <a:extLst>
                <a:ext uri="{FF2B5EF4-FFF2-40B4-BE49-F238E27FC236}">
                  <a16:creationId xmlns:a16="http://schemas.microsoft.com/office/drawing/2014/main" id="{4610CAE4-0322-4459-AECC-54627DDBE4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1" y="1117"/>
              <a:ext cx="14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1165" name="Group 13">
            <a:extLst>
              <a:ext uri="{FF2B5EF4-FFF2-40B4-BE49-F238E27FC236}">
                <a16:creationId xmlns:a16="http://schemas.microsoft.com/office/drawing/2014/main" id="{032ECCB7-5824-4FC1-99BE-58D7B2767E4C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1773238"/>
            <a:ext cx="2160587" cy="657225"/>
            <a:chOff x="3061" y="1117"/>
            <a:chExt cx="1361" cy="414"/>
          </a:xfrm>
        </p:grpSpPr>
        <p:sp>
          <p:nvSpPr>
            <p:cNvPr id="561160" name="Line 8">
              <a:extLst>
                <a:ext uri="{FF2B5EF4-FFF2-40B4-BE49-F238E27FC236}">
                  <a16:creationId xmlns:a16="http://schemas.microsoft.com/office/drawing/2014/main" id="{939ED262-E427-4782-8E83-5EE537BD62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1" y="1117"/>
              <a:ext cx="227" cy="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1161" name="Line 9">
              <a:extLst>
                <a:ext uri="{FF2B5EF4-FFF2-40B4-BE49-F238E27FC236}">
                  <a16:creationId xmlns:a16="http://schemas.microsoft.com/office/drawing/2014/main" id="{3DE651B0-5D90-4E28-B3DA-AB3CACBC68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4" y="1117"/>
              <a:ext cx="635" cy="4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1162" name="Line 10">
              <a:extLst>
                <a:ext uri="{FF2B5EF4-FFF2-40B4-BE49-F238E27FC236}">
                  <a16:creationId xmlns:a16="http://schemas.microsoft.com/office/drawing/2014/main" id="{8B4C0AFB-1D5F-4821-9644-5BC20089CE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7" y="1117"/>
              <a:ext cx="453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1163" name="Line 11">
              <a:extLst>
                <a:ext uri="{FF2B5EF4-FFF2-40B4-BE49-F238E27FC236}">
                  <a16:creationId xmlns:a16="http://schemas.microsoft.com/office/drawing/2014/main" id="{3847F548-115F-42CE-9546-98B46B0470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1117"/>
              <a:ext cx="408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B82874B-3579-4138-9803-AC121670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D4B8-6992-4D9D-A27A-E76590539C9E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562178" name="Rectangle 2">
            <a:extLst>
              <a:ext uri="{FF2B5EF4-FFF2-40B4-BE49-F238E27FC236}">
                <a16:creationId xmlns:a16="http://schemas.microsoft.com/office/drawing/2014/main" id="{6583CE60-CEB5-4364-89DB-0F9F655B1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2243138" cy="792163"/>
          </a:xfrm>
        </p:spPr>
        <p:txBody>
          <a:bodyPr/>
          <a:lstStyle/>
          <a:p>
            <a:r>
              <a:rPr lang="zh-CN" altLang="en-US"/>
              <a:t>穷举法</a:t>
            </a:r>
          </a:p>
        </p:txBody>
      </p:sp>
      <p:sp>
        <p:nvSpPr>
          <p:cNvPr id="562179" name="Rectangle 3">
            <a:extLst>
              <a:ext uri="{FF2B5EF4-FFF2-40B4-BE49-F238E27FC236}">
                <a16:creationId xmlns:a16="http://schemas.microsoft.com/office/drawing/2014/main" id="{B63958B8-BB27-4F1B-992F-4F94E16AD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44116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对于每一个</a:t>
            </a:r>
            <a:r>
              <a:rPr lang="en-US" altLang="zh-CN" sz="2400" i="1"/>
              <a:t>X</a:t>
            </a:r>
            <a:r>
              <a:rPr lang="en-US" altLang="zh-CN" sz="2400" i="1" baseline="-25000"/>
              <a:t>m</a:t>
            </a:r>
            <a:r>
              <a:rPr lang="zh-CN" altLang="en-US" sz="2400"/>
              <a:t>的子序列</a:t>
            </a:r>
            <a:r>
              <a:rPr lang="en-US" altLang="zh-CN" sz="2400"/>
              <a:t>,</a:t>
            </a:r>
            <a:r>
              <a:rPr lang="zh-CN" altLang="en-US" sz="2400"/>
              <a:t>验证它是否是</a:t>
            </a:r>
            <a:r>
              <a:rPr lang="en-US" altLang="zh-CN" sz="2400" i="1"/>
              <a:t>Y</a:t>
            </a:r>
            <a:r>
              <a:rPr lang="en-US" altLang="zh-CN" sz="2400" i="1" baseline="-25000"/>
              <a:t>n</a:t>
            </a:r>
            <a:r>
              <a:rPr lang="zh-CN" altLang="en-US" sz="2400"/>
              <a:t>的子序列</a:t>
            </a:r>
            <a:r>
              <a:rPr lang="en-US" altLang="zh-CN" sz="2400"/>
              <a:t>.</a:t>
            </a:r>
            <a:endParaRPr lang="en-US" altLang="zh-CN" sz="2400" i="1" baseline="-25000"/>
          </a:p>
          <a:p>
            <a:pPr>
              <a:lnSpc>
                <a:spcPct val="150000"/>
              </a:lnSpc>
            </a:pPr>
            <a:r>
              <a:rPr lang="en-US" altLang="zh-CN" sz="2400" i="1"/>
              <a:t>X</a:t>
            </a:r>
            <a:r>
              <a:rPr lang="en-US" altLang="zh-CN" sz="2400" i="1" baseline="-25000"/>
              <a:t>m</a:t>
            </a:r>
            <a:r>
              <a:rPr lang="zh-CN" altLang="en-US" sz="2400"/>
              <a:t>有</a:t>
            </a:r>
            <a:r>
              <a:rPr lang="en-US" altLang="zh-CN" sz="2400"/>
              <a:t>2</a:t>
            </a:r>
            <a:r>
              <a:rPr lang="en-US" altLang="zh-CN" sz="2400" i="1" baseline="30000"/>
              <a:t>m</a:t>
            </a:r>
            <a:r>
              <a:rPr lang="zh-CN" altLang="en-US" sz="2400"/>
              <a:t>个子序列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每个子序列需要</a:t>
            </a:r>
            <a:r>
              <a:rPr lang="en-US" altLang="zh-CN" sz="2400">
                <a:sym typeface="Symbol" panose="05050102010706020507" pitchFamily="18" charset="2"/>
              </a:rPr>
              <a:t>o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</a:t>
            </a:r>
            <a:r>
              <a:rPr lang="zh-CN" altLang="en-US" sz="2400"/>
              <a:t>的时间来验证它是否是</a:t>
            </a:r>
            <a:r>
              <a:rPr lang="en-US" altLang="zh-CN" sz="2400" i="1"/>
              <a:t>Y</a:t>
            </a:r>
            <a:r>
              <a:rPr lang="en-US" altLang="zh-CN" sz="2400" i="1" baseline="-25000"/>
              <a:t>n</a:t>
            </a:r>
            <a:r>
              <a:rPr lang="zh-CN" altLang="en-US" sz="2400"/>
              <a:t>的子序列</a:t>
            </a:r>
            <a:r>
              <a:rPr lang="en-US" altLang="zh-CN" sz="2400"/>
              <a:t>.</a:t>
            </a:r>
          </a:p>
          <a:p>
            <a:pPr lvl="1">
              <a:lnSpc>
                <a:spcPct val="150000"/>
              </a:lnSpc>
            </a:pPr>
            <a:r>
              <a:rPr lang="zh-CN" altLang="en-US" sz="2400"/>
              <a:t>从</a:t>
            </a:r>
            <a:r>
              <a:rPr lang="en-US" altLang="zh-CN" sz="2400" i="1"/>
              <a:t>Y</a:t>
            </a:r>
            <a:r>
              <a:rPr lang="en-US" altLang="zh-CN" sz="2400" i="1" baseline="-25000"/>
              <a:t>n</a:t>
            </a:r>
            <a:r>
              <a:rPr lang="zh-CN" altLang="en-US" sz="2400"/>
              <a:t>的第一个字母开始扫描下去</a:t>
            </a:r>
            <a:r>
              <a:rPr lang="en-US" altLang="zh-CN" sz="2400"/>
              <a:t>,</a:t>
            </a:r>
            <a:r>
              <a:rPr lang="zh-CN" altLang="en-US" sz="2400"/>
              <a:t>如果不是则从第二个开始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运行时间</a:t>
            </a:r>
            <a:r>
              <a:rPr lang="en-US" altLang="zh-CN" sz="2400"/>
              <a:t>: o(</a:t>
            </a:r>
            <a:r>
              <a:rPr lang="en-US" altLang="zh-CN" sz="2400" i="1"/>
              <a:t>n</a:t>
            </a:r>
            <a:r>
              <a:rPr lang="en-US" altLang="zh-CN" sz="2400"/>
              <a:t>2</a:t>
            </a:r>
            <a:r>
              <a:rPr lang="en-US" altLang="zh-CN" sz="2400" i="1" baseline="30000"/>
              <a:t>m</a:t>
            </a:r>
            <a:r>
              <a:rPr lang="en-US" altLang="zh-CN" sz="24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98D0F51D-57D0-4EB8-9287-9AD32A72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4B74-3572-4F70-8087-CFD4EBA8E2BB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563203" name="Rectangle 3">
            <a:extLst>
              <a:ext uri="{FF2B5EF4-FFF2-40B4-BE49-F238E27FC236}">
                <a16:creationId xmlns:a16="http://schemas.microsoft.com/office/drawing/2014/main" id="{4ACE676A-DA07-4618-A5C2-C329B65D65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692150"/>
            <a:ext cx="7834313" cy="14414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/>
              <a:t>给定一个序列</a:t>
            </a:r>
            <a:r>
              <a:rPr lang="en-US" altLang="zh-CN" sz="1800" i="1"/>
              <a:t>X</a:t>
            </a:r>
            <a:r>
              <a:rPr lang="en-US" altLang="zh-CN" sz="1800" i="1" baseline="-25000"/>
              <a:t>m</a:t>
            </a:r>
            <a:r>
              <a:rPr lang="en-US" altLang="zh-CN" sz="1800"/>
              <a:t> = (</a:t>
            </a:r>
            <a:r>
              <a:rPr lang="en-US" altLang="zh-CN" sz="1800" i="1">
                <a:sym typeface="Symbol" panose="05050102010706020507" pitchFamily="18" charset="2"/>
              </a:rPr>
              <a:t>x</a:t>
            </a:r>
            <a:r>
              <a:rPr lang="en-US" altLang="zh-CN" sz="1800" baseline="-25000">
                <a:sym typeface="Symbol" panose="05050102010706020507" pitchFamily="18" charset="2"/>
              </a:rPr>
              <a:t>1</a:t>
            </a:r>
            <a:r>
              <a:rPr lang="en-US" altLang="zh-CN" sz="1800">
                <a:sym typeface="Symbol" panose="05050102010706020507" pitchFamily="18" charset="2"/>
              </a:rPr>
              <a:t>, </a:t>
            </a:r>
            <a:r>
              <a:rPr lang="en-US" altLang="zh-CN" sz="1800" i="1">
                <a:sym typeface="Symbol" panose="05050102010706020507" pitchFamily="18" charset="2"/>
              </a:rPr>
              <a:t>x</a:t>
            </a:r>
            <a:r>
              <a:rPr lang="en-US" altLang="zh-CN" sz="1800" baseline="-25000">
                <a:sym typeface="Symbol" panose="05050102010706020507" pitchFamily="18" charset="2"/>
              </a:rPr>
              <a:t>2</a:t>
            </a:r>
            <a:r>
              <a:rPr lang="en-US" altLang="zh-CN" sz="1800">
                <a:sym typeface="Symbol" panose="05050102010706020507" pitchFamily="18" charset="2"/>
              </a:rPr>
              <a:t>, …, </a:t>
            </a:r>
            <a:r>
              <a:rPr lang="en-US" altLang="zh-CN" sz="1800" i="1">
                <a:sym typeface="Symbol" panose="05050102010706020507" pitchFamily="18" charset="2"/>
              </a:rPr>
              <a:t>x</a:t>
            </a:r>
            <a:r>
              <a:rPr lang="en-US" altLang="zh-CN" sz="1800" i="1" baseline="-25000">
                <a:sym typeface="Symbol" panose="05050102010706020507" pitchFamily="18" charset="2"/>
              </a:rPr>
              <a:t>m</a:t>
            </a:r>
            <a:r>
              <a:rPr lang="en-US" altLang="zh-CN" sz="1800">
                <a:sym typeface="Symbol" panose="05050102010706020507" pitchFamily="18" charset="2"/>
              </a:rPr>
              <a:t>),</a:t>
            </a:r>
            <a:r>
              <a:rPr lang="zh-CN" altLang="en-US" sz="1800">
                <a:sym typeface="Symbol" panose="05050102010706020507" pitchFamily="18" charset="2"/>
              </a:rPr>
              <a:t>我们定义</a:t>
            </a:r>
            <a:r>
              <a:rPr lang="en-US" altLang="zh-CN" sz="1800" i="1"/>
              <a:t>X</a:t>
            </a:r>
            <a:r>
              <a:rPr lang="en-US" altLang="zh-CN" sz="1800" i="1" baseline="-25000"/>
              <a:t>m</a:t>
            </a:r>
            <a:r>
              <a:rPr lang="zh-CN" altLang="en-US" sz="1800">
                <a:sym typeface="Symbol" panose="05050102010706020507" pitchFamily="18" charset="2"/>
              </a:rPr>
              <a:t>的第</a:t>
            </a:r>
            <a:r>
              <a:rPr lang="en-US" altLang="zh-CN" sz="1800" i="1">
                <a:sym typeface="Symbol" panose="05050102010706020507" pitchFamily="18" charset="2"/>
              </a:rPr>
              <a:t>i</a:t>
            </a:r>
            <a:r>
              <a:rPr lang="zh-CN" altLang="en-US" sz="1800">
                <a:sym typeface="Symbol" panose="05050102010706020507" pitchFamily="18" charset="2"/>
              </a:rPr>
              <a:t>个前缀为</a:t>
            </a:r>
            <a:r>
              <a:rPr lang="en-US" altLang="zh-CN" sz="1800">
                <a:sym typeface="Symbol" panose="05050102010706020507" pitchFamily="18" charset="2"/>
              </a:rPr>
              <a:t>:</a:t>
            </a:r>
            <a:endParaRPr lang="en-US" altLang="zh-CN" sz="1800" i="1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		</a:t>
            </a:r>
            <a:r>
              <a:rPr lang="en-US" altLang="zh-CN" sz="1800" i="1"/>
              <a:t>X</a:t>
            </a:r>
            <a:r>
              <a:rPr lang="en-US" altLang="zh-CN" sz="1800" i="1" baseline="-25000"/>
              <a:t>i</a:t>
            </a:r>
            <a:r>
              <a:rPr lang="en-US" altLang="zh-CN" sz="1800"/>
              <a:t> = (  </a:t>
            </a:r>
            <a:r>
              <a:rPr lang="en-US" altLang="zh-CN" sz="1800" i="1"/>
              <a:t>x</a:t>
            </a:r>
            <a:r>
              <a:rPr lang="en-US" altLang="zh-CN" sz="1800" baseline="-25000"/>
              <a:t>1</a:t>
            </a:r>
            <a:r>
              <a:rPr lang="en-US" altLang="zh-CN" sz="1800"/>
              <a:t>, </a:t>
            </a:r>
            <a:r>
              <a:rPr lang="en-US" altLang="zh-CN" sz="1800" i="1">
                <a:sym typeface="Symbol" panose="05050102010706020507" pitchFamily="18" charset="2"/>
              </a:rPr>
              <a:t>x</a:t>
            </a:r>
            <a:r>
              <a:rPr lang="en-US" altLang="zh-CN" sz="1800" baseline="-25000">
                <a:sym typeface="Symbol" panose="05050102010706020507" pitchFamily="18" charset="2"/>
              </a:rPr>
              <a:t>2</a:t>
            </a:r>
            <a:r>
              <a:rPr lang="en-US" altLang="zh-CN" sz="1800">
                <a:sym typeface="Symbol" panose="05050102010706020507" pitchFamily="18" charset="2"/>
              </a:rPr>
              <a:t>, …</a:t>
            </a:r>
            <a:r>
              <a:rPr lang="en-US" altLang="zh-CN" sz="1800"/>
              <a:t>, </a:t>
            </a:r>
            <a:r>
              <a:rPr lang="en-US" altLang="zh-CN" sz="1800" i="1"/>
              <a:t>x</a:t>
            </a:r>
            <a:r>
              <a:rPr lang="en-US" altLang="zh-CN" sz="1800" i="1" baseline="-25000"/>
              <a:t>i       )    </a:t>
            </a:r>
            <a:r>
              <a:rPr lang="en-US" altLang="zh-CN" sz="1800" i="1">
                <a:sym typeface="Symbol" panose="05050102010706020507" pitchFamily="18" charset="2"/>
              </a:rPr>
              <a:t>i</a:t>
            </a:r>
            <a:r>
              <a:rPr lang="en-US" altLang="zh-CN" sz="1800">
                <a:sym typeface="Symbol" panose="05050102010706020507" pitchFamily="18" charset="2"/>
              </a:rPr>
              <a:t> = 0, 1, 2, …, </a:t>
            </a:r>
            <a:r>
              <a:rPr lang="en-US" altLang="zh-CN" sz="1800" i="1">
                <a:sym typeface="Symbol" panose="05050102010706020507" pitchFamily="18" charset="2"/>
              </a:rPr>
              <a:t>m</a:t>
            </a:r>
            <a:endParaRPr lang="en-US" altLang="zh-CN" sz="1800"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c</a:t>
            </a:r>
            <a:r>
              <a:rPr lang="en-US" altLang="zh-CN" sz="1800"/>
              <a:t>[</a:t>
            </a:r>
            <a:r>
              <a:rPr lang="en-US" altLang="zh-CN" sz="1800" i="1"/>
              <a:t>i</a:t>
            </a:r>
            <a:r>
              <a:rPr lang="en-US" altLang="zh-CN" sz="1800"/>
              <a:t>, </a:t>
            </a:r>
            <a:r>
              <a:rPr lang="en-US" altLang="zh-CN" sz="1800" i="1"/>
              <a:t>j</a:t>
            </a:r>
            <a:r>
              <a:rPr lang="en-US" altLang="zh-CN" sz="1800"/>
              <a:t>]</a:t>
            </a:r>
            <a:r>
              <a:rPr lang="zh-CN" altLang="en-US" sz="1800"/>
              <a:t>为序列</a:t>
            </a:r>
            <a:r>
              <a:rPr lang="en-US" altLang="zh-CN" sz="1800" i="1"/>
              <a:t>X</a:t>
            </a:r>
            <a:r>
              <a:rPr lang="en-US" altLang="zh-CN" sz="1800" i="1" baseline="-25000"/>
              <a:t>i</a:t>
            </a:r>
            <a:r>
              <a:rPr lang="en-US" altLang="zh-CN" sz="1800"/>
              <a:t> = </a:t>
            </a:r>
            <a:r>
              <a:rPr lang="en-US" altLang="zh-CN" sz="1800">
                <a:sym typeface="Symbol" panose="05050102010706020507" pitchFamily="18" charset="2"/>
              </a:rPr>
              <a:t>(</a:t>
            </a:r>
            <a:r>
              <a:rPr lang="en-US" altLang="zh-CN" sz="1800" i="1">
                <a:sym typeface="Symbol" panose="05050102010706020507" pitchFamily="18" charset="2"/>
              </a:rPr>
              <a:t>x</a:t>
            </a:r>
            <a:r>
              <a:rPr lang="en-US" altLang="zh-CN" sz="1800" baseline="-25000">
                <a:sym typeface="Symbol" panose="05050102010706020507" pitchFamily="18" charset="2"/>
              </a:rPr>
              <a:t>1</a:t>
            </a:r>
            <a:r>
              <a:rPr lang="en-US" altLang="zh-CN" sz="1800">
                <a:sym typeface="Symbol" panose="05050102010706020507" pitchFamily="18" charset="2"/>
              </a:rPr>
              <a:t>, </a:t>
            </a:r>
            <a:r>
              <a:rPr lang="en-US" altLang="zh-CN" sz="1800" i="1">
                <a:sym typeface="Symbol" panose="05050102010706020507" pitchFamily="18" charset="2"/>
              </a:rPr>
              <a:t>x</a:t>
            </a:r>
            <a:r>
              <a:rPr lang="en-US" altLang="zh-CN" sz="1800" baseline="-25000">
                <a:sym typeface="Symbol" panose="05050102010706020507" pitchFamily="18" charset="2"/>
              </a:rPr>
              <a:t>2</a:t>
            </a:r>
            <a:r>
              <a:rPr lang="en-US" altLang="zh-CN" sz="1800">
                <a:sym typeface="Symbol" panose="05050102010706020507" pitchFamily="18" charset="2"/>
              </a:rPr>
              <a:t>, </a:t>
            </a:r>
            <a:r>
              <a:rPr lang="en-US" altLang="zh-CN" sz="180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1800">
                <a:sym typeface="Symbol" panose="05050102010706020507" pitchFamily="18" charset="2"/>
              </a:rPr>
              <a:t>, </a:t>
            </a:r>
            <a:r>
              <a:rPr lang="en-US" altLang="zh-CN" sz="1800" i="1">
                <a:sym typeface="Symbol" panose="05050102010706020507" pitchFamily="18" charset="2"/>
              </a:rPr>
              <a:t>x</a:t>
            </a:r>
            <a:r>
              <a:rPr lang="en-US" altLang="zh-CN" sz="1800" i="1" baseline="-25000">
                <a:sym typeface="Symbol" panose="05050102010706020507" pitchFamily="18" charset="2"/>
              </a:rPr>
              <a:t>i</a:t>
            </a:r>
            <a:r>
              <a:rPr lang="en-US" altLang="zh-CN" sz="1800">
                <a:sym typeface="Symbol" panose="05050102010706020507" pitchFamily="18" charset="2"/>
              </a:rPr>
              <a:t>)</a:t>
            </a:r>
            <a:r>
              <a:rPr lang="zh-CN" altLang="en-US" sz="1800"/>
              <a:t>和</a:t>
            </a:r>
            <a:r>
              <a:rPr lang="en-US" altLang="zh-CN" sz="1800" i="1"/>
              <a:t>Y</a:t>
            </a:r>
            <a:r>
              <a:rPr lang="en-US" altLang="zh-CN" sz="1800" i="1" baseline="-25000"/>
              <a:t>j</a:t>
            </a:r>
            <a:r>
              <a:rPr lang="en-US" altLang="zh-CN" sz="1800" i="1"/>
              <a:t> </a:t>
            </a:r>
            <a:r>
              <a:rPr lang="en-US" altLang="zh-CN" sz="1800"/>
              <a:t>= </a:t>
            </a:r>
            <a:r>
              <a:rPr lang="en-US" altLang="zh-CN" sz="1800">
                <a:sym typeface="Symbol" panose="05050102010706020507" pitchFamily="18" charset="2"/>
              </a:rPr>
              <a:t>(</a:t>
            </a:r>
            <a:r>
              <a:rPr lang="en-US" altLang="zh-CN" sz="1800" i="1">
                <a:sym typeface="Symbol" panose="05050102010706020507" pitchFamily="18" charset="2"/>
              </a:rPr>
              <a:t>y</a:t>
            </a:r>
            <a:r>
              <a:rPr lang="en-US" altLang="zh-CN" sz="1800" baseline="-25000">
                <a:sym typeface="Symbol" panose="05050102010706020507" pitchFamily="18" charset="2"/>
              </a:rPr>
              <a:t>1</a:t>
            </a:r>
            <a:r>
              <a:rPr lang="en-US" altLang="zh-CN" sz="1800">
                <a:sym typeface="Symbol" panose="05050102010706020507" pitchFamily="18" charset="2"/>
              </a:rPr>
              <a:t>, </a:t>
            </a:r>
            <a:r>
              <a:rPr lang="en-US" altLang="zh-CN" sz="1800" i="1">
                <a:sym typeface="Symbol" panose="05050102010706020507" pitchFamily="18" charset="2"/>
              </a:rPr>
              <a:t>y</a:t>
            </a:r>
            <a:r>
              <a:rPr lang="en-US" altLang="zh-CN" sz="1800" baseline="-25000">
                <a:sym typeface="Symbol" panose="05050102010706020507" pitchFamily="18" charset="2"/>
              </a:rPr>
              <a:t>2</a:t>
            </a:r>
            <a:r>
              <a:rPr lang="en-US" altLang="zh-CN" sz="1800">
                <a:sym typeface="Symbol" panose="05050102010706020507" pitchFamily="18" charset="2"/>
              </a:rPr>
              <a:t>, </a:t>
            </a:r>
            <a:r>
              <a:rPr lang="en-US" altLang="zh-CN" sz="180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1800">
                <a:sym typeface="Symbol" panose="05050102010706020507" pitchFamily="18" charset="2"/>
              </a:rPr>
              <a:t>, </a:t>
            </a:r>
            <a:r>
              <a:rPr lang="en-US" altLang="zh-CN" sz="1800" i="1">
                <a:sym typeface="Symbol" panose="05050102010706020507" pitchFamily="18" charset="2"/>
              </a:rPr>
              <a:t>y</a:t>
            </a:r>
            <a:r>
              <a:rPr lang="en-US" altLang="zh-CN" sz="1800" i="1" baseline="-25000">
                <a:sym typeface="Symbol" panose="05050102010706020507" pitchFamily="18" charset="2"/>
              </a:rPr>
              <a:t>j</a:t>
            </a:r>
            <a:r>
              <a:rPr lang="en-US" altLang="zh-CN" sz="1800">
                <a:sym typeface="Symbol" panose="05050102010706020507" pitchFamily="18" charset="2"/>
              </a:rPr>
              <a:t>)</a:t>
            </a:r>
            <a:r>
              <a:rPr lang="zh-CN" altLang="en-US" sz="1800">
                <a:sym typeface="Symbol" panose="05050102010706020507" pitchFamily="18" charset="2"/>
              </a:rPr>
              <a:t>的最长公共子序列的长度</a:t>
            </a:r>
            <a:r>
              <a:rPr lang="en-US" altLang="zh-CN" sz="1800"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zh-CN" sz="1800">
              <a:sym typeface="Symbol" panose="05050102010706020507" pitchFamily="18" charset="2"/>
            </a:endParaRPr>
          </a:p>
        </p:txBody>
      </p:sp>
      <p:sp>
        <p:nvSpPr>
          <p:cNvPr id="563204" name="Text Box 4">
            <a:extLst>
              <a:ext uri="{FF2B5EF4-FFF2-40B4-BE49-F238E27FC236}">
                <a16:creationId xmlns:a16="http://schemas.microsoft.com/office/drawing/2014/main" id="{280BD260-B3DB-4A6A-90CE-84DCA16E4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88913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分析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</p:txBody>
      </p:sp>
      <p:sp>
        <p:nvSpPr>
          <p:cNvPr id="563205" name="Rectangle 5">
            <a:extLst>
              <a:ext uri="{FF2B5EF4-FFF2-40B4-BE49-F238E27FC236}">
                <a16:creationId xmlns:a16="http://schemas.microsoft.com/office/drawing/2014/main" id="{5670F218-1159-461D-A448-B144ACAF7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446338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最优子结构性质</a:t>
            </a:r>
            <a:r>
              <a:rPr lang="zh-CN" altLang="en-US" sz="2400" dirty="0">
                <a:solidFill>
                  <a:schemeClr val="hlink"/>
                </a:solidFill>
                <a:ea typeface="仿宋_GB2312" pitchFamily="49" charset="-122"/>
              </a:rPr>
              <a:t>：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仿宋_GB2312" pitchFamily="49" charset="-122"/>
              </a:rPr>
              <a:t>  设序列</a:t>
            </a:r>
            <a:r>
              <a:rPr lang="en-US" altLang="zh-CN" sz="2400" dirty="0" err="1">
                <a:ea typeface="仿宋_GB2312" pitchFamily="49" charset="-122"/>
              </a:rPr>
              <a:t>X</a:t>
            </a:r>
            <a:r>
              <a:rPr lang="en-US" altLang="zh-CN" sz="2400" baseline="-25000" dirty="0" err="1">
                <a:ea typeface="仿宋_GB2312" pitchFamily="49" charset="-122"/>
              </a:rPr>
              <a:t>m</a:t>
            </a:r>
            <a:r>
              <a:rPr lang="en-US" altLang="zh-CN" sz="2400" dirty="0">
                <a:ea typeface="仿宋_GB2312" pitchFamily="49" charset="-122"/>
              </a:rPr>
              <a:t>={x</a:t>
            </a:r>
            <a:r>
              <a:rPr lang="en-US" altLang="zh-CN" sz="2400" baseline="-25000" dirty="0">
                <a:ea typeface="仿宋_GB2312" pitchFamily="49" charset="-122"/>
              </a:rPr>
              <a:t>1</a:t>
            </a:r>
            <a:r>
              <a:rPr lang="en-US" altLang="zh-CN" sz="2400" dirty="0">
                <a:ea typeface="仿宋_GB2312" pitchFamily="49" charset="-122"/>
              </a:rPr>
              <a:t>,x</a:t>
            </a:r>
            <a:r>
              <a:rPr lang="en-US" altLang="zh-CN" sz="2400" baseline="-25000" dirty="0">
                <a:ea typeface="仿宋_GB2312" pitchFamily="49" charset="-122"/>
              </a:rPr>
              <a:t>2</a:t>
            </a:r>
            <a:r>
              <a:rPr lang="en-US" altLang="zh-CN" sz="2400" dirty="0">
                <a:ea typeface="仿宋_GB2312" pitchFamily="49" charset="-12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…</a:t>
            </a:r>
            <a:r>
              <a:rPr lang="en-US" altLang="zh-CN" sz="2400" dirty="0">
                <a:ea typeface="仿宋_GB2312" pitchFamily="49" charset="-122"/>
              </a:rPr>
              <a:t>,</a:t>
            </a:r>
            <a:r>
              <a:rPr lang="en-US" altLang="zh-CN" sz="2400" dirty="0" err="1">
                <a:ea typeface="仿宋_GB2312" pitchFamily="49" charset="-122"/>
              </a:rPr>
              <a:t>x</a:t>
            </a:r>
            <a:r>
              <a:rPr lang="en-US" altLang="zh-CN" sz="2400" baseline="-25000" dirty="0" err="1">
                <a:ea typeface="仿宋_GB2312" pitchFamily="49" charset="-122"/>
              </a:rPr>
              <a:t>m</a:t>
            </a:r>
            <a:r>
              <a:rPr lang="en-US" altLang="zh-CN" sz="2400" dirty="0">
                <a:ea typeface="仿宋_GB2312" pitchFamily="49" charset="-122"/>
              </a:rPr>
              <a:t>}</a:t>
            </a:r>
            <a:r>
              <a:rPr lang="zh-CN" altLang="en-US" sz="2400" dirty="0">
                <a:ea typeface="仿宋_GB2312" pitchFamily="49" charset="-122"/>
              </a:rPr>
              <a:t>和</a:t>
            </a:r>
            <a:r>
              <a:rPr lang="en-US" altLang="zh-CN" sz="2400" dirty="0" err="1">
                <a:ea typeface="仿宋_GB2312" pitchFamily="49" charset="-122"/>
              </a:rPr>
              <a:t>Y</a:t>
            </a:r>
            <a:r>
              <a:rPr lang="en-US" altLang="zh-CN" sz="2400" baseline="-25000" dirty="0" err="1">
                <a:ea typeface="仿宋_GB2312" pitchFamily="49" charset="-122"/>
              </a:rPr>
              <a:t>n</a:t>
            </a:r>
            <a:r>
              <a:rPr lang="en-US" altLang="zh-CN" sz="2400" dirty="0">
                <a:ea typeface="仿宋_GB2312" pitchFamily="49" charset="-122"/>
              </a:rPr>
              <a:t>={y</a:t>
            </a:r>
            <a:r>
              <a:rPr lang="en-US" altLang="zh-CN" sz="2400" baseline="-25000" dirty="0">
                <a:ea typeface="仿宋_GB2312" pitchFamily="49" charset="-122"/>
              </a:rPr>
              <a:t>1</a:t>
            </a:r>
            <a:r>
              <a:rPr lang="en-US" altLang="zh-CN" sz="2400" dirty="0">
                <a:ea typeface="仿宋_GB2312" pitchFamily="49" charset="-122"/>
              </a:rPr>
              <a:t>,y</a:t>
            </a:r>
            <a:r>
              <a:rPr lang="en-US" altLang="zh-CN" sz="2400" baseline="-25000" dirty="0">
                <a:ea typeface="仿宋_GB2312" pitchFamily="49" charset="-122"/>
              </a:rPr>
              <a:t>2</a:t>
            </a:r>
            <a:r>
              <a:rPr lang="en-US" altLang="zh-CN" sz="2400" dirty="0">
                <a:ea typeface="仿宋_GB2312" pitchFamily="49" charset="-12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…</a:t>
            </a:r>
            <a:r>
              <a:rPr lang="en-US" altLang="zh-CN" sz="2400" dirty="0">
                <a:ea typeface="仿宋_GB2312" pitchFamily="49" charset="-122"/>
              </a:rPr>
              <a:t>,</a:t>
            </a:r>
            <a:r>
              <a:rPr lang="en-US" altLang="zh-CN" sz="2400" dirty="0" err="1">
                <a:ea typeface="仿宋_GB2312" pitchFamily="49" charset="-122"/>
              </a:rPr>
              <a:t>y</a:t>
            </a:r>
            <a:r>
              <a:rPr lang="en-US" altLang="zh-CN" sz="2400" baseline="-25000" dirty="0" err="1">
                <a:ea typeface="仿宋_GB2312" pitchFamily="49" charset="-122"/>
              </a:rPr>
              <a:t>n</a:t>
            </a:r>
            <a:r>
              <a:rPr lang="en-US" altLang="zh-CN" sz="2400" dirty="0">
                <a:ea typeface="仿宋_GB2312" pitchFamily="49" charset="-122"/>
              </a:rPr>
              <a:t>}</a:t>
            </a:r>
            <a:r>
              <a:rPr lang="zh-CN" altLang="en-US" sz="2400" dirty="0">
                <a:ea typeface="仿宋_GB2312" pitchFamily="49" charset="-122"/>
              </a:rPr>
              <a:t>的一个最长公共子序列为</a:t>
            </a:r>
            <a:r>
              <a:rPr lang="en-US" altLang="zh-CN" sz="2400" dirty="0" err="1">
                <a:ea typeface="仿宋_GB2312" pitchFamily="49" charset="-122"/>
              </a:rPr>
              <a:t>Z</a:t>
            </a:r>
            <a:r>
              <a:rPr lang="en-US" altLang="zh-CN" sz="2400" baseline="-25000" dirty="0" err="1">
                <a:ea typeface="仿宋_GB2312" pitchFamily="49" charset="-122"/>
              </a:rPr>
              <a:t>k</a:t>
            </a:r>
            <a:r>
              <a:rPr lang="en-US" altLang="zh-CN" sz="2400" dirty="0">
                <a:ea typeface="仿宋_GB2312" pitchFamily="49" charset="-122"/>
              </a:rPr>
              <a:t>={z</a:t>
            </a:r>
            <a:r>
              <a:rPr lang="en-US" altLang="zh-CN" sz="2400" baseline="-25000" dirty="0">
                <a:ea typeface="仿宋_GB2312" pitchFamily="49" charset="-122"/>
              </a:rPr>
              <a:t>1</a:t>
            </a:r>
            <a:r>
              <a:rPr lang="en-US" altLang="zh-CN" sz="2400" dirty="0">
                <a:ea typeface="仿宋_GB2312" pitchFamily="49" charset="-122"/>
              </a:rPr>
              <a:t>,z</a:t>
            </a:r>
            <a:r>
              <a:rPr lang="en-US" altLang="zh-CN" sz="2400" baseline="-25000" dirty="0">
                <a:ea typeface="仿宋_GB2312" pitchFamily="49" charset="-122"/>
              </a:rPr>
              <a:t>2</a:t>
            </a:r>
            <a:r>
              <a:rPr lang="en-US" altLang="zh-CN" sz="2400" dirty="0">
                <a:ea typeface="仿宋_GB2312" pitchFamily="49" charset="-12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…</a:t>
            </a:r>
            <a:r>
              <a:rPr lang="en-US" altLang="zh-CN" sz="2400" dirty="0">
                <a:ea typeface="仿宋_GB2312" pitchFamily="49" charset="-122"/>
              </a:rPr>
              <a:t>,</a:t>
            </a:r>
            <a:r>
              <a:rPr lang="en-US" altLang="zh-CN" sz="2400" dirty="0" err="1">
                <a:ea typeface="仿宋_GB2312" pitchFamily="49" charset="-122"/>
              </a:rPr>
              <a:t>z</a:t>
            </a:r>
            <a:r>
              <a:rPr lang="en-US" altLang="zh-CN" sz="2400" baseline="-25000" dirty="0" err="1">
                <a:ea typeface="仿宋_GB2312" pitchFamily="49" charset="-122"/>
              </a:rPr>
              <a:t>k</a:t>
            </a:r>
            <a:r>
              <a:rPr lang="en-US" altLang="zh-CN" sz="2400" dirty="0">
                <a:ea typeface="仿宋_GB2312" pitchFamily="49" charset="-122"/>
              </a:rPr>
              <a:t>}，</a:t>
            </a:r>
            <a:r>
              <a:rPr lang="zh-CN" altLang="en-US" sz="2400" dirty="0">
                <a:ea typeface="仿宋_GB2312" pitchFamily="49" charset="-122"/>
              </a:rPr>
              <a:t>则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仿宋_GB2312" pitchFamily="49" charset="-122"/>
              </a:rPr>
              <a:t>1.若</a:t>
            </a:r>
            <a:r>
              <a:rPr lang="en-US" altLang="zh-CN" sz="2400" dirty="0" err="1">
                <a:ea typeface="仿宋_GB2312" pitchFamily="49" charset="-122"/>
              </a:rPr>
              <a:t>x</a:t>
            </a:r>
            <a:r>
              <a:rPr lang="en-US" altLang="zh-CN" sz="2400" baseline="-25000" dirty="0" err="1">
                <a:ea typeface="仿宋_GB2312" pitchFamily="49" charset="-122"/>
              </a:rPr>
              <a:t>m</a:t>
            </a:r>
            <a:r>
              <a:rPr lang="en-US" altLang="zh-CN" sz="2400" dirty="0">
                <a:ea typeface="仿宋_GB2312" pitchFamily="49" charset="-122"/>
              </a:rPr>
              <a:t>=</a:t>
            </a:r>
            <a:r>
              <a:rPr lang="en-US" altLang="zh-CN" sz="2400" dirty="0" err="1">
                <a:ea typeface="仿宋_GB2312" pitchFamily="49" charset="-122"/>
              </a:rPr>
              <a:t>y</a:t>
            </a:r>
            <a:r>
              <a:rPr lang="en-US" altLang="zh-CN" sz="2400" baseline="-25000" dirty="0" err="1">
                <a:ea typeface="仿宋_GB2312" pitchFamily="49" charset="-122"/>
              </a:rPr>
              <a:t>n</a:t>
            </a:r>
            <a:r>
              <a:rPr lang="en-US" altLang="zh-CN" sz="2400" dirty="0">
                <a:ea typeface="仿宋_GB2312" pitchFamily="49" charset="-122"/>
              </a:rPr>
              <a:t>，</a:t>
            </a:r>
            <a:r>
              <a:rPr lang="zh-CN" altLang="en-US" sz="2400" dirty="0">
                <a:ea typeface="仿宋_GB2312" pitchFamily="49" charset="-122"/>
              </a:rPr>
              <a:t>则</a:t>
            </a:r>
            <a:r>
              <a:rPr lang="en-US" altLang="zh-CN" sz="2400" dirty="0" err="1">
                <a:ea typeface="仿宋_GB2312" pitchFamily="49" charset="-122"/>
              </a:rPr>
              <a:t>z</a:t>
            </a:r>
            <a:r>
              <a:rPr lang="en-US" altLang="zh-CN" sz="2400" baseline="-25000" dirty="0" err="1">
                <a:ea typeface="仿宋_GB2312" pitchFamily="49" charset="-122"/>
              </a:rPr>
              <a:t>k</a:t>
            </a:r>
            <a:r>
              <a:rPr lang="en-US" altLang="zh-CN" sz="2400" dirty="0">
                <a:ea typeface="仿宋_GB2312" pitchFamily="49" charset="-122"/>
              </a:rPr>
              <a:t>=</a:t>
            </a:r>
            <a:r>
              <a:rPr lang="en-US" altLang="zh-CN" sz="2400" dirty="0" err="1">
                <a:ea typeface="仿宋_GB2312" pitchFamily="49" charset="-122"/>
              </a:rPr>
              <a:t>x</a:t>
            </a:r>
            <a:r>
              <a:rPr lang="en-US" altLang="zh-CN" sz="2400" baseline="-25000" dirty="0" err="1">
                <a:ea typeface="仿宋_GB2312" pitchFamily="49" charset="-122"/>
              </a:rPr>
              <a:t>m</a:t>
            </a:r>
            <a:r>
              <a:rPr lang="en-US" altLang="zh-CN" sz="2400" dirty="0">
                <a:ea typeface="仿宋_GB2312" pitchFamily="49" charset="-122"/>
              </a:rPr>
              <a:t>=</a:t>
            </a:r>
            <a:r>
              <a:rPr lang="en-US" altLang="zh-CN" sz="2400" dirty="0" err="1">
                <a:ea typeface="仿宋_GB2312" pitchFamily="49" charset="-122"/>
              </a:rPr>
              <a:t>y</a:t>
            </a:r>
            <a:r>
              <a:rPr lang="en-US" altLang="zh-CN" sz="2400" baseline="-25000" dirty="0" err="1">
                <a:ea typeface="仿宋_GB2312" pitchFamily="49" charset="-122"/>
              </a:rPr>
              <a:t>n</a:t>
            </a:r>
            <a:r>
              <a:rPr lang="en-US" altLang="zh-CN" sz="2400" dirty="0">
                <a:ea typeface="仿宋_GB2312" pitchFamily="49" charset="-122"/>
              </a:rPr>
              <a:t>，</a:t>
            </a:r>
            <a:r>
              <a:rPr lang="zh-CN" altLang="en-US" sz="2400" dirty="0">
                <a:ea typeface="仿宋_GB2312" pitchFamily="49" charset="-122"/>
              </a:rPr>
              <a:t>且</a:t>
            </a:r>
            <a:r>
              <a:rPr lang="en-US" altLang="zh-CN" sz="2400" dirty="0">
                <a:ea typeface="仿宋_GB2312" pitchFamily="49" charset="-122"/>
              </a:rPr>
              <a:t>Z</a:t>
            </a:r>
            <a:r>
              <a:rPr lang="en-US" altLang="zh-CN" sz="2400" baseline="-25000" dirty="0">
                <a:ea typeface="仿宋_GB2312" pitchFamily="49" charset="-122"/>
              </a:rPr>
              <a:t>k-1</a:t>
            </a:r>
            <a:r>
              <a:rPr lang="zh-CN" altLang="en-US" sz="2400" dirty="0">
                <a:ea typeface="仿宋_GB2312" pitchFamily="49" charset="-122"/>
              </a:rPr>
              <a:t>是</a:t>
            </a:r>
            <a:r>
              <a:rPr lang="en-US" altLang="zh-CN" sz="2400" dirty="0">
                <a:ea typeface="仿宋_GB2312" pitchFamily="49" charset="-122"/>
              </a:rPr>
              <a:t>X</a:t>
            </a:r>
            <a:r>
              <a:rPr lang="en-US" altLang="zh-CN" sz="2400" baseline="-25000" dirty="0">
                <a:ea typeface="仿宋_GB2312" pitchFamily="49" charset="-122"/>
              </a:rPr>
              <a:t>m-1</a:t>
            </a:r>
            <a:r>
              <a:rPr lang="zh-CN" altLang="en-US" sz="2400" dirty="0">
                <a:ea typeface="仿宋_GB2312" pitchFamily="49" charset="-122"/>
              </a:rPr>
              <a:t>和</a:t>
            </a:r>
            <a:r>
              <a:rPr lang="en-US" altLang="zh-CN" sz="2400" dirty="0">
                <a:ea typeface="仿宋_GB2312" pitchFamily="49" charset="-122"/>
              </a:rPr>
              <a:t>Y</a:t>
            </a:r>
            <a:r>
              <a:rPr lang="en-US" altLang="zh-CN" sz="2400" baseline="-25000" dirty="0">
                <a:ea typeface="仿宋_GB2312" pitchFamily="49" charset="-122"/>
              </a:rPr>
              <a:t>n-1</a:t>
            </a:r>
            <a:r>
              <a:rPr lang="zh-CN" altLang="en-US" sz="2400" dirty="0">
                <a:ea typeface="仿宋_GB2312" pitchFamily="49" charset="-122"/>
              </a:rPr>
              <a:t>的最长公共子序列。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仿宋_GB2312" pitchFamily="49" charset="-122"/>
              </a:rPr>
              <a:t>2.若</a:t>
            </a:r>
            <a:r>
              <a:rPr lang="en-US" altLang="zh-CN" sz="2400" dirty="0" err="1">
                <a:ea typeface="仿宋_GB2312" pitchFamily="49" charset="-122"/>
              </a:rPr>
              <a:t>x</a:t>
            </a:r>
            <a:r>
              <a:rPr lang="en-US" altLang="zh-CN" sz="2400" baseline="-25000" dirty="0" err="1">
                <a:ea typeface="仿宋_GB2312" pitchFamily="49" charset="-122"/>
              </a:rPr>
              <a:t>m</a:t>
            </a:r>
            <a:r>
              <a:rPr lang="en-US" altLang="zh-CN" sz="2400" dirty="0" err="1">
                <a:ea typeface="仿宋_GB2312" pitchFamily="49" charset="-122"/>
              </a:rPr>
              <a:t>≠y</a:t>
            </a:r>
            <a:r>
              <a:rPr lang="en-US" altLang="zh-CN" sz="2400" baseline="-25000" dirty="0" err="1">
                <a:ea typeface="仿宋_GB2312" pitchFamily="49" charset="-122"/>
              </a:rPr>
              <a:t>n</a:t>
            </a:r>
            <a:r>
              <a:rPr lang="en-US" altLang="zh-CN" sz="2400" dirty="0">
                <a:ea typeface="仿宋_GB2312" pitchFamily="49" charset="-122"/>
              </a:rPr>
              <a:t>，</a:t>
            </a:r>
            <a:r>
              <a:rPr lang="zh-CN" altLang="en-US" sz="2400" dirty="0">
                <a:ea typeface="仿宋_GB2312" pitchFamily="49" charset="-122"/>
              </a:rPr>
              <a:t>且</a:t>
            </a:r>
            <a:r>
              <a:rPr lang="en-US" altLang="zh-CN" sz="2400" dirty="0" err="1">
                <a:ea typeface="仿宋_GB2312" pitchFamily="49" charset="-122"/>
              </a:rPr>
              <a:t>z</a:t>
            </a:r>
            <a:r>
              <a:rPr lang="en-US" altLang="zh-CN" sz="2400" baseline="-25000" dirty="0" err="1">
                <a:ea typeface="仿宋_GB2312" pitchFamily="49" charset="-122"/>
              </a:rPr>
              <a:t>k</a:t>
            </a:r>
            <a:r>
              <a:rPr lang="en-US" altLang="zh-CN" sz="2400" dirty="0" err="1">
                <a:ea typeface="仿宋_GB2312" pitchFamily="49" charset="-122"/>
              </a:rPr>
              <a:t>≠x</a:t>
            </a:r>
            <a:r>
              <a:rPr lang="en-US" altLang="zh-CN" sz="2400" baseline="-25000" dirty="0" err="1">
                <a:ea typeface="仿宋_GB2312" pitchFamily="49" charset="-122"/>
              </a:rPr>
              <a:t>m</a:t>
            </a:r>
            <a:r>
              <a:rPr lang="en-US" altLang="zh-CN" sz="2400" dirty="0">
                <a:ea typeface="仿宋_GB2312" pitchFamily="49" charset="-122"/>
              </a:rPr>
              <a:t>，</a:t>
            </a:r>
            <a:r>
              <a:rPr lang="zh-CN" altLang="en-US" sz="2400" dirty="0">
                <a:ea typeface="仿宋_GB2312" pitchFamily="49" charset="-122"/>
              </a:rPr>
              <a:t>则</a:t>
            </a:r>
            <a:r>
              <a:rPr lang="en-US" altLang="zh-CN" sz="2400" dirty="0" err="1">
                <a:ea typeface="仿宋_GB2312" pitchFamily="49" charset="-122"/>
              </a:rPr>
              <a:t>Z</a:t>
            </a:r>
            <a:r>
              <a:rPr lang="en-US" altLang="zh-CN" sz="2400" baseline="-25000" dirty="0" err="1">
                <a:ea typeface="仿宋_GB2312" pitchFamily="49" charset="-122"/>
              </a:rPr>
              <a:t>k</a:t>
            </a:r>
            <a:r>
              <a:rPr lang="zh-CN" altLang="en-US" sz="2400" dirty="0">
                <a:ea typeface="仿宋_GB2312" pitchFamily="49" charset="-122"/>
              </a:rPr>
              <a:t>是</a:t>
            </a:r>
            <a:r>
              <a:rPr lang="en-US" altLang="zh-CN" sz="2400" dirty="0">
                <a:ea typeface="仿宋_GB2312" pitchFamily="49" charset="-122"/>
              </a:rPr>
              <a:t>X</a:t>
            </a:r>
            <a:r>
              <a:rPr lang="en-US" altLang="zh-CN" sz="2400" baseline="-25000" dirty="0">
                <a:ea typeface="仿宋_GB2312" pitchFamily="49" charset="-122"/>
              </a:rPr>
              <a:t>m-1</a:t>
            </a:r>
            <a:r>
              <a:rPr lang="zh-CN" altLang="en-US" sz="2400" dirty="0">
                <a:ea typeface="仿宋_GB2312" pitchFamily="49" charset="-122"/>
              </a:rPr>
              <a:t>和</a:t>
            </a:r>
            <a:r>
              <a:rPr lang="en-US" altLang="zh-CN" sz="2400" dirty="0" err="1">
                <a:ea typeface="仿宋_GB2312" pitchFamily="49" charset="-122"/>
              </a:rPr>
              <a:t>Y</a:t>
            </a:r>
            <a:r>
              <a:rPr lang="en-US" altLang="zh-CN" sz="2400" baseline="-25000" dirty="0" err="1">
                <a:ea typeface="仿宋_GB2312" pitchFamily="49" charset="-122"/>
              </a:rPr>
              <a:t>n</a:t>
            </a:r>
            <a:r>
              <a:rPr lang="zh-CN" altLang="en-US" sz="2400" dirty="0">
                <a:ea typeface="仿宋_GB2312" pitchFamily="49" charset="-122"/>
              </a:rPr>
              <a:t>的最长公共子序列。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仿宋_GB2312" pitchFamily="49" charset="-122"/>
              </a:rPr>
              <a:t>3.若</a:t>
            </a:r>
            <a:r>
              <a:rPr lang="en-US" altLang="zh-CN" sz="2400" dirty="0" err="1">
                <a:ea typeface="仿宋_GB2312" pitchFamily="49" charset="-122"/>
              </a:rPr>
              <a:t>x</a:t>
            </a:r>
            <a:r>
              <a:rPr lang="en-US" altLang="zh-CN" sz="2400" baseline="-25000" dirty="0" err="1">
                <a:ea typeface="仿宋_GB2312" pitchFamily="49" charset="-122"/>
              </a:rPr>
              <a:t>m</a:t>
            </a:r>
            <a:r>
              <a:rPr lang="en-US" altLang="zh-CN" sz="2400" dirty="0" err="1">
                <a:ea typeface="仿宋_GB2312" pitchFamily="49" charset="-122"/>
              </a:rPr>
              <a:t>≠y</a:t>
            </a:r>
            <a:r>
              <a:rPr lang="en-US" altLang="zh-CN" sz="2400" baseline="-25000" dirty="0" err="1">
                <a:ea typeface="仿宋_GB2312" pitchFamily="49" charset="-122"/>
              </a:rPr>
              <a:t>n</a:t>
            </a:r>
            <a:r>
              <a:rPr lang="en-US" altLang="zh-CN" sz="2400" dirty="0">
                <a:ea typeface="仿宋_GB2312" pitchFamily="49" charset="-122"/>
              </a:rPr>
              <a:t>，</a:t>
            </a:r>
            <a:r>
              <a:rPr lang="zh-CN" altLang="en-US" sz="2400" dirty="0">
                <a:ea typeface="仿宋_GB2312" pitchFamily="49" charset="-122"/>
              </a:rPr>
              <a:t>且</a:t>
            </a:r>
            <a:r>
              <a:rPr lang="en-US" altLang="zh-CN" sz="2400" dirty="0" err="1">
                <a:ea typeface="仿宋_GB2312" pitchFamily="49" charset="-122"/>
              </a:rPr>
              <a:t>z</a:t>
            </a:r>
            <a:r>
              <a:rPr lang="en-US" altLang="zh-CN" sz="2400" baseline="-25000" dirty="0" err="1">
                <a:ea typeface="仿宋_GB2312" pitchFamily="49" charset="-122"/>
              </a:rPr>
              <a:t>k</a:t>
            </a:r>
            <a:r>
              <a:rPr lang="en-US" altLang="zh-CN" sz="2400" dirty="0">
                <a:ea typeface="仿宋_GB2312" pitchFamily="49" charset="-122"/>
              </a:rPr>
              <a:t>≠ </a:t>
            </a:r>
            <a:r>
              <a:rPr lang="en-US" altLang="zh-CN" sz="2400" dirty="0" err="1">
                <a:ea typeface="仿宋_GB2312" pitchFamily="49" charset="-122"/>
              </a:rPr>
              <a:t>y</a:t>
            </a:r>
            <a:r>
              <a:rPr lang="en-US" altLang="zh-CN" sz="2400" baseline="-25000" dirty="0" err="1">
                <a:ea typeface="仿宋_GB2312" pitchFamily="49" charset="-122"/>
              </a:rPr>
              <a:t>n</a:t>
            </a:r>
            <a:r>
              <a:rPr lang="en-US" altLang="zh-CN" sz="2400" baseline="-25000" dirty="0">
                <a:ea typeface="仿宋_GB2312" pitchFamily="49" charset="-122"/>
              </a:rPr>
              <a:t> </a:t>
            </a:r>
            <a:r>
              <a:rPr lang="en-US" altLang="zh-CN" sz="2400" dirty="0">
                <a:ea typeface="仿宋_GB2312" pitchFamily="49" charset="-122"/>
              </a:rPr>
              <a:t>，</a:t>
            </a:r>
            <a:r>
              <a:rPr lang="zh-CN" altLang="en-US" sz="2400" dirty="0">
                <a:ea typeface="仿宋_GB2312" pitchFamily="49" charset="-122"/>
              </a:rPr>
              <a:t>则</a:t>
            </a:r>
            <a:r>
              <a:rPr lang="en-US" altLang="zh-CN" sz="2400" dirty="0" err="1">
                <a:ea typeface="仿宋_GB2312" pitchFamily="49" charset="-122"/>
              </a:rPr>
              <a:t>Z</a:t>
            </a:r>
            <a:r>
              <a:rPr lang="en-US" altLang="zh-CN" sz="2400" baseline="-25000" dirty="0" err="1">
                <a:ea typeface="仿宋_GB2312" pitchFamily="49" charset="-122"/>
              </a:rPr>
              <a:t>k</a:t>
            </a:r>
            <a:r>
              <a:rPr lang="zh-CN" altLang="en-US" sz="2400" dirty="0">
                <a:ea typeface="仿宋_GB2312" pitchFamily="49" charset="-122"/>
              </a:rPr>
              <a:t>是</a:t>
            </a:r>
            <a:r>
              <a:rPr lang="en-US" altLang="zh-CN" sz="2400" dirty="0" err="1">
                <a:ea typeface="仿宋_GB2312" pitchFamily="49" charset="-122"/>
              </a:rPr>
              <a:t>X</a:t>
            </a:r>
            <a:r>
              <a:rPr lang="en-US" altLang="zh-CN" sz="2400" baseline="-25000" dirty="0" err="1">
                <a:ea typeface="仿宋_GB2312" pitchFamily="49" charset="-122"/>
              </a:rPr>
              <a:t>m</a:t>
            </a:r>
            <a:r>
              <a:rPr lang="zh-CN" altLang="en-US" sz="2400" dirty="0">
                <a:ea typeface="仿宋_GB2312" pitchFamily="49" charset="-122"/>
              </a:rPr>
              <a:t>和</a:t>
            </a:r>
            <a:r>
              <a:rPr lang="en-US" altLang="zh-CN" sz="2400" dirty="0">
                <a:ea typeface="仿宋_GB2312" pitchFamily="49" charset="-122"/>
              </a:rPr>
              <a:t>Y</a:t>
            </a:r>
            <a:r>
              <a:rPr lang="en-US" altLang="zh-CN" sz="2400" baseline="-25000" dirty="0">
                <a:ea typeface="仿宋_GB2312" pitchFamily="49" charset="-122"/>
              </a:rPr>
              <a:t>n-1</a:t>
            </a:r>
            <a:r>
              <a:rPr lang="zh-CN" altLang="en-US" sz="2400" dirty="0">
                <a:ea typeface="仿宋_GB2312" pitchFamily="49" charset="-122"/>
              </a:rPr>
              <a:t>的最长公共子序列。</a:t>
            </a:r>
          </a:p>
        </p:txBody>
      </p:sp>
      <p:sp>
        <p:nvSpPr>
          <p:cNvPr id="563206" name="Rectangle 6">
            <a:extLst>
              <a:ext uri="{FF2B5EF4-FFF2-40B4-BE49-F238E27FC236}">
                <a16:creationId xmlns:a16="http://schemas.microsoft.com/office/drawing/2014/main" id="{212E1A70-E5E2-4306-9476-2B10E0BD9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771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33CCCC"/>
                </a:solidFill>
              </a:rPr>
              <a:t>步骤</a:t>
            </a:r>
            <a:r>
              <a:rPr lang="en-US" altLang="zh-CN" b="1">
                <a:solidFill>
                  <a:srgbClr val="33CCCC"/>
                </a:solidFill>
              </a:rPr>
              <a:t>1</a:t>
            </a:r>
            <a:endParaRPr lang="zh-CN" altLang="en-US" b="1">
              <a:solidFill>
                <a:srgbClr val="33CCCC"/>
              </a:solidFill>
            </a:endParaRPr>
          </a:p>
        </p:txBody>
      </p:sp>
      <p:sp>
        <p:nvSpPr>
          <p:cNvPr id="563207" name="Rectangle 7">
            <a:extLst>
              <a:ext uri="{FF2B5EF4-FFF2-40B4-BE49-F238E27FC236}">
                <a16:creationId xmlns:a16="http://schemas.microsoft.com/office/drawing/2014/main" id="{B22CC293-7F3A-4A93-BECF-80049B904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33600"/>
            <a:ext cx="771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33CCCC"/>
                </a:solidFill>
              </a:rPr>
              <a:t>步骤</a:t>
            </a:r>
            <a:r>
              <a:rPr lang="en-US" altLang="zh-CN" b="1">
                <a:solidFill>
                  <a:srgbClr val="33CCCC"/>
                </a:solidFill>
              </a:rPr>
              <a:t>2</a:t>
            </a:r>
            <a:endParaRPr lang="zh-CN" altLang="en-US" b="1">
              <a:solidFill>
                <a:srgbClr val="33CC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63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63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63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3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3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6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03" grpId="0" build="p"/>
      <p:bldP spid="563205" grpId="0"/>
      <p:bldP spid="563206" grpId="0"/>
      <p:bldP spid="56320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灯片编号占位符 7">
            <a:extLst>
              <a:ext uri="{FF2B5EF4-FFF2-40B4-BE49-F238E27FC236}">
                <a16:creationId xmlns:a16="http://schemas.microsoft.com/office/drawing/2014/main" id="{8B3C02D6-C8DD-4F49-B59A-28454623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2644-F499-45F0-AC2F-772197DCF905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564226" name="Rectangle 2">
            <a:extLst>
              <a:ext uri="{FF2B5EF4-FFF2-40B4-BE49-F238E27FC236}">
                <a16:creationId xmlns:a16="http://schemas.microsoft.com/office/drawing/2014/main" id="{BE4EB7E8-C54F-4F36-B51D-47FC6B632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4402138" cy="652462"/>
          </a:xfrm>
        </p:spPr>
        <p:txBody>
          <a:bodyPr/>
          <a:lstStyle/>
          <a:p>
            <a:r>
              <a:rPr lang="zh-CN" altLang="en-US" sz="3500"/>
              <a:t>状态转移方程</a:t>
            </a:r>
          </a:p>
        </p:txBody>
      </p:sp>
      <p:pic>
        <p:nvPicPr>
          <p:cNvPr id="564230" name="Picture 6" descr="123">
            <a:extLst>
              <a:ext uri="{FF2B5EF4-FFF2-40B4-BE49-F238E27FC236}">
                <a16:creationId xmlns:a16="http://schemas.microsoft.com/office/drawing/2014/main" id="{1799EABE-4193-4A94-9DF2-EFA123709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52513"/>
            <a:ext cx="6192838" cy="118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64232" name="Group 8">
            <a:extLst>
              <a:ext uri="{FF2B5EF4-FFF2-40B4-BE49-F238E27FC236}">
                <a16:creationId xmlns:a16="http://schemas.microsoft.com/office/drawing/2014/main" id="{12295140-08CC-4AC2-8054-FFDCFE9B9B7C}"/>
              </a:ext>
            </a:extLst>
          </p:cNvPr>
          <p:cNvGraphicFramePr>
            <a:graphicFrameLocks noGrp="1"/>
          </p:cNvGraphicFramePr>
          <p:nvPr/>
        </p:nvGraphicFramePr>
        <p:xfrm>
          <a:off x="2530475" y="3224213"/>
          <a:ext cx="3338513" cy="2926080"/>
        </p:xfrm>
        <a:graphic>
          <a:graphicData uri="http://schemas.openxmlformats.org/drawingml/2006/table">
            <a:tbl>
              <a:tblPr/>
              <a:tblGrid>
                <a:gridCol w="531813">
                  <a:extLst>
                    <a:ext uri="{9D8B030D-6E8A-4147-A177-3AD203B41FA5}">
                      <a16:colId xmlns:a16="http://schemas.microsoft.com/office/drawing/2014/main" val="3650099279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59031247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406295738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726240962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174192729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4059659128"/>
                    </a:ext>
                  </a:extLst>
                </a:gridCol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920635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3803585"/>
                  </a:ext>
                </a:extLst>
              </a:tr>
              <a:tr h="446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910696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008613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331603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214511"/>
                  </a:ext>
                </a:extLst>
              </a:tr>
            </a:tbl>
          </a:graphicData>
        </a:graphic>
      </p:graphicFrame>
      <p:sp>
        <p:nvSpPr>
          <p:cNvPr id="564283" name="Text Box 59">
            <a:extLst>
              <a:ext uri="{FF2B5EF4-FFF2-40B4-BE49-F238E27FC236}">
                <a16:creationId xmlns:a16="http://schemas.microsoft.com/office/drawing/2014/main" id="{298D6BF6-7AC0-4F59-9A8C-ADCE28A53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5413" y="2852738"/>
            <a:ext cx="384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 i="1" baseline="-25000">
                <a:latin typeface="Times New Roman" panose="02020603050405020304" pitchFamily="18" charset="0"/>
              </a:rPr>
              <a:t>j</a:t>
            </a:r>
            <a:r>
              <a:rPr lang="en-US" altLang="zh-CN" baseline="-25000">
                <a:latin typeface="Comic Sans MS" panose="030F0702030302020204" pitchFamily="66" charset="0"/>
              </a:rPr>
              <a:t>:</a:t>
            </a:r>
            <a:endParaRPr lang="en-US" altLang="zh-CN">
              <a:latin typeface="Comic Sans MS" panose="030F0702030302020204" pitchFamily="66" charset="0"/>
            </a:endParaRPr>
          </a:p>
        </p:txBody>
      </p:sp>
      <p:sp>
        <p:nvSpPr>
          <p:cNvPr id="564284" name="Text Box 60">
            <a:extLst>
              <a:ext uri="{FF2B5EF4-FFF2-40B4-BE49-F238E27FC236}">
                <a16:creationId xmlns:a16="http://schemas.microsoft.com/office/drawing/2014/main" id="{501BD809-E2B8-40EB-B7CC-AE897AA75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4225" y="5553075"/>
            <a:ext cx="417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i="1" baseline="-25000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564285" name="Text Box 61">
            <a:extLst>
              <a:ext uri="{FF2B5EF4-FFF2-40B4-BE49-F238E27FC236}">
                <a16:creationId xmlns:a16="http://schemas.microsoft.com/office/drawing/2014/main" id="{78AB3D3E-73B6-4AFC-BC87-1EF776463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2852738"/>
            <a:ext cx="382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 baseline="-250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564286" name="Text Box 62">
            <a:extLst>
              <a:ext uri="{FF2B5EF4-FFF2-40B4-BE49-F238E27FC236}">
                <a16:creationId xmlns:a16="http://schemas.microsoft.com/office/drawing/2014/main" id="{A094DB25-D6EC-4A15-8935-06EFC2A55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2852738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64287" name="Text Box 63">
            <a:extLst>
              <a:ext uri="{FF2B5EF4-FFF2-40B4-BE49-F238E27FC236}">
                <a16:creationId xmlns:a16="http://schemas.microsoft.com/office/drawing/2014/main" id="{382E9598-9BC6-4477-8020-4609D5F2B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488" y="2852738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564288" name="Text Box 64">
            <a:extLst>
              <a:ext uri="{FF2B5EF4-FFF2-40B4-BE49-F238E27FC236}">
                <a16:creationId xmlns:a16="http://schemas.microsoft.com/office/drawing/2014/main" id="{C34F29DE-A97F-453F-B469-AE6523072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838" y="3665538"/>
            <a:ext cx="382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564289" name="Text Box 65">
            <a:extLst>
              <a:ext uri="{FF2B5EF4-FFF2-40B4-BE49-F238E27FC236}">
                <a16:creationId xmlns:a16="http://schemas.microsoft.com/office/drawing/2014/main" id="{5A25D09D-A2CF-440A-B7E4-DDA55C64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325" y="4108450"/>
            <a:ext cx="382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564290" name="Text Box 66">
            <a:extLst>
              <a:ext uri="{FF2B5EF4-FFF2-40B4-BE49-F238E27FC236}">
                <a16:creationId xmlns:a16="http://schemas.microsoft.com/office/drawing/2014/main" id="{AAF07F43-19C3-471B-82F9-F149340D4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5663" y="3300413"/>
            <a:ext cx="341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564291" name="Text Box 67">
            <a:extLst>
              <a:ext uri="{FF2B5EF4-FFF2-40B4-BE49-F238E27FC236}">
                <a16:creationId xmlns:a16="http://schemas.microsoft.com/office/drawing/2014/main" id="{EBF54164-6369-4651-A2B5-F310C1A5C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0113" y="4424363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564292" name="Text Box 68">
            <a:extLst>
              <a:ext uri="{FF2B5EF4-FFF2-40B4-BE49-F238E27FC236}">
                <a16:creationId xmlns:a16="http://schemas.microsoft.com/office/drawing/2014/main" id="{DC60E497-7D06-4530-9FA0-35E5ADF8D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579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64293" name="Text Box 69">
            <a:extLst>
              <a:ext uri="{FF2B5EF4-FFF2-40B4-BE49-F238E27FC236}">
                <a16:creationId xmlns:a16="http://schemas.microsoft.com/office/drawing/2014/main" id="{80580C23-8765-449F-8DEB-6FD20B9FC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5163" y="2579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64294" name="Text Box 70">
            <a:extLst>
              <a:ext uri="{FF2B5EF4-FFF2-40B4-BE49-F238E27FC236}">
                <a16:creationId xmlns:a16="http://schemas.microsoft.com/office/drawing/2014/main" id="{AB686443-376E-4742-B3F1-62D784CFA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7138" y="2579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64295" name="Text Box 71">
            <a:extLst>
              <a:ext uri="{FF2B5EF4-FFF2-40B4-BE49-F238E27FC236}">
                <a16:creationId xmlns:a16="http://schemas.microsoft.com/office/drawing/2014/main" id="{321FDCCF-C6A1-4DB7-B926-CB299F8ED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2576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564296" name="Text Box 72">
            <a:extLst>
              <a:ext uri="{FF2B5EF4-FFF2-40B4-BE49-F238E27FC236}">
                <a16:creationId xmlns:a16="http://schemas.microsoft.com/office/drawing/2014/main" id="{8B5F6E9F-9A53-4336-B54C-A0D7006A0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813" y="55546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564297" name="Text Box 73">
            <a:extLst>
              <a:ext uri="{FF2B5EF4-FFF2-40B4-BE49-F238E27FC236}">
                <a16:creationId xmlns:a16="http://schemas.microsoft.com/office/drawing/2014/main" id="{2AE8AF47-6F79-451F-AF95-472A7C050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36639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64298" name="Text Box 74">
            <a:extLst>
              <a:ext uri="{FF2B5EF4-FFF2-40B4-BE49-F238E27FC236}">
                <a16:creationId xmlns:a16="http://schemas.microsoft.com/office/drawing/2014/main" id="{C72BA837-7424-4D2F-90CE-3B023C8D8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3" y="41100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64299" name="Text Box 75">
            <a:extLst>
              <a:ext uri="{FF2B5EF4-FFF2-40B4-BE49-F238E27FC236}">
                <a16:creationId xmlns:a16="http://schemas.microsoft.com/office/drawing/2014/main" id="{76BC75A9-D2CF-49A6-86D3-A2CF9EAB6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3" y="33067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0</a:t>
            </a:r>
          </a:p>
        </p:txBody>
      </p:sp>
      <p:grpSp>
        <p:nvGrpSpPr>
          <p:cNvPr id="564300" name="Group 76">
            <a:extLst>
              <a:ext uri="{FF2B5EF4-FFF2-40B4-BE49-F238E27FC236}">
                <a16:creationId xmlns:a16="http://schemas.microsoft.com/office/drawing/2014/main" id="{4F1B2B80-023E-49B4-BC9E-27D4DFBD2DDA}"/>
              </a:ext>
            </a:extLst>
          </p:cNvPr>
          <p:cNvGrpSpPr>
            <a:grpSpLocks/>
          </p:cNvGrpSpPr>
          <p:nvPr/>
        </p:nvGrpSpPr>
        <p:grpSpPr bwMode="auto">
          <a:xfrm>
            <a:off x="3216275" y="4727575"/>
            <a:ext cx="2463800" cy="979488"/>
            <a:chOff x="2219" y="2979"/>
            <a:chExt cx="1552" cy="617"/>
          </a:xfrm>
        </p:grpSpPr>
        <p:sp>
          <p:nvSpPr>
            <p:cNvPr id="564301" name="Line 77">
              <a:extLst>
                <a:ext uri="{FF2B5EF4-FFF2-40B4-BE49-F238E27FC236}">
                  <a16:creationId xmlns:a16="http://schemas.microsoft.com/office/drawing/2014/main" id="{0029BA0B-B5CA-4BEC-AEAB-B09A429E2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3" y="2979"/>
              <a:ext cx="0" cy="37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302" name="Line 78">
              <a:extLst>
                <a:ext uri="{FF2B5EF4-FFF2-40B4-BE49-F238E27FC236}">
                  <a16:creationId xmlns:a16="http://schemas.microsoft.com/office/drawing/2014/main" id="{2FFC6B66-F6D6-4F46-83C8-C638C6C4F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9" y="3595"/>
              <a:ext cx="1552" cy="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4303" name="Group 79">
            <a:extLst>
              <a:ext uri="{FF2B5EF4-FFF2-40B4-BE49-F238E27FC236}">
                <a16:creationId xmlns:a16="http://schemas.microsoft.com/office/drawing/2014/main" id="{0018E272-0449-407A-9FB5-A260ED2DA0EE}"/>
              </a:ext>
            </a:extLst>
          </p:cNvPr>
          <p:cNvGrpSpPr>
            <a:grpSpLocks/>
          </p:cNvGrpSpPr>
          <p:nvPr/>
        </p:nvGrpSpPr>
        <p:grpSpPr bwMode="auto">
          <a:xfrm>
            <a:off x="3216275" y="3686175"/>
            <a:ext cx="3389313" cy="366713"/>
            <a:chOff x="2219" y="2323"/>
            <a:chExt cx="2135" cy="231"/>
          </a:xfrm>
        </p:grpSpPr>
        <p:sp>
          <p:nvSpPr>
            <p:cNvPr id="564304" name="Line 80">
              <a:extLst>
                <a:ext uri="{FF2B5EF4-FFF2-40B4-BE49-F238E27FC236}">
                  <a16:creationId xmlns:a16="http://schemas.microsoft.com/office/drawing/2014/main" id="{4F8453D1-83BC-45C1-9F55-FAB7DE08B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9" y="2452"/>
              <a:ext cx="1552" cy="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305" name="Text Box 81">
              <a:extLst>
                <a:ext uri="{FF2B5EF4-FFF2-40B4-BE49-F238E27FC236}">
                  <a16:creationId xmlns:a16="http://schemas.microsoft.com/office/drawing/2014/main" id="{02BAB59C-F7DA-4B72-91B2-F4E6DEE50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6" y="2323"/>
              <a:ext cx="3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first</a:t>
              </a:r>
            </a:p>
          </p:txBody>
        </p:sp>
      </p:grpSp>
      <p:grpSp>
        <p:nvGrpSpPr>
          <p:cNvPr id="564306" name="Group 82">
            <a:extLst>
              <a:ext uri="{FF2B5EF4-FFF2-40B4-BE49-F238E27FC236}">
                <a16:creationId xmlns:a16="http://schemas.microsoft.com/office/drawing/2014/main" id="{75DB2C90-0083-4086-882C-4A62C359DF0E}"/>
              </a:ext>
            </a:extLst>
          </p:cNvPr>
          <p:cNvGrpSpPr>
            <a:grpSpLocks/>
          </p:cNvGrpSpPr>
          <p:nvPr/>
        </p:nvGrpSpPr>
        <p:grpSpPr bwMode="auto">
          <a:xfrm>
            <a:off x="3216275" y="4151313"/>
            <a:ext cx="3757613" cy="366712"/>
            <a:chOff x="2219" y="2616"/>
            <a:chExt cx="2367" cy="231"/>
          </a:xfrm>
        </p:grpSpPr>
        <p:sp>
          <p:nvSpPr>
            <p:cNvPr id="564307" name="Line 83">
              <a:extLst>
                <a:ext uri="{FF2B5EF4-FFF2-40B4-BE49-F238E27FC236}">
                  <a16:creationId xmlns:a16="http://schemas.microsoft.com/office/drawing/2014/main" id="{0A630EAC-D86A-4CF1-A023-1FFDFF87D9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9" y="2725"/>
              <a:ext cx="1552" cy="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308" name="Text Box 84">
              <a:extLst>
                <a:ext uri="{FF2B5EF4-FFF2-40B4-BE49-F238E27FC236}">
                  <a16:creationId xmlns:a16="http://schemas.microsoft.com/office/drawing/2014/main" id="{E7823B1A-067B-498A-99E6-39F3B1766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6" y="2616"/>
              <a:ext cx="5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second</a:t>
              </a:r>
            </a:p>
          </p:txBody>
        </p:sp>
      </p:grpSp>
      <p:sp>
        <p:nvSpPr>
          <p:cNvPr id="564309" name="Rectangle 85">
            <a:extLst>
              <a:ext uri="{FF2B5EF4-FFF2-40B4-BE49-F238E27FC236}">
                <a16:creationId xmlns:a16="http://schemas.microsoft.com/office/drawing/2014/main" id="{7F392E2A-DC62-4C06-A833-DE56885ED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420938"/>
            <a:ext cx="771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33CCCC"/>
                </a:solidFill>
              </a:rPr>
              <a:t>步骤</a:t>
            </a:r>
            <a:r>
              <a:rPr lang="en-US" altLang="zh-CN" b="1">
                <a:solidFill>
                  <a:srgbClr val="33CCCC"/>
                </a:solidFill>
              </a:rPr>
              <a:t>3</a:t>
            </a:r>
            <a:endParaRPr lang="zh-CN" altLang="en-US" b="1">
              <a:solidFill>
                <a:srgbClr val="33CC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6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6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4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4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6" grpId="0"/>
      <p:bldP spid="56430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60A165-EDDD-4661-B4CF-84C9DD31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0EF3-AE5E-4A06-8326-A63BE0C16DDF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574466" name="Rectangle 2">
            <a:extLst>
              <a:ext uri="{FF2B5EF4-FFF2-40B4-BE49-F238E27FC236}">
                <a16:creationId xmlns:a16="http://schemas.microsoft.com/office/drawing/2014/main" id="{B7300410-0FAF-4ED2-8998-465CBA9131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5257800" cy="796925"/>
          </a:xfrm>
        </p:spPr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9</a:t>
            </a:r>
            <a:r>
              <a:rPr lang="zh-CN" altLang="en-US" dirty="0"/>
              <a:t>：</a:t>
            </a:r>
            <a:r>
              <a:rPr lang="en-US" altLang="zh-CN" dirty="0"/>
              <a:t>0-1</a:t>
            </a:r>
            <a:r>
              <a:rPr lang="zh-CN" altLang="en-US" dirty="0"/>
              <a:t>背包问题</a:t>
            </a:r>
          </a:p>
        </p:txBody>
      </p:sp>
      <p:sp>
        <p:nvSpPr>
          <p:cNvPr id="574467" name="Rectangle 3">
            <a:extLst>
              <a:ext uri="{FF2B5EF4-FFF2-40B4-BE49-F238E27FC236}">
                <a16:creationId xmlns:a16="http://schemas.microsoft.com/office/drawing/2014/main" id="{094FDF3E-FB4D-4513-97EF-D382B390BA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229600" cy="44116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小偷有一个可承受</a:t>
            </a:r>
            <a:r>
              <a:rPr lang="en-US" altLang="zh-CN" i="1"/>
              <a:t>W</a:t>
            </a:r>
            <a:r>
              <a:rPr lang="zh-CN" altLang="en-US"/>
              <a:t>的背包</a:t>
            </a:r>
          </a:p>
          <a:p>
            <a:pPr>
              <a:lnSpc>
                <a:spcPct val="150000"/>
              </a:lnSpc>
            </a:pPr>
            <a:r>
              <a:rPr lang="zh-CN" altLang="en-US"/>
              <a:t>有</a:t>
            </a:r>
            <a:r>
              <a:rPr lang="en-US" altLang="zh-CN" i="1"/>
              <a:t>n</a:t>
            </a:r>
            <a:r>
              <a:rPr lang="zh-CN" altLang="en-US"/>
              <a:t>件物品</a:t>
            </a:r>
            <a:r>
              <a:rPr lang="en-US" altLang="zh-CN"/>
              <a:t>: </a:t>
            </a:r>
            <a:r>
              <a:rPr lang="zh-CN" altLang="en-US"/>
              <a:t>第</a:t>
            </a:r>
            <a:r>
              <a:rPr lang="en-US" altLang="zh-CN" i="1"/>
              <a:t>i</a:t>
            </a:r>
            <a:r>
              <a:rPr lang="zh-CN" altLang="en-US"/>
              <a:t>个物品价值</a:t>
            </a:r>
            <a:r>
              <a:rPr lang="en-US" altLang="zh-CN" i="1"/>
              <a:t>v</a:t>
            </a:r>
            <a:r>
              <a:rPr lang="en-US" altLang="zh-CN" i="1" baseline="-25000"/>
              <a:t>i</a:t>
            </a:r>
            <a:r>
              <a:rPr lang="en-US" altLang="zh-CN"/>
              <a:t> </a:t>
            </a:r>
            <a:r>
              <a:rPr lang="zh-CN" altLang="en-US"/>
              <a:t>且重</a:t>
            </a:r>
            <a:r>
              <a:rPr lang="en-US" altLang="zh-CN" i="1"/>
              <a:t>w</a:t>
            </a:r>
            <a:r>
              <a:rPr lang="en-US" altLang="zh-CN" i="1" baseline="-25000"/>
              <a:t>i</a:t>
            </a:r>
          </a:p>
          <a:p>
            <a:pPr>
              <a:lnSpc>
                <a:spcPct val="150000"/>
              </a:lnSpc>
            </a:pPr>
            <a:r>
              <a:rPr lang="zh-CN" altLang="en-US"/>
              <a:t>目标</a:t>
            </a:r>
            <a:r>
              <a:rPr lang="en-US" altLang="zh-CN"/>
              <a:t>: </a:t>
            </a:r>
          </a:p>
          <a:p>
            <a:pPr lvl="1">
              <a:lnSpc>
                <a:spcPct val="150000"/>
              </a:lnSpc>
            </a:pPr>
            <a:r>
              <a:rPr lang="zh-CN" altLang="en-US" sz="3000"/>
              <a:t>找到</a:t>
            </a:r>
            <a:r>
              <a:rPr lang="en-US" altLang="zh-CN" sz="3000" i="1"/>
              <a:t>x</a:t>
            </a:r>
            <a:r>
              <a:rPr lang="en-US" altLang="zh-CN" sz="3000" i="1" baseline="-25000"/>
              <a:t>i</a:t>
            </a:r>
            <a:r>
              <a:rPr lang="zh-CN" altLang="en-US" sz="3000"/>
              <a:t>使得对于所有的</a:t>
            </a:r>
            <a:r>
              <a:rPr lang="en-US" altLang="zh-CN" sz="3000" i="1">
                <a:sym typeface="Symbol" panose="05050102010706020507" pitchFamily="18" charset="2"/>
              </a:rPr>
              <a:t>x</a:t>
            </a:r>
            <a:r>
              <a:rPr lang="en-US" altLang="zh-CN" sz="3000" i="1" baseline="-25000">
                <a:sym typeface="Symbol" panose="05050102010706020507" pitchFamily="18" charset="2"/>
              </a:rPr>
              <a:t>i</a:t>
            </a:r>
            <a:r>
              <a:rPr lang="en-US" altLang="zh-CN" sz="3000">
                <a:sym typeface="Symbol" panose="05050102010706020507" pitchFamily="18" charset="2"/>
              </a:rPr>
              <a:t> = {0, 1}, i = 1, 2, ..,</a:t>
            </a:r>
            <a:r>
              <a:rPr lang="en-US" altLang="zh-CN" sz="3000" i="1">
                <a:sym typeface="Symbol" panose="05050102010706020507" pitchFamily="18" charset="2"/>
              </a:rPr>
              <a:t> 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000">
                <a:sym typeface="Symbol" panose="05050102010706020507" pitchFamily="18" charset="2"/>
              </a:rPr>
              <a:t>		 </a:t>
            </a:r>
            <a:r>
              <a:rPr lang="en-US" altLang="zh-CN" sz="3000" i="1">
                <a:sym typeface="Symbol" panose="05050102010706020507" pitchFamily="18" charset="2"/>
              </a:rPr>
              <a:t>w</a:t>
            </a:r>
            <a:r>
              <a:rPr lang="en-US" altLang="zh-CN" sz="3000" i="1" baseline="-25000">
                <a:sym typeface="Symbol" panose="05050102010706020507" pitchFamily="18" charset="2"/>
              </a:rPr>
              <a:t>i</a:t>
            </a:r>
            <a:r>
              <a:rPr lang="en-US" altLang="zh-CN" sz="3000" i="1">
                <a:sym typeface="Symbol" panose="05050102010706020507" pitchFamily="18" charset="2"/>
              </a:rPr>
              <a:t>x</a:t>
            </a:r>
            <a:r>
              <a:rPr lang="en-US" altLang="zh-CN" sz="3000" i="1" baseline="-25000">
                <a:sym typeface="Symbol" panose="05050102010706020507" pitchFamily="18" charset="2"/>
              </a:rPr>
              <a:t>i</a:t>
            </a:r>
            <a:r>
              <a:rPr lang="en-US" altLang="zh-CN" sz="3000">
                <a:sym typeface="Symbol" panose="05050102010706020507" pitchFamily="18" charset="2"/>
              </a:rPr>
              <a:t>  </a:t>
            </a:r>
            <a:r>
              <a:rPr lang="en-US" altLang="zh-CN" sz="3000" i="1">
                <a:sym typeface="Symbol" panose="05050102010706020507" pitchFamily="18" charset="2"/>
              </a:rPr>
              <a:t>W</a:t>
            </a:r>
            <a:r>
              <a:rPr lang="en-US" altLang="zh-CN" sz="3000">
                <a:sym typeface="Symbol" panose="05050102010706020507" pitchFamily="18" charset="2"/>
              </a:rPr>
              <a:t> </a:t>
            </a:r>
            <a:r>
              <a:rPr lang="zh-CN" altLang="en-US" sz="3000">
                <a:sym typeface="Symbol" panose="05050102010706020507" pitchFamily="18" charset="2"/>
              </a:rPr>
              <a:t>并且</a:t>
            </a:r>
            <a:r>
              <a:rPr lang="en-US" altLang="zh-CN" sz="3000">
                <a:sym typeface="Symbol" panose="05050102010706020507" pitchFamily="18" charset="2"/>
              </a:rPr>
              <a:t></a:t>
            </a:r>
            <a:r>
              <a:rPr lang="en-US" altLang="zh-CN" sz="3000" i="1">
                <a:sym typeface="Symbol" panose="05050102010706020507" pitchFamily="18" charset="2"/>
              </a:rPr>
              <a:t> x</a:t>
            </a:r>
            <a:r>
              <a:rPr lang="en-US" altLang="zh-CN" sz="3000" i="1" baseline="-25000">
                <a:sym typeface="Symbol" panose="05050102010706020507" pitchFamily="18" charset="2"/>
              </a:rPr>
              <a:t>i</a:t>
            </a:r>
            <a:r>
              <a:rPr lang="en-US" altLang="zh-CN" sz="3000" i="1">
                <a:sym typeface="Symbol" panose="05050102010706020507" pitchFamily="18" charset="2"/>
              </a:rPr>
              <a:t>v</a:t>
            </a:r>
            <a:r>
              <a:rPr lang="en-US" altLang="zh-CN" sz="3000" i="1" baseline="-25000">
                <a:sym typeface="Symbol" panose="05050102010706020507" pitchFamily="18" charset="2"/>
              </a:rPr>
              <a:t>i</a:t>
            </a:r>
            <a:r>
              <a:rPr lang="en-US" altLang="zh-CN" sz="3000">
                <a:sym typeface="Symbol" panose="05050102010706020507" pitchFamily="18" charset="2"/>
              </a:rPr>
              <a:t> </a:t>
            </a:r>
            <a:r>
              <a:rPr lang="zh-CN" altLang="en-US" sz="3000">
                <a:sym typeface="Symbol" panose="05050102010706020507" pitchFamily="18" charset="2"/>
              </a:rPr>
              <a:t>最大</a:t>
            </a:r>
            <a:endParaRPr lang="zh-CN" altLang="en-US" sz="3000"/>
          </a:p>
        </p:txBody>
      </p:sp>
      <p:sp>
        <p:nvSpPr>
          <p:cNvPr id="574468" name="Rectangle 4">
            <a:extLst>
              <a:ext uri="{FF2B5EF4-FFF2-40B4-BE49-F238E27FC236}">
                <a16:creationId xmlns:a16="http://schemas.microsoft.com/office/drawing/2014/main" id="{5FF7E0AE-144B-4EA1-8110-881F4E29E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6092825"/>
            <a:ext cx="2592388" cy="503238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部分背包问题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6" grpId="0"/>
      <p:bldP spid="574467" grpId="0" build="p"/>
      <p:bldP spid="57446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5F31554-B113-4042-B000-CF3E6585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C76B-4F26-4041-ACDD-312E16EC2096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575490" name="Rectangle 2">
            <a:extLst>
              <a:ext uri="{FF2B5EF4-FFF2-40B4-BE49-F238E27FC236}">
                <a16:creationId xmlns:a16="http://schemas.microsoft.com/office/drawing/2014/main" id="{AE2F150D-4D5C-4BBC-8E58-3CDDC3C546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最优子结构</a:t>
            </a:r>
          </a:p>
        </p:txBody>
      </p:sp>
      <p:sp>
        <p:nvSpPr>
          <p:cNvPr id="575491" name="Rectangle 3">
            <a:extLst>
              <a:ext uri="{FF2B5EF4-FFF2-40B4-BE49-F238E27FC236}">
                <a16:creationId xmlns:a16="http://schemas.microsoft.com/office/drawing/2014/main" id="{775119A3-8571-493B-A1B8-1F46D0E4EB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考虑最多重</a:t>
            </a:r>
            <a:r>
              <a:rPr lang="en-US" altLang="zh-CN" i="1">
                <a:solidFill>
                  <a:srgbClr val="336699"/>
                </a:solidFill>
              </a:rPr>
              <a:t>W</a:t>
            </a:r>
            <a:r>
              <a:rPr lang="zh-CN" altLang="en-US"/>
              <a:t>的物品且价值最高</a:t>
            </a:r>
            <a:endParaRPr lang="en-US" altLang="zh-CN">
              <a:solidFill>
                <a:srgbClr val="336699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/>
              <a:t>如果我们把</a:t>
            </a:r>
            <a:r>
              <a:rPr lang="en-US" altLang="zh-CN" i="1"/>
              <a:t>j</a:t>
            </a:r>
            <a:r>
              <a:rPr lang="zh-CN" altLang="en-US"/>
              <a:t>物品从背包中拿出来</a:t>
            </a:r>
            <a:r>
              <a:rPr lang="en-US" altLang="zh-CN"/>
              <a:t>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Symbol" panose="05050102010706020507" pitchFamily="18" charset="2"/>
              <a:buChar char="Þ"/>
            </a:pPr>
            <a:r>
              <a:rPr lang="zh-CN" altLang="en-US">
                <a:solidFill>
                  <a:srgbClr val="00FF00"/>
                </a:solidFill>
              </a:rPr>
              <a:t>剩下的装载一定是取自</a:t>
            </a:r>
            <a:r>
              <a:rPr lang="en-US" altLang="zh-CN">
                <a:solidFill>
                  <a:srgbClr val="00FF00"/>
                </a:solidFill>
              </a:rPr>
              <a:t>n-1</a:t>
            </a:r>
            <a:r>
              <a:rPr lang="zh-CN" altLang="en-US">
                <a:solidFill>
                  <a:srgbClr val="00FF00"/>
                </a:solidFill>
              </a:rPr>
              <a:t>个物品使得不超过载重量</a:t>
            </a:r>
            <a:r>
              <a:rPr lang="en-US" altLang="zh-CN" i="1">
                <a:solidFill>
                  <a:srgbClr val="00FF00"/>
                </a:solidFill>
              </a:rPr>
              <a:t>W </a:t>
            </a:r>
            <a:r>
              <a:rPr lang="en-US" altLang="zh-CN" i="1">
                <a:solidFill>
                  <a:srgbClr val="00FF00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zh-CN" i="1">
                <a:solidFill>
                  <a:srgbClr val="00FF00"/>
                </a:solidFill>
              </a:rPr>
              <a:t> w</a:t>
            </a:r>
            <a:r>
              <a:rPr lang="en-US" altLang="zh-CN" i="1" baseline="-25000">
                <a:solidFill>
                  <a:srgbClr val="00FF00"/>
                </a:solidFill>
              </a:rPr>
              <a:t>j</a:t>
            </a:r>
            <a:r>
              <a:rPr lang="zh-CN" altLang="en-US">
                <a:solidFill>
                  <a:srgbClr val="00FF00"/>
                </a:solidFill>
              </a:rPr>
              <a:t>并且所装物品价值最高的装载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5F1340BE-B69D-4F34-905E-422A39B4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CB60-43B7-4AAC-B561-FFD2E2D96B34}" type="slidenum">
              <a:rPr lang="en-US" altLang="zh-CN"/>
              <a:pPr/>
              <a:t>16</a:t>
            </a:fld>
            <a:endParaRPr lang="en-US" altLang="zh-CN" dirty="0"/>
          </a:p>
        </p:txBody>
      </p:sp>
      <p:sp>
        <p:nvSpPr>
          <p:cNvPr id="576514" name="Rectangle 2">
            <a:extLst>
              <a:ext uri="{FF2B5EF4-FFF2-40B4-BE49-F238E27FC236}">
                <a16:creationId xmlns:a16="http://schemas.microsoft.com/office/drawing/2014/main" id="{513C1B6A-8C49-4D45-9953-67215BAD9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950" y="182563"/>
            <a:ext cx="3529013" cy="509587"/>
          </a:xfrm>
        </p:spPr>
        <p:txBody>
          <a:bodyPr/>
          <a:lstStyle/>
          <a:p>
            <a:r>
              <a:rPr lang="en-US" altLang="zh-CN" sz="2400"/>
              <a:t>0-1</a:t>
            </a:r>
            <a:r>
              <a:rPr lang="zh-CN" altLang="en-US" sz="2400"/>
              <a:t>背包问题的动态规划</a:t>
            </a:r>
          </a:p>
        </p:txBody>
      </p:sp>
      <p:sp>
        <p:nvSpPr>
          <p:cNvPr id="576515" name="Rectangle 3">
            <a:extLst>
              <a:ext uri="{FF2B5EF4-FFF2-40B4-BE49-F238E27FC236}">
                <a16:creationId xmlns:a16="http://schemas.microsoft.com/office/drawing/2014/main" id="{8AAB81FB-D54F-4D52-80F7-FACCB71061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2456" y="1924049"/>
            <a:ext cx="7273925" cy="22320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对于每一个物品</a:t>
            </a:r>
            <a:r>
              <a:rPr lang="en-US" altLang="zh-CN" sz="2000" b="1" dirty="0" err="1"/>
              <a:t>i</a:t>
            </a:r>
            <a:r>
              <a:rPr lang="zh-CN" altLang="en-US" sz="2000" b="1" dirty="0"/>
              <a:t>，都有两种情况需要考虑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第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种情况</a:t>
            </a:r>
            <a:r>
              <a:rPr lang="en-US" altLang="zh-CN" sz="2000" b="1" dirty="0"/>
              <a:t>:</a:t>
            </a:r>
            <a:r>
              <a:rPr lang="zh-CN" altLang="en-US" sz="2000" b="1" dirty="0"/>
              <a:t>物品</a:t>
            </a:r>
            <a:r>
              <a:rPr lang="en-US" altLang="zh-CN" sz="2000" b="1" i="1" dirty="0" err="1"/>
              <a:t>i</a:t>
            </a:r>
            <a:r>
              <a:rPr lang="zh-CN" altLang="en-US" sz="2000" b="1" dirty="0"/>
              <a:t>的重量</a:t>
            </a:r>
            <a:r>
              <a:rPr lang="en-US" altLang="zh-CN" sz="2000" b="1" i="1" dirty="0" err="1"/>
              <a:t>w</a:t>
            </a:r>
            <a:r>
              <a:rPr lang="en-US" altLang="zh-CN" sz="2000" b="1" i="1" baseline="-25000" dirty="0" err="1"/>
              <a:t>i</a:t>
            </a:r>
            <a:r>
              <a:rPr lang="en-US" altLang="zh-CN" sz="2000" b="1" i="1" dirty="0"/>
              <a:t>&lt;=w</a:t>
            </a:r>
            <a:r>
              <a:rPr lang="zh-CN" altLang="en-US" sz="2000" b="1" dirty="0"/>
              <a:t>，小偷对物品</a:t>
            </a:r>
            <a:r>
              <a:rPr lang="en-US" altLang="zh-CN" sz="2000" b="1" i="1" dirty="0" err="1"/>
              <a:t>i</a:t>
            </a:r>
            <a:r>
              <a:rPr lang="zh-CN" altLang="en-US" sz="2000" b="1" dirty="0"/>
              <a:t>可拿或者不拿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 dirty="0"/>
              <a:t>		 </a:t>
            </a:r>
            <a:r>
              <a:rPr lang="en-US" altLang="zh-CN" sz="2000" b="1" i="1" dirty="0"/>
              <a:t>P</a:t>
            </a:r>
            <a:r>
              <a:rPr lang="en-US" altLang="zh-CN" sz="2000" b="1" dirty="0"/>
              <a:t>[</a:t>
            </a:r>
            <a:r>
              <a:rPr lang="en-US" altLang="zh-CN" sz="2000" b="1" i="1" dirty="0" err="1"/>
              <a:t>i</a:t>
            </a:r>
            <a:r>
              <a:rPr lang="en-US" altLang="zh-CN" sz="2000" b="1" dirty="0" err="1"/>
              <a:t>,</a:t>
            </a:r>
            <a:r>
              <a:rPr lang="en-US" altLang="zh-CN" sz="2000" b="1" i="1" dirty="0" err="1"/>
              <a:t>w</a:t>
            </a:r>
            <a:r>
              <a:rPr lang="en-US" altLang="zh-CN" sz="2000" b="1" dirty="0"/>
              <a:t>] = max{</a:t>
            </a:r>
            <a:r>
              <a:rPr lang="en-US" altLang="zh-CN" sz="2000" b="1" i="1" dirty="0"/>
              <a:t>P</a:t>
            </a:r>
            <a:r>
              <a:rPr lang="en-US" altLang="zh-CN" sz="2000" b="1" dirty="0"/>
              <a:t>[</a:t>
            </a:r>
            <a:r>
              <a:rPr lang="en-US" altLang="zh-CN" sz="2000" b="1" i="1" dirty="0"/>
              <a:t>i</a:t>
            </a:r>
            <a:r>
              <a:rPr lang="en-US" altLang="zh-CN" sz="2000" b="1" dirty="0"/>
              <a:t>-1, </a:t>
            </a:r>
            <a:r>
              <a:rPr lang="en-US" altLang="zh-CN" sz="2000" b="1" i="1" dirty="0"/>
              <a:t>w</a:t>
            </a:r>
            <a:r>
              <a:rPr lang="en-US" altLang="zh-CN" sz="2000" b="1" dirty="0"/>
              <a:t>], </a:t>
            </a:r>
            <a:r>
              <a:rPr lang="en-US" altLang="zh-CN" sz="2000" b="1" i="1" dirty="0"/>
              <a:t>P</a:t>
            </a:r>
            <a:r>
              <a:rPr lang="en-US" altLang="zh-CN" sz="2000" b="1" dirty="0"/>
              <a:t>[</a:t>
            </a:r>
            <a:r>
              <a:rPr lang="en-US" altLang="zh-CN" sz="2000" b="1" i="1" dirty="0"/>
              <a:t>i</a:t>
            </a:r>
            <a:r>
              <a:rPr lang="en-US" altLang="zh-CN" sz="2000" b="1" dirty="0"/>
              <a:t>-1,</a:t>
            </a:r>
            <a:r>
              <a:rPr lang="en-US" altLang="zh-CN" sz="2000" b="1" i="1" dirty="0"/>
              <a:t>w</a:t>
            </a:r>
            <a:r>
              <a:rPr lang="en-US" altLang="zh-CN" sz="2000" b="1" dirty="0"/>
              <a:t>-</a:t>
            </a:r>
            <a:r>
              <a:rPr lang="en-US" altLang="zh-CN" sz="2000" b="1" i="1" dirty="0"/>
              <a:t>w</a:t>
            </a:r>
            <a:r>
              <a:rPr lang="en-US" altLang="zh-CN" sz="2000" b="1" i="1" baseline="-25000" dirty="0"/>
              <a:t>i</a:t>
            </a:r>
            <a:r>
              <a:rPr lang="en-US" altLang="zh-CN" sz="2000" b="1" dirty="0"/>
              <a:t>] + </a:t>
            </a:r>
            <a:r>
              <a:rPr lang="en-US" altLang="zh-CN" sz="2000" b="1" i="1" dirty="0"/>
              <a:t>v</a:t>
            </a:r>
            <a:r>
              <a:rPr lang="en-US" altLang="zh-CN" sz="2000" b="1" i="1" baseline="-25000" dirty="0"/>
              <a:t>i</a:t>
            </a:r>
            <a:r>
              <a:rPr lang="en-US" altLang="zh-CN" sz="2000" b="1" dirty="0"/>
              <a:t>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b="1" dirty="0"/>
              <a:t>第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种情况</a:t>
            </a:r>
            <a:r>
              <a:rPr lang="en-US" altLang="zh-CN" sz="2000" b="1" dirty="0"/>
              <a:t>:</a:t>
            </a:r>
            <a:r>
              <a:rPr lang="zh-CN" altLang="en-US" sz="2000" b="1" dirty="0"/>
              <a:t>物品</a:t>
            </a:r>
            <a:r>
              <a:rPr lang="en-US" altLang="zh-CN" sz="2000" b="1" i="1" dirty="0" err="1"/>
              <a:t>i</a:t>
            </a:r>
            <a:r>
              <a:rPr lang="zh-CN" altLang="en-US" sz="2000" b="1" dirty="0"/>
              <a:t>的重量</a:t>
            </a:r>
            <a:r>
              <a:rPr lang="en-US" altLang="zh-CN" sz="2000" b="1" i="1" dirty="0" err="1"/>
              <a:t>w</a:t>
            </a:r>
            <a:r>
              <a:rPr lang="en-US" altLang="zh-CN" sz="2000" b="1" i="1" baseline="-25000" dirty="0" err="1"/>
              <a:t>i</a:t>
            </a:r>
            <a:r>
              <a:rPr lang="en-US" altLang="zh-CN" sz="2000" b="1" i="1" dirty="0"/>
              <a:t>&gt;w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即小偷不拿物品</a:t>
            </a:r>
            <a:r>
              <a:rPr lang="en-US" altLang="zh-CN" sz="2000" b="1" i="1" dirty="0" err="1"/>
              <a:t>i</a:t>
            </a:r>
            <a:endParaRPr lang="en-US" altLang="zh-CN" sz="2000" b="1" i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		 </a:t>
            </a:r>
            <a:r>
              <a:rPr lang="en-US" altLang="zh-CN" sz="2000" b="1" i="1" dirty="0"/>
              <a:t>P</a:t>
            </a:r>
            <a:r>
              <a:rPr lang="en-US" altLang="zh-CN" sz="2000" b="1" dirty="0"/>
              <a:t>(</a:t>
            </a:r>
            <a:r>
              <a:rPr lang="en-US" altLang="zh-CN" sz="2000" b="1" i="1" dirty="0" err="1"/>
              <a:t>i</a:t>
            </a:r>
            <a:r>
              <a:rPr lang="en-US" altLang="zh-CN" sz="2000" b="1" dirty="0"/>
              <a:t>, </a:t>
            </a:r>
            <a:r>
              <a:rPr lang="en-US" altLang="zh-CN" sz="2000" b="1" i="1" dirty="0"/>
              <a:t>w</a:t>
            </a:r>
            <a:r>
              <a:rPr lang="en-US" altLang="zh-CN" sz="2000" b="1" dirty="0"/>
              <a:t>) = </a:t>
            </a:r>
            <a:r>
              <a:rPr lang="en-US" altLang="zh-CN" sz="2000" b="1" i="1" dirty="0"/>
              <a:t>P</a:t>
            </a:r>
            <a:r>
              <a:rPr lang="en-US" altLang="zh-CN" sz="2000" b="1" dirty="0"/>
              <a:t>(</a:t>
            </a:r>
            <a:r>
              <a:rPr lang="en-US" altLang="zh-CN" sz="2000" b="1" i="1" dirty="0" err="1"/>
              <a:t>i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- 1, </a:t>
            </a:r>
            <a:r>
              <a:rPr lang="en-US" altLang="zh-CN" sz="2000" b="1" i="1" dirty="0"/>
              <a:t>w</a:t>
            </a:r>
            <a:r>
              <a:rPr lang="en-US" altLang="zh-CN" sz="2000" b="1" dirty="0"/>
              <a:t>)</a:t>
            </a:r>
          </a:p>
        </p:txBody>
      </p:sp>
      <p:sp>
        <p:nvSpPr>
          <p:cNvPr id="576518" name="Rectangle 6">
            <a:extLst>
              <a:ext uri="{FF2B5EF4-FFF2-40B4-BE49-F238E27FC236}">
                <a16:creationId xmlns:a16="http://schemas.microsoft.com/office/drawing/2014/main" id="{D4768F58-3DDB-4C38-A464-CE1442208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763588"/>
            <a:ext cx="966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33CC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步骤</a:t>
            </a:r>
            <a:r>
              <a:rPr lang="en-US" altLang="zh-CN" sz="2400" b="1">
                <a:solidFill>
                  <a:srgbClr val="33CC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zh-CN" altLang="en-US" sz="2400" b="1">
              <a:solidFill>
                <a:srgbClr val="33CC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76519" name="Rectangle 7">
            <a:extLst>
              <a:ext uri="{FF2B5EF4-FFF2-40B4-BE49-F238E27FC236}">
                <a16:creationId xmlns:a16="http://schemas.microsoft.com/office/drawing/2014/main" id="{86D76952-5E30-43AC-830F-D10AFC4D2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68413"/>
            <a:ext cx="741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i="1"/>
              <a:t>P</a:t>
            </a:r>
            <a:r>
              <a:rPr lang="en-US" altLang="zh-CN" sz="2400" b="1"/>
              <a:t>(</a:t>
            </a:r>
            <a:r>
              <a:rPr lang="en-US" altLang="zh-CN" sz="2400" b="1" i="1"/>
              <a:t>i</a:t>
            </a:r>
            <a:r>
              <a:rPr lang="en-US" altLang="zh-CN" sz="2400" b="1"/>
              <a:t>, </a:t>
            </a:r>
            <a:r>
              <a:rPr lang="en-US" altLang="zh-CN" sz="2400" b="1" i="1"/>
              <a:t>w</a:t>
            </a:r>
            <a:r>
              <a:rPr lang="en-US" altLang="zh-CN" sz="2400" b="1"/>
              <a:t>) –</a:t>
            </a:r>
            <a:r>
              <a:rPr lang="zh-CN" altLang="en-US" sz="2400" b="1"/>
              <a:t>考虑</a:t>
            </a:r>
            <a:r>
              <a:rPr lang="zh-CN" altLang="en-US" sz="2400" b="1">
                <a:solidFill>
                  <a:srgbClr val="00FF00"/>
                </a:solidFill>
              </a:rPr>
              <a:t>前</a:t>
            </a:r>
            <a:r>
              <a:rPr lang="en-US" altLang="zh-CN" sz="2400" b="1" i="1">
                <a:solidFill>
                  <a:srgbClr val="00FF00"/>
                </a:solidFill>
              </a:rPr>
              <a:t>i</a:t>
            </a:r>
            <a:r>
              <a:rPr lang="zh-CN" altLang="en-US" sz="2400" b="1">
                <a:solidFill>
                  <a:srgbClr val="00FF00"/>
                </a:solidFill>
              </a:rPr>
              <a:t>件物品所</a:t>
            </a:r>
            <a:r>
              <a:rPr lang="zh-CN" altLang="en-US" sz="2400" b="1"/>
              <a:t>能获得的最高价值</a:t>
            </a:r>
            <a:r>
              <a:rPr lang="en-US" altLang="zh-CN" sz="2400" b="1"/>
              <a:t>,</a:t>
            </a:r>
            <a:r>
              <a:rPr lang="zh-CN" altLang="en-US" sz="2400" b="1"/>
              <a:t>其中</a:t>
            </a:r>
            <a:r>
              <a:rPr lang="en-US" altLang="zh-CN" sz="2400" b="1" i="1"/>
              <a:t>w</a:t>
            </a:r>
            <a:r>
              <a:rPr lang="zh-CN" altLang="en-US" sz="2400" b="1"/>
              <a:t>是背包的承受力</a:t>
            </a:r>
          </a:p>
        </p:txBody>
      </p:sp>
      <p:sp>
        <p:nvSpPr>
          <p:cNvPr id="576520" name="Rectangle 8">
            <a:extLst>
              <a:ext uri="{FF2B5EF4-FFF2-40B4-BE49-F238E27FC236}">
                <a16:creationId xmlns:a16="http://schemas.microsoft.com/office/drawing/2014/main" id="{8E7713E4-F106-4E48-8817-C39628D3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06" y="4057651"/>
            <a:ext cx="966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3CC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步骤</a:t>
            </a:r>
            <a:r>
              <a:rPr lang="en-US" altLang="zh-CN" sz="2400" b="1" dirty="0">
                <a:solidFill>
                  <a:srgbClr val="33CC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zh-CN" altLang="en-US" sz="2400" b="1" dirty="0">
              <a:solidFill>
                <a:srgbClr val="33CC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76521" name="Rectangle 9">
            <a:extLst>
              <a:ext uri="{FF2B5EF4-FFF2-40B4-BE49-F238E27FC236}">
                <a16:creationId xmlns:a16="http://schemas.microsoft.com/office/drawing/2014/main" id="{FAB81604-8F7E-4F2F-A994-61269FA22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185988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33CC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阶段分析：</a:t>
            </a:r>
          </a:p>
        </p:txBody>
      </p:sp>
      <p:grpSp>
        <p:nvGrpSpPr>
          <p:cNvPr id="576529" name="Group 17">
            <a:extLst>
              <a:ext uri="{FF2B5EF4-FFF2-40B4-BE49-F238E27FC236}">
                <a16:creationId xmlns:a16="http://schemas.microsoft.com/office/drawing/2014/main" id="{21B7D259-2BAB-4435-A361-D735727AF399}"/>
              </a:ext>
            </a:extLst>
          </p:cNvPr>
          <p:cNvGrpSpPr>
            <a:grpSpLocks/>
          </p:cNvGrpSpPr>
          <p:nvPr/>
        </p:nvGrpSpPr>
        <p:grpSpPr bwMode="auto">
          <a:xfrm>
            <a:off x="709385" y="3924752"/>
            <a:ext cx="7273925" cy="1916113"/>
            <a:chOff x="385" y="3022"/>
            <a:chExt cx="4582" cy="1207"/>
          </a:xfrm>
        </p:grpSpPr>
        <p:sp>
          <p:nvSpPr>
            <p:cNvPr id="576522" name="Text Box 10">
              <a:extLst>
                <a:ext uri="{FF2B5EF4-FFF2-40B4-BE49-F238E27FC236}">
                  <a16:creationId xmlns:a16="http://schemas.microsoft.com/office/drawing/2014/main" id="{03259258-3A8F-406D-AE1C-0FFA44580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3475"/>
              <a:ext cx="38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P</a:t>
              </a:r>
              <a:r>
                <a:rPr lang="zh-CN" altLang="en-US" sz="2400" b="1"/>
                <a:t>（</a:t>
              </a:r>
              <a:r>
                <a:rPr lang="en-US" altLang="zh-CN" sz="2400" b="1"/>
                <a:t>i</a:t>
              </a:r>
              <a:r>
                <a:rPr lang="zh-CN" altLang="en-US" sz="2400" b="1"/>
                <a:t>，</a:t>
              </a:r>
              <a:r>
                <a:rPr lang="en-US" altLang="zh-CN" sz="2400" b="1"/>
                <a:t>w</a:t>
              </a:r>
              <a:r>
                <a:rPr lang="zh-CN" altLang="en-US" sz="2400" b="1"/>
                <a:t>）＝</a:t>
              </a:r>
            </a:p>
          </p:txBody>
        </p:sp>
        <p:sp>
          <p:nvSpPr>
            <p:cNvPr id="576523" name="AutoShape 11">
              <a:extLst>
                <a:ext uri="{FF2B5EF4-FFF2-40B4-BE49-F238E27FC236}">
                  <a16:creationId xmlns:a16="http://schemas.microsoft.com/office/drawing/2014/main" id="{1C29C7F4-2F8E-4FAD-8EA6-239D85B81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3" y="3067"/>
              <a:ext cx="44" cy="1162"/>
            </a:xfrm>
            <a:prstGeom prst="leftBrace">
              <a:avLst>
                <a:gd name="adj1" fmla="val 22007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6524" name="Text Box 12">
              <a:extLst>
                <a:ext uri="{FF2B5EF4-FFF2-40B4-BE49-F238E27FC236}">
                  <a16:creationId xmlns:a16="http://schemas.microsoft.com/office/drawing/2014/main" id="{0AF108A1-6F18-4E34-AAEE-D3E42D129E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3022"/>
              <a:ext cx="30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P(i-1,w)         </a:t>
              </a:r>
              <a:r>
                <a:rPr lang="zh-CN" altLang="en-US" dirty="0"/>
                <a:t>当</a:t>
              </a:r>
              <a:r>
                <a:rPr lang="en-US" altLang="zh-CN" dirty="0" err="1"/>
                <a:t>wi</a:t>
              </a:r>
              <a:r>
                <a:rPr lang="en-US" altLang="zh-CN" dirty="0"/>
                <a:t>&gt; w       </a:t>
              </a:r>
              <a:r>
                <a:rPr lang="zh-CN" altLang="en-US" dirty="0"/>
                <a:t>（不够装不装）</a:t>
              </a:r>
            </a:p>
          </p:txBody>
        </p:sp>
        <p:sp>
          <p:nvSpPr>
            <p:cNvPr id="576525" name="Text Box 13">
              <a:extLst>
                <a:ext uri="{FF2B5EF4-FFF2-40B4-BE49-F238E27FC236}">
                  <a16:creationId xmlns:a16="http://schemas.microsoft.com/office/drawing/2014/main" id="{78283121-EC6C-4537-B84F-72349D18B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3657"/>
              <a:ext cx="285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max</a:t>
              </a:r>
            </a:p>
          </p:txBody>
        </p:sp>
        <p:sp>
          <p:nvSpPr>
            <p:cNvPr id="576526" name="AutoShape 14">
              <a:extLst>
                <a:ext uri="{FF2B5EF4-FFF2-40B4-BE49-F238E27FC236}">
                  <a16:creationId xmlns:a16="http://schemas.microsoft.com/office/drawing/2014/main" id="{FF8D5ABA-4333-4CB0-ADDD-590101591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3566"/>
              <a:ext cx="46" cy="544"/>
            </a:xfrm>
            <a:prstGeom prst="leftBrace">
              <a:avLst>
                <a:gd name="adj1" fmla="val 9855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6527" name="Text Box 15">
              <a:extLst>
                <a:ext uri="{FF2B5EF4-FFF2-40B4-BE49-F238E27FC236}">
                  <a16:creationId xmlns:a16="http://schemas.microsoft.com/office/drawing/2014/main" id="{A376B8F5-BE35-4A30-8029-C202C18A49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3521"/>
              <a:ext cx="17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P(i-1,w)    </a:t>
              </a:r>
              <a:r>
                <a:rPr lang="zh-CN" altLang="en-US"/>
                <a:t>够装但不装</a:t>
              </a:r>
            </a:p>
          </p:txBody>
        </p:sp>
        <p:sp>
          <p:nvSpPr>
            <p:cNvPr id="576528" name="Text Box 16">
              <a:extLst>
                <a:ext uri="{FF2B5EF4-FFF2-40B4-BE49-F238E27FC236}">
                  <a16:creationId xmlns:a16="http://schemas.microsoft.com/office/drawing/2014/main" id="{0F044905-3146-4321-84CD-BE3406C16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3884"/>
              <a:ext cx="21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p(i-1,w-wi)+vi   </a:t>
              </a:r>
              <a:r>
                <a:rPr lang="zh-CN" altLang="en-US" sz="2000" dirty="0"/>
                <a:t>够装而且装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72F7324-6980-43CD-8AB4-898BC7AA2C7A}"/>
                  </a:ext>
                </a:extLst>
              </p:cNvPr>
              <p:cNvSpPr/>
              <p:nvPr/>
            </p:nvSpPr>
            <p:spPr>
              <a:xfrm>
                <a:off x="1872456" y="6021522"/>
                <a:ext cx="586819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endChr m:val="}"/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𝑘𝑤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𝑘𝑣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zh-CN" alt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=0,1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72F7324-6980-43CD-8AB4-898BC7AA2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456" y="6021522"/>
                <a:ext cx="5868194" cy="369332"/>
              </a:xfrm>
              <a:prstGeom prst="rect">
                <a:avLst/>
              </a:prstGeom>
              <a:blipFill>
                <a:blip r:embed="rId2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6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6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6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6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6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76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8" grpId="0"/>
      <p:bldP spid="576520" grpId="0"/>
      <p:bldP spid="5765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70D1DA2-32A7-447A-96E4-3712EDBD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805B-0E74-43F4-9137-056DA85BACA6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577539" name="Rectangle 3">
            <a:extLst>
              <a:ext uri="{FF2B5EF4-FFF2-40B4-BE49-F238E27FC236}">
                <a16:creationId xmlns:a16="http://schemas.microsoft.com/office/drawing/2014/main" id="{45A2BAA6-0B14-4B6B-B528-9C18FF7B7C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765175"/>
            <a:ext cx="8229600" cy="44116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Knapsack (</a:t>
            </a:r>
            <a:r>
              <a:rPr lang="en-US" altLang="zh-CN" i="1"/>
              <a:t>S</a:t>
            </a:r>
            <a:r>
              <a:rPr lang="en-US" altLang="zh-CN"/>
              <a:t>,</a:t>
            </a:r>
            <a:r>
              <a:rPr lang="en-US" altLang="zh-CN" i="1"/>
              <a:t>W</a:t>
            </a:r>
            <a:r>
              <a:rPr lang="en-US" altLang="zh-CN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1    </a:t>
            </a:r>
            <a:r>
              <a:rPr lang="en-US" altLang="zh-CN" b="1">
                <a:solidFill>
                  <a:srgbClr val="996633"/>
                </a:solidFill>
              </a:rPr>
              <a:t>for</a:t>
            </a:r>
            <a:r>
              <a:rPr lang="en-US" altLang="zh-CN"/>
              <a:t> </a:t>
            </a:r>
            <a:r>
              <a:rPr lang="en-US" altLang="zh-CN" i="1"/>
              <a:t>w</a:t>
            </a:r>
            <a:r>
              <a:rPr lang="en-US" altLang="zh-CN"/>
              <a:t> 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←</a:t>
            </a:r>
            <a:r>
              <a:rPr lang="en-US" altLang="zh-CN"/>
              <a:t> 0 </a:t>
            </a:r>
            <a:r>
              <a:rPr lang="en-US" altLang="zh-CN" b="1">
                <a:solidFill>
                  <a:srgbClr val="996633"/>
                </a:solidFill>
              </a:rPr>
              <a:t>to</a:t>
            </a:r>
            <a:r>
              <a:rPr lang="en-US" altLang="zh-CN"/>
              <a:t> </a:t>
            </a:r>
            <a:r>
              <a:rPr lang="en-US" altLang="zh-CN" i="1"/>
              <a:t>w</a:t>
            </a:r>
            <a:r>
              <a:rPr lang="en-US" altLang="zh-CN" baseline="-25000"/>
              <a:t>1</a:t>
            </a:r>
            <a:r>
              <a:rPr lang="en-US" altLang="zh-CN"/>
              <a:t> - 1 </a:t>
            </a:r>
            <a:r>
              <a:rPr lang="en-US" altLang="zh-CN" b="1">
                <a:solidFill>
                  <a:srgbClr val="996633"/>
                </a:solidFill>
              </a:rPr>
              <a:t>do</a:t>
            </a:r>
            <a:r>
              <a:rPr lang="en-US" altLang="zh-CN"/>
              <a:t> </a:t>
            </a:r>
            <a:r>
              <a:rPr lang="en-US" altLang="zh-CN" i="1"/>
              <a:t>P</a:t>
            </a:r>
            <a:r>
              <a:rPr lang="en-US" altLang="zh-CN"/>
              <a:t>[1, </a:t>
            </a:r>
            <a:r>
              <a:rPr lang="en-US" altLang="zh-CN" i="1"/>
              <a:t>w</a:t>
            </a:r>
            <a:r>
              <a:rPr lang="en-US" altLang="zh-CN"/>
              <a:t>] 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←</a:t>
            </a:r>
            <a:r>
              <a:rPr lang="en-US" altLang="zh-CN"/>
              <a:t>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2    </a:t>
            </a:r>
            <a:r>
              <a:rPr lang="en-US" altLang="zh-CN" b="1">
                <a:solidFill>
                  <a:srgbClr val="996633"/>
                </a:solidFill>
              </a:rPr>
              <a:t>for</a:t>
            </a:r>
            <a:r>
              <a:rPr lang="en-US" altLang="zh-CN"/>
              <a:t> </a:t>
            </a:r>
            <a:r>
              <a:rPr lang="en-US" altLang="zh-CN" i="1"/>
              <a:t>w</a:t>
            </a:r>
            <a:r>
              <a:rPr lang="en-US" altLang="zh-CN"/>
              <a:t> 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←</a:t>
            </a:r>
            <a:r>
              <a:rPr lang="en-US" altLang="zh-CN"/>
              <a:t> </a:t>
            </a:r>
            <a:r>
              <a:rPr lang="en-US" altLang="zh-CN" i="1"/>
              <a:t>w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en-US" altLang="zh-CN" b="1">
                <a:solidFill>
                  <a:srgbClr val="996633"/>
                </a:solidFill>
              </a:rPr>
              <a:t>to</a:t>
            </a:r>
            <a:r>
              <a:rPr lang="en-US" altLang="zh-CN"/>
              <a:t> </a:t>
            </a:r>
            <a:r>
              <a:rPr lang="en-US" altLang="zh-CN" i="1"/>
              <a:t>W</a:t>
            </a:r>
            <a:r>
              <a:rPr lang="en-US" altLang="zh-CN"/>
              <a:t> </a:t>
            </a:r>
            <a:r>
              <a:rPr lang="en-US" altLang="zh-CN" b="1">
                <a:solidFill>
                  <a:srgbClr val="996633"/>
                </a:solidFill>
              </a:rPr>
              <a:t>do</a:t>
            </a:r>
            <a:r>
              <a:rPr lang="en-US" altLang="zh-CN"/>
              <a:t> </a:t>
            </a:r>
            <a:r>
              <a:rPr lang="en-US" altLang="zh-CN" i="1"/>
              <a:t>P</a:t>
            </a:r>
            <a:r>
              <a:rPr lang="en-US" altLang="zh-CN"/>
              <a:t>[1, </a:t>
            </a:r>
            <a:r>
              <a:rPr lang="en-US" altLang="zh-CN" i="1"/>
              <a:t>w</a:t>
            </a:r>
            <a:r>
              <a:rPr lang="en-US" altLang="zh-CN"/>
              <a:t>] 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←</a:t>
            </a:r>
            <a:r>
              <a:rPr lang="en-US" altLang="zh-CN"/>
              <a:t> </a:t>
            </a:r>
            <a:r>
              <a:rPr lang="en-US" altLang="zh-CN" i="1"/>
              <a:t>v</a:t>
            </a:r>
            <a:r>
              <a:rPr lang="en-US" altLang="zh-CN" baseline="-25000"/>
              <a:t>1</a:t>
            </a:r>
            <a:r>
              <a:rPr lang="en-US" altLang="zh-CN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3    </a:t>
            </a:r>
            <a:r>
              <a:rPr lang="en-US" altLang="zh-CN" b="1">
                <a:solidFill>
                  <a:srgbClr val="996633"/>
                </a:solidFill>
              </a:rPr>
              <a:t>for</a:t>
            </a:r>
            <a:r>
              <a:rPr lang="en-US" altLang="zh-CN"/>
              <a:t> </a:t>
            </a:r>
            <a:r>
              <a:rPr lang="en-US" altLang="zh-CN" i="1"/>
              <a:t>i</a:t>
            </a:r>
            <a:r>
              <a:rPr lang="en-US" altLang="zh-CN"/>
              <a:t> 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←</a:t>
            </a:r>
            <a:r>
              <a:rPr lang="en-US" altLang="zh-CN"/>
              <a:t> 2 </a:t>
            </a:r>
            <a:r>
              <a:rPr lang="en-US" altLang="zh-CN" b="1">
                <a:solidFill>
                  <a:srgbClr val="996633"/>
                </a:solidFill>
              </a:rPr>
              <a:t>to</a:t>
            </a:r>
            <a:r>
              <a:rPr lang="en-US" altLang="zh-CN"/>
              <a:t> 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en-US" altLang="zh-CN" b="1">
                <a:solidFill>
                  <a:srgbClr val="996633"/>
                </a:solidFill>
              </a:rPr>
              <a:t>do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4        </a:t>
            </a:r>
            <a:r>
              <a:rPr lang="en-US" altLang="zh-CN" b="1">
                <a:solidFill>
                  <a:srgbClr val="996633"/>
                </a:solidFill>
              </a:rPr>
              <a:t>for</a:t>
            </a:r>
            <a:r>
              <a:rPr lang="en-US" altLang="zh-CN"/>
              <a:t> </a:t>
            </a:r>
            <a:r>
              <a:rPr lang="en-US" altLang="zh-CN" i="1"/>
              <a:t>w</a:t>
            </a:r>
            <a:r>
              <a:rPr lang="en-US" altLang="zh-CN"/>
              <a:t> 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←</a:t>
            </a:r>
            <a:r>
              <a:rPr lang="en-US" altLang="zh-CN"/>
              <a:t> 0 </a:t>
            </a:r>
            <a:r>
              <a:rPr lang="en-US" altLang="zh-CN" b="1">
                <a:solidFill>
                  <a:srgbClr val="996633"/>
                </a:solidFill>
              </a:rPr>
              <a:t>to</a:t>
            </a:r>
            <a:r>
              <a:rPr lang="en-US" altLang="zh-CN"/>
              <a:t> </a:t>
            </a:r>
            <a:r>
              <a:rPr lang="en-US" altLang="zh-CN" i="1"/>
              <a:t>W</a:t>
            </a:r>
            <a:r>
              <a:rPr lang="en-US" altLang="zh-CN"/>
              <a:t> </a:t>
            </a:r>
            <a:r>
              <a:rPr lang="en-US" altLang="zh-CN" b="1">
                <a:solidFill>
                  <a:srgbClr val="996633"/>
                </a:solidFill>
              </a:rPr>
              <a:t>do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5            </a:t>
            </a:r>
            <a:r>
              <a:rPr lang="en-US" altLang="zh-CN" b="1">
                <a:solidFill>
                  <a:srgbClr val="996633"/>
                </a:solidFill>
              </a:rPr>
              <a:t>if</a:t>
            </a:r>
            <a:r>
              <a:rPr lang="en-US" altLang="zh-CN"/>
              <a:t> </a:t>
            </a:r>
            <a:r>
              <a:rPr lang="en-US" altLang="zh-CN" i="1"/>
              <a:t>w</a:t>
            </a:r>
            <a:r>
              <a:rPr lang="en-US" altLang="zh-CN" i="1" baseline="-25000"/>
              <a:t>i</a:t>
            </a:r>
            <a:r>
              <a:rPr lang="en-US" altLang="zh-CN"/>
              <a:t> &gt; </a:t>
            </a:r>
            <a:r>
              <a:rPr lang="en-US" altLang="zh-CN" i="1"/>
              <a:t>w</a:t>
            </a:r>
            <a:r>
              <a:rPr lang="en-US" altLang="zh-CN"/>
              <a:t> </a:t>
            </a:r>
            <a:r>
              <a:rPr lang="en-US" altLang="zh-CN" b="1">
                <a:solidFill>
                  <a:srgbClr val="996633"/>
                </a:solidFill>
              </a:rPr>
              <a:t>then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6                </a:t>
            </a:r>
            <a:r>
              <a:rPr lang="en-US" altLang="zh-CN" i="1"/>
              <a:t>P</a:t>
            </a:r>
            <a:r>
              <a:rPr lang="en-US" altLang="zh-CN"/>
              <a:t>[</a:t>
            </a:r>
            <a:r>
              <a:rPr lang="en-US" altLang="zh-CN" i="1"/>
              <a:t>i</a:t>
            </a:r>
            <a:r>
              <a:rPr lang="en-US" altLang="zh-CN"/>
              <a:t>,</a:t>
            </a:r>
            <a:r>
              <a:rPr lang="en-US" altLang="zh-CN" i="1"/>
              <a:t>w</a:t>
            </a:r>
            <a:r>
              <a:rPr lang="en-US" altLang="zh-CN"/>
              <a:t>] 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←</a:t>
            </a:r>
            <a:r>
              <a:rPr lang="en-US" altLang="zh-CN"/>
              <a:t> </a:t>
            </a:r>
            <a:r>
              <a:rPr lang="en-US" altLang="zh-CN" i="1"/>
              <a:t>P</a:t>
            </a:r>
            <a:r>
              <a:rPr lang="en-US" altLang="zh-CN"/>
              <a:t>[</a:t>
            </a:r>
            <a:r>
              <a:rPr lang="en-US" altLang="zh-CN" i="1"/>
              <a:t>i</a:t>
            </a:r>
            <a:r>
              <a:rPr lang="en-US" altLang="zh-CN"/>
              <a:t>-1, </a:t>
            </a:r>
            <a:r>
              <a:rPr lang="en-US" altLang="zh-CN" i="1"/>
              <a:t>w</a:t>
            </a:r>
            <a:r>
              <a:rPr lang="en-US" altLang="zh-CN"/>
              <a:t>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7            </a:t>
            </a:r>
            <a:r>
              <a:rPr lang="en-US" altLang="zh-CN" b="1">
                <a:solidFill>
                  <a:srgbClr val="996633"/>
                </a:solidFill>
              </a:rPr>
              <a:t>else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8                </a:t>
            </a:r>
            <a:r>
              <a:rPr lang="en-US" altLang="zh-CN" i="1"/>
              <a:t>P</a:t>
            </a:r>
            <a:r>
              <a:rPr lang="en-US" altLang="zh-CN"/>
              <a:t>[</a:t>
            </a:r>
            <a:r>
              <a:rPr lang="en-US" altLang="zh-CN" i="1"/>
              <a:t>i</a:t>
            </a:r>
            <a:r>
              <a:rPr lang="en-US" altLang="zh-CN"/>
              <a:t>,</a:t>
            </a:r>
            <a:r>
              <a:rPr lang="en-US" altLang="zh-CN" i="1"/>
              <a:t>w</a:t>
            </a:r>
            <a:r>
              <a:rPr lang="en-US" altLang="zh-CN"/>
              <a:t>] 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←</a:t>
            </a:r>
            <a:r>
              <a:rPr lang="en-US" altLang="zh-CN"/>
              <a:t> max{</a:t>
            </a:r>
            <a:r>
              <a:rPr lang="en-US" altLang="zh-CN" i="1"/>
              <a:t>P</a:t>
            </a:r>
            <a:r>
              <a:rPr lang="en-US" altLang="zh-CN"/>
              <a:t>[</a:t>
            </a:r>
            <a:r>
              <a:rPr lang="en-US" altLang="zh-CN" i="1"/>
              <a:t>i</a:t>
            </a:r>
            <a:r>
              <a:rPr lang="en-US" altLang="zh-CN"/>
              <a:t>-1, </a:t>
            </a:r>
            <a:r>
              <a:rPr lang="en-US" altLang="zh-CN" i="1"/>
              <a:t>w</a:t>
            </a:r>
            <a:r>
              <a:rPr lang="en-US" altLang="zh-CN"/>
              <a:t>], </a:t>
            </a:r>
            <a:r>
              <a:rPr lang="en-US" altLang="zh-CN" i="1"/>
              <a:t>P</a:t>
            </a:r>
            <a:r>
              <a:rPr lang="en-US" altLang="zh-CN"/>
              <a:t>[</a:t>
            </a:r>
            <a:r>
              <a:rPr lang="en-US" altLang="zh-CN" i="1"/>
              <a:t>i</a:t>
            </a:r>
            <a:r>
              <a:rPr lang="en-US" altLang="zh-CN"/>
              <a:t>-1,</a:t>
            </a:r>
            <a:r>
              <a:rPr lang="en-US" altLang="zh-CN" i="1"/>
              <a:t>w</a:t>
            </a:r>
            <a:r>
              <a:rPr lang="en-US" altLang="zh-CN"/>
              <a:t>-</a:t>
            </a:r>
            <a:r>
              <a:rPr lang="en-US" altLang="zh-CN" i="1"/>
              <a:t>w</a:t>
            </a:r>
            <a:r>
              <a:rPr lang="en-US" altLang="zh-CN" i="1" baseline="-25000"/>
              <a:t>i</a:t>
            </a:r>
            <a:r>
              <a:rPr lang="en-US" altLang="zh-CN"/>
              <a:t>] + </a:t>
            </a:r>
            <a:r>
              <a:rPr lang="en-US" altLang="zh-CN" i="1"/>
              <a:t>v</a:t>
            </a:r>
            <a:r>
              <a:rPr lang="en-US" altLang="zh-CN" i="1" baseline="-25000"/>
              <a:t>i</a:t>
            </a: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577540" name="Text Box 4">
            <a:extLst>
              <a:ext uri="{FF2B5EF4-FFF2-40B4-BE49-F238E27FC236}">
                <a16:creationId xmlns:a16="http://schemas.microsoft.com/office/drawing/2014/main" id="{E37F4451-761F-46A7-9466-EACB0CEB2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3357563"/>
            <a:ext cx="2406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</a:rPr>
              <a:t>运行时间</a:t>
            </a:r>
            <a:r>
              <a:rPr lang="en-US" altLang="zh-CN" sz="2400"/>
              <a:t>: </a:t>
            </a:r>
            <a:r>
              <a:rPr lang="en-US" altLang="zh-CN" sz="2400">
                <a:solidFill>
                  <a:schemeClr val="tx2"/>
                </a:solidFill>
                <a:sym typeface="Symbol" panose="05050102010706020507" pitchFamily="18" charset="2"/>
              </a:rPr>
              <a:t>(</a:t>
            </a:r>
            <a:r>
              <a:rPr lang="en-US" altLang="zh-CN" sz="2400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nW</a:t>
            </a:r>
            <a:r>
              <a:rPr lang="en-US" altLang="zh-CN" sz="2400">
                <a:solidFill>
                  <a:schemeClr val="tx2"/>
                </a:solidFill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507A9B04-34F7-4571-B2EF-F9D72463F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C93D-1E5F-4404-850A-06BAC0874A09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720900" name="Text Box 4">
            <a:extLst>
              <a:ext uri="{FF2B5EF4-FFF2-40B4-BE49-F238E27FC236}">
                <a16:creationId xmlns:a16="http://schemas.microsoft.com/office/drawing/2014/main" id="{B4EF1BAA-A836-4E84-BA91-63E300FF4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88913"/>
            <a:ext cx="6048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拓展</a:t>
            </a:r>
            <a:r>
              <a:rPr lang="en-US" altLang="zh-CN" sz="2800" b="1"/>
              <a:t>1</a:t>
            </a:r>
            <a:r>
              <a:rPr lang="zh-CN" altLang="en-US" sz="2800" b="1"/>
              <a:t>：装箱问题  （</a:t>
            </a:r>
            <a:r>
              <a:rPr lang="en-US" altLang="zh-CN" sz="2800" b="1"/>
              <a:t>vijos 1133</a:t>
            </a:r>
            <a:r>
              <a:rPr lang="zh-CN" altLang="en-US" sz="2800" b="1"/>
              <a:t>）</a:t>
            </a:r>
          </a:p>
        </p:txBody>
      </p:sp>
      <p:sp>
        <p:nvSpPr>
          <p:cNvPr id="720901" name="Rectangle 5">
            <a:extLst>
              <a:ext uri="{FF2B5EF4-FFF2-40B4-BE49-F238E27FC236}">
                <a16:creationId xmlns:a16="http://schemas.microsoft.com/office/drawing/2014/main" id="{5FDFDD49-1285-46BC-AE70-30644AB2E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765175"/>
            <a:ext cx="75612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/>
              <a:t>有一个箱子容量为</a:t>
            </a:r>
            <a:r>
              <a:rPr lang="en-US" altLang="zh-CN"/>
              <a:t>v(</a:t>
            </a:r>
            <a:r>
              <a:rPr lang="zh-CN" altLang="en-US"/>
              <a:t>正整数，</a:t>
            </a:r>
            <a:r>
              <a:rPr lang="en-US" altLang="zh-CN"/>
              <a:t>o≤v≤20000)</a:t>
            </a:r>
            <a:r>
              <a:rPr lang="zh-CN" altLang="en-US"/>
              <a:t>，同时有</a:t>
            </a:r>
            <a:r>
              <a:rPr lang="en-US" altLang="zh-CN"/>
              <a:t>n</a:t>
            </a:r>
            <a:r>
              <a:rPr lang="zh-CN" altLang="en-US"/>
              <a:t>个物品</a:t>
            </a:r>
            <a:r>
              <a:rPr lang="en-US" altLang="zh-CN"/>
              <a:t>(o≤n≤30)</a:t>
            </a:r>
            <a:r>
              <a:rPr lang="zh-CN" altLang="en-US"/>
              <a:t>，每个物品有一个体积 </a:t>
            </a:r>
            <a:r>
              <a:rPr lang="en-US" altLang="zh-CN"/>
              <a:t>(</a:t>
            </a:r>
            <a:r>
              <a:rPr lang="zh-CN" altLang="en-US"/>
              <a:t>正整数</a:t>
            </a:r>
            <a:r>
              <a:rPr lang="en-US" altLang="zh-CN"/>
              <a:t>)</a:t>
            </a:r>
            <a:r>
              <a:rPr lang="zh-CN" altLang="en-US"/>
              <a:t>。要求从 </a:t>
            </a:r>
            <a:r>
              <a:rPr lang="en-US" altLang="zh-CN"/>
              <a:t>n </a:t>
            </a:r>
            <a:r>
              <a:rPr lang="zh-CN" altLang="en-US"/>
              <a:t>个物品中，任取若千个装入箱内，使箱子的剩余空间为最小。 </a:t>
            </a:r>
          </a:p>
        </p:txBody>
      </p:sp>
      <p:sp>
        <p:nvSpPr>
          <p:cNvPr id="720902" name="Rectangle 6">
            <a:extLst>
              <a:ext uri="{FF2B5EF4-FFF2-40B4-BE49-F238E27FC236}">
                <a16:creationId xmlns:a16="http://schemas.microsoft.com/office/drawing/2014/main" id="{0315A1AF-F6C2-495B-877C-101E9B195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844675"/>
            <a:ext cx="2628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b="1"/>
              <a:t>输入格式 </a:t>
            </a:r>
            <a:r>
              <a:rPr lang="en-US" altLang="zh-CN" b="1"/>
              <a:t>Input Format </a:t>
            </a:r>
          </a:p>
        </p:txBody>
      </p:sp>
      <p:sp>
        <p:nvSpPr>
          <p:cNvPr id="720903" name="Rectangle 7">
            <a:extLst>
              <a:ext uri="{FF2B5EF4-FFF2-40B4-BE49-F238E27FC236}">
                <a16:creationId xmlns:a16="http://schemas.microsoft.com/office/drawing/2014/main" id="{E8469D1C-22C8-4A16-A58B-3DC4019C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349500"/>
            <a:ext cx="48450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/>
              <a:t>第一行，一个整数，表示箱子容量；</a:t>
            </a:r>
            <a:br>
              <a:rPr lang="zh-CN" altLang="en-US"/>
            </a:br>
            <a:r>
              <a:rPr lang="zh-CN" altLang="en-US"/>
              <a:t>第二行，一个整数，表示有</a:t>
            </a:r>
            <a:r>
              <a:rPr lang="en-US" altLang="zh-CN"/>
              <a:t>n</a:t>
            </a:r>
            <a:r>
              <a:rPr lang="zh-CN" altLang="en-US"/>
              <a:t>个物品；</a:t>
            </a:r>
            <a:br>
              <a:rPr lang="zh-CN" altLang="en-US"/>
            </a:br>
            <a:r>
              <a:rPr lang="zh-CN" altLang="en-US"/>
              <a:t>接下来</a:t>
            </a:r>
            <a:r>
              <a:rPr lang="en-US" altLang="zh-CN"/>
              <a:t>n</a:t>
            </a:r>
            <a:r>
              <a:rPr lang="zh-CN" altLang="en-US"/>
              <a:t>行，分别表示这</a:t>
            </a:r>
            <a:r>
              <a:rPr lang="en-US" altLang="zh-CN"/>
              <a:t>n</a:t>
            </a:r>
            <a:r>
              <a:rPr lang="zh-CN" altLang="en-US"/>
              <a:t>个物品的各自体积。 </a:t>
            </a:r>
          </a:p>
        </p:txBody>
      </p:sp>
      <p:sp>
        <p:nvSpPr>
          <p:cNvPr id="720904" name="Rectangle 8">
            <a:extLst>
              <a:ext uri="{FF2B5EF4-FFF2-40B4-BE49-F238E27FC236}">
                <a16:creationId xmlns:a16="http://schemas.microsoft.com/office/drawing/2014/main" id="{9E9BE155-B137-4827-92B3-85966AD6F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1773238"/>
            <a:ext cx="2819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b="1"/>
              <a:t>输出格式 </a:t>
            </a:r>
            <a:r>
              <a:rPr lang="en-US" altLang="zh-CN" b="1"/>
              <a:t>Output Format </a:t>
            </a:r>
          </a:p>
        </p:txBody>
      </p:sp>
      <p:sp>
        <p:nvSpPr>
          <p:cNvPr id="720905" name="Rectangle 9">
            <a:extLst>
              <a:ext uri="{FF2B5EF4-FFF2-40B4-BE49-F238E27FC236}">
                <a16:creationId xmlns:a16="http://schemas.microsoft.com/office/drawing/2014/main" id="{079E55C4-DDE3-49ED-A228-B8AEE1A32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2133600"/>
            <a:ext cx="344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/>
              <a:t>一个整数，表示箱子剩余空间。 </a:t>
            </a:r>
          </a:p>
        </p:txBody>
      </p:sp>
      <p:sp>
        <p:nvSpPr>
          <p:cNvPr id="720906" name="Rectangle 10">
            <a:extLst>
              <a:ext uri="{FF2B5EF4-FFF2-40B4-BE49-F238E27FC236}">
                <a16:creationId xmlns:a16="http://schemas.microsoft.com/office/drawing/2014/main" id="{6E1240D2-0500-4BA9-A8AF-1CA40A4C5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500438"/>
            <a:ext cx="2667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b="1"/>
              <a:t>样例输入 </a:t>
            </a:r>
            <a:r>
              <a:rPr lang="en-US" altLang="zh-CN" b="1"/>
              <a:t>Sample Input </a:t>
            </a:r>
          </a:p>
        </p:txBody>
      </p:sp>
      <p:sp>
        <p:nvSpPr>
          <p:cNvPr id="720907" name="Rectangle 11">
            <a:extLst>
              <a:ext uri="{FF2B5EF4-FFF2-40B4-BE49-F238E27FC236}">
                <a16:creationId xmlns:a16="http://schemas.microsoft.com/office/drawing/2014/main" id="{E9378763-BA1D-464E-80B1-CACA6ABBA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076700"/>
            <a:ext cx="9906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24</a:t>
            </a:r>
          </a:p>
          <a:p>
            <a:r>
              <a:rPr lang="en-US" altLang="zh-CN"/>
              <a:t>6</a:t>
            </a:r>
          </a:p>
          <a:p>
            <a:r>
              <a:rPr lang="en-US" altLang="zh-CN"/>
              <a:t>8</a:t>
            </a:r>
          </a:p>
          <a:p>
            <a:r>
              <a:rPr lang="en-US" altLang="zh-CN"/>
              <a:t>3</a:t>
            </a:r>
          </a:p>
          <a:p>
            <a:r>
              <a:rPr lang="en-US" altLang="zh-CN"/>
              <a:t>12</a:t>
            </a:r>
          </a:p>
          <a:p>
            <a:r>
              <a:rPr lang="en-US" altLang="zh-CN"/>
              <a:t>7</a:t>
            </a:r>
          </a:p>
          <a:p>
            <a:r>
              <a:rPr lang="en-US" altLang="zh-CN"/>
              <a:t>9</a:t>
            </a:r>
          </a:p>
          <a:p>
            <a:r>
              <a:rPr lang="en-US" altLang="zh-CN"/>
              <a:t>7</a:t>
            </a:r>
          </a:p>
        </p:txBody>
      </p:sp>
      <p:sp>
        <p:nvSpPr>
          <p:cNvPr id="720908" name="Rectangle 12">
            <a:extLst>
              <a:ext uri="{FF2B5EF4-FFF2-40B4-BE49-F238E27FC236}">
                <a16:creationId xmlns:a16="http://schemas.microsoft.com/office/drawing/2014/main" id="{8CA87B58-C693-458F-941F-304CF44B5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3500438"/>
            <a:ext cx="285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b="1"/>
              <a:t>样例输出 </a:t>
            </a:r>
            <a:r>
              <a:rPr lang="en-US" altLang="zh-CN" b="1"/>
              <a:t>Sample Output </a:t>
            </a:r>
          </a:p>
        </p:txBody>
      </p:sp>
      <p:sp>
        <p:nvSpPr>
          <p:cNvPr id="720909" name="Rectangle 13">
            <a:extLst>
              <a:ext uri="{FF2B5EF4-FFF2-40B4-BE49-F238E27FC236}">
                <a16:creationId xmlns:a16="http://schemas.microsoft.com/office/drawing/2014/main" id="{7EA75C54-B05E-4D16-AEE1-E98B0E887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40767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AC2D9823-F27C-463E-875D-53371D88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B174-9719-469F-A61B-7DCEDBB6830D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719876" name="Text Box 4">
            <a:extLst>
              <a:ext uri="{FF2B5EF4-FFF2-40B4-BE49-F238E27FC236}">
                <a16:creationId xmlns:a16="http://schemas.microsoft.com/office/drawing/2014/main" id="{0BA81E6A-608B-4B42-A8C9-95C885655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60350"/>
            <a:ext cx="467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拓展</a:t>
            </a:r>
            <a:r>
              <a:rPr lang="en-US" altLang="zh-CN" sz="2800" b="1"/>
              <a:t>2</a:t>
            </a:r>
            <a:r>
              <a:rPr lang="zh-CN" altLang="en-US" sz="2800" b="1"/>
              <a:t>：采药  </a:t>
            </a:r>
            <a:r>
              <a:rPr lang="en-US" altLang="zh-CN" sz="2800" b="1"/>
              <a:t>(vijos1104)</a:t>
            </a:r>
          </a:p>
        </p:txBody>
      </p:sp>
      <p:sp>
        <p:nvSpPr>
          <p:cNvPr id="719877" name="Rectangle 5">
            <a:extLst>
              <a:ext uri="{FF2B5EF4-FFF2-40B4-BE49-F238E27FC236}">
                <a16:creationId xmlns:a16="http://schemas.microsoft.com/office/drawing/2014/main" id="{AB7489EE-43E1-4F34-9869-C1A63A58F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836613"/>
            <a:ext cx="7704138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b="1"/>
              <a:t>        辰辰是个天资聪颖的孩子，他的梦想是成为世界上最伟大的医师。为此，他想拜附近最有威望的医师为师。医师为了判断他的资质，给他出了一个难题。医师把他带到一个到处都是草药的山洞里对他说：“孩子，这个山洞里有一些不同的草药，采每一株都需要一些时间，每一株也有它自身的价值。我会给你一段时间，在这段时间里，你可以采到一些草药。如果你是一个聪明的孩子，你应该可以让采到的草药的总价值最大。” </a:t>
            </a:r>
            <a:br>
              <a:rPr lang="zh-CN" altLang="en-US" b="1"/>
            </a:br>
            <a:r>
              <a:rPr lang="zh-CN" altLang="en-US" b="1"/>
              <a:t>　　如果你是辰辰，你能完成这个任务吗？</a:t>
            </a:r>
            <a:br>
              <a:rPr lang="zh-CN" altLang="en-US" b="1"/>
            </a:br>
            <a:endParaRPr lang="zh-CN" altLang="en-US" b="1"/>
          </a:p>
        </p:txBody>
      </p:sp>
      <p:sp>
        <p:nvSpPr>
          <p:cNvPr id="719878" name="Rectangle 6">
            <a:extLst>
              <a:ext uri="{FF2B5EF4-FFF2-40B4-BE49-F238E27FC236}">
                <a16:creationId xmlns:a16="http://schemas.microsoft.com/office/drawing/2014/main" id="{ECC59FBA-3830-4D10-AAAC-8D5511E4F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8" y="2990850"/>
            <a:ext cx="2628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b="1"/>
              <a:t>输入格式 </a:t>
            </a:r>
            <a:r>
              <a:rPr lang="en-US" altLang="zh-CN" b="1"/>
              <a:t>Input Format </a:t>
            </a:r>
          </a:p>
        </p:txBody>
      </p:sp>
      <p:sp>
        <p:nvSpPr>
          <p:cNvPr id="719879" name="Rectangle 7">
            <a:extLst>
              <a:ext uri="{FF2B5EF4-FFF2-40B4-BE49-F238E27FC236}">
                <a16:creationId xmlns:a16="http://schemas.microsoft.com/office/drawing/2014/main" id="{3D548AE7-5ACE-409F-A1BE-972EB484F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430588"/>
            <a:ext cx="4608513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/>
              <a:t>输入的第一行有两个整数</a:t>
            </a:r>
            <a:r>
              <a:rPr lang="en-US" altLang="zh-CN"/>
              <a:t>T</a:t>
            </a:r>
            <a:r>
              <a:rPr lang="zh-CN" altLang="en-US"/>
              <a:t>（</a:t>
            </a:r>
            <a:r>
              <a:rPr lang="en-US" altLang="zh-CN"/>
              <a:t>1 &lt;= T &lt;= 1000</a:t>
            </a:r>
            <a:r>
              <a:rPr lang="zh-CN" altLang="en-US"/>
              <a:t>）和</a:t>
            </a:r>
            <a:r>
              <a:rPr lang="en-US" altLang="zh-CN"/>
              <a:t>M</a:t>
            </a:r>
            <a:r>
              <a:rPr lang="zh-CN" altLang="en-US"/>
              <a:t>（</a:t>
            </a:r>
            <a:r>
              <a:rPr lang="en-US" altLang="zh-CN"/>
              <a:t>1 &lt;= M &lt;= 100</a:t>
            </a:r>
            <a:r>
              <a:rPr lang="zh-CN" altLang="en-US"/>
              <a:t>），用一个空格隔开，</a:t>
            </a:r>
            <a:r>
              <a:rPr lang="en-US" altLang="zh-CN"/>
              <a:t>T</a:t>
            </a:r>
            <a:r>
              <a:rPr lang="zh-CN" altLang="en-US"/>
              <a:t>代表总共能够用来采药的时间，</a:t>
            </a:r>
            <a:r>
              <a:rPr lang="en-US" altLang="zh-CN"/>
              <a:t>M</a:t>
            </a:r>
            <a:r>
              <a:rPr lang="zh-CN" altLang="en-US"/>
              <a:t>代表山洞里的草药的数目。接下来的</a:t>
            </a:r>
            <a:r>
              <a:rPr lang="en-US" altLang="zh-CN"/>
              <a:t>M</a:t>
            </a:r>
            <a:r>
              <a:rPr lang="zh-CN" altLang="en-US"/>
              <a:t>行每行包括两个在</a:t>
            </a:r>
            <a:r>
              <a:rPr lang="en-US" altLang="zh-CN"/>
              <a:t>1</a:t>
            </a:r>
            <a:r>
              <a:rPr lang="zh-CN" altLang="en-US"/>
              <a:t>到</a:t>
            </a:r>
            <a:r>
              <a:rPr lang="en-US" altLang="zh-CN"/>
              <a:t>100</a:t>
            </a:r>
            <a:r>
              <a:rPr lang="zh-CN" altLang="en-US"/>
              <a:t>之间（包括</a:t>
            </a:r>
            <a:r>
              <a:rPr lang="en-US" altLang="zh-CN"/>
              <a:t>1</a:t>
            </a:r>
            <a:r>
              <a:rPr lang="zh-CN" altLang="en-US"/>
              <a:t>和</a:t>
            </a:r>
            <a:r>
              <a:rPr lang="en-US" altLang="zh-CN"/>
              <a:t>100</a:t>
            </a:r>
            <a:r>
              <a:rPr lang="zh-CN" altLang="en-US"/>
              <a:t>）的整数，分别表示采摘某株草药的时间和这株草药的价值。 </a:t>
            </a:r>
          </a:p>
        </p:txBody>
      </p:sp>
      <p:sp>
        <p:nvSpPr>
          <p:cNvPr id="719880" name="Rectangle 8">
            <a:extLst>
              <a:ext uri="{FF2B5EF4-FFF2-40B4-BE49-F238E27FC236}">
                <a16:creationId xmlns:a16="http://schemas.microsoft.com/office/drawing/2014/main" id="{0D05D854-1FBE-410C-A971-FFF280EF1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438775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b="1"/>
              <a:t>输出格式 </a:t>
            </a:r>
            <a:r>
              <a:rPr lang="en-US" altLang="zh-CN" b="1"/>
              <a:t>Output Format </a:t>
            </a:r>
          </a:p>
        </p:txBody>
      </p:sp>
      <p:sp>
        <p:nvSpPr>
          <p:cNvPr id="719881" name="Rectangle 9">
            <a:extLst>
              <a:ext uri="{FF2B5EF4-FFF2-40B4-BE49-F238E27FC236}">
                <a16:creationId xmlns:a16="http://schemas.microsoft.com/office/drawing/2014/main" id="{5193EAD4-7A65-41A7-B3AF-82950B342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803900"/>
            <a:ext cx="439261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/>
              <a:t>输出包括一行，这一行只包含一个整数，表示在规定的时间内，可以采到的草药的最大总价值。 </a:t>
            </a:r>
          </a:p>
        </p:txBody>
      </p:sp>
      <p:sp>
        <p:nvSpPr>
          <p:cNvPr id="719882" name="Rectangle 10">
            <a:extLst>
              <a:ext uri="{FF2B5EF4-FFF2-40B4-BE49-F238E27FC236}">
                <a16:creationId xmlns:a16="http://schemas.microsoft.com/office/drawing/2014/main" id="{5528CFAA-FAFE-4408-B7AD-2DBB38BA2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2997200"/>
            <a:ext cx="266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b="1"/>
              <a:t>样例输入 </a:t>
            </a:r>
            <a:r>
              <a:rPr lang="en-US" altLang="zh-CN" b="1"/>
              <a:t>Sample Input </a:t>
            </a:r>
          </a:p>
        </p:txBody>
      </p:sp>
      <p:sp>
        <p:nvSpPr>
          <p:cNvPr id="719883" name="Rectangle 11">
            <a:extLst>
              <a:ext uri="{FF2B5EF4-FFF2-40B4-BE49-F238E27FC236}">
                <a16:creationId xmlns:a16="http://schemas.microsoft.com/office/drawing/2014/main" id="{C2997C34-4E08-4EBC-923C-0D0AE4977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429000"/>
            <a:ext cx="17811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70 3</a:t>
            </a:r>
          </a:p>
          <a:p>
            <a:r>
              <a:rPr lang="en-US" altLang="zh-CN"/>
              <a:t>71 100</a:t>
            </a:r>
          </a:p>
          <a:p>
            <a:r>
              <a:rPr lang="en-US" altLang="zh-CN"/>
              <a:t>69 1</a:t>
            </a:r>
          </a:p>
          <a:p>
            <a:r>
              <a:rPr lang="en-US" altLang="zh-CN"/>
              <a:t>1 2</a:t>
            </a:r>
            <a:endParaRPr lang="zh-CN" altLang="en-US"/>
          </a:p>
        </p:txBody>
      </p:sp>
      <p:sp>
        <p:nvSpPr>
          <p:cNvPr id="719884" name="Rectangle 12">
            <a:extLst>
              <a:ext uri="{FF2B5EF4-FFF2-40B4-BE49-F238E27FC236}">
                <a16:creationId xmlns:a16="http://schemas.microsoft.com/office/drawing/2014/main" id="{95FBE53E-CAD0-4D9B-AADE-9FF57DA7D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4581525"/>
            <a:ext cx="285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b="1"/>
              <a:t>样例输出 </a:t>
            </a:r>
            <a:r>
              <a:rPr lang="en-US" altLang="zh-CN" b="1"/>
              <a:t>Sample Output </a:t>
            </a:r>
          </a:p>
        </p:txBody>
      </p:sp>
      <p:sp>
        <p:nvSpPr>
          <p:cNvPr id="719885" name="Rectangle 13">
            <a:extLst>
              <a:ext uri="{FF2B5EF4-FFF2-40B4-BE49-F238E27FC236}">
                <a16:creationId xmlns:a16="http://schemas.microsoft.com/office/drawing/2014/main" id="{83B36C5C-9363-4D3D-A293-C0C436939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50847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694BBCBA-4186-4C62-91CE-D2612417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F741-D21E-491F-9541-D9E62C2BBBA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710658" name="Rectangle 2">
            <a:extLst>
              <a:ext uri="{FF2B5EF4-FFF2-40B4-BE49-F238E27FC236}">
                <a16:creationId xmlns:a16="http://schemas.microsoft.com/office/drawing/2014/main" id="{F76FA7BA-0563-486C-B657-F0B5565483E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88913"/>
            <a:ext cx="4038600" cy="576262"/>
          </a:xfrm>
          <a:noFill/>
          <a:ln/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例题六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 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马拦过河卒</a:t>
            </a:r>
          </a:p>
        </p:txBody>
      </p:sp>
      <p:sp>
        <p:nvSpPr>
          <p:cNvPr id="710659" name="WordArt 3">
            <a:extLst>
              <a:ext uri="{FF2B5EF4-FFF2-40B4-BE49-F238E27FC236}">
                <a16:creationId xmlns:a16="http://schemas.microsoft.com/office/drawing/2014/main" id="{81265CD9-32C6-4B68-8780-F3E6A12B405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948488" y="333375"/>
            <a:ext cx="914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实例</a:t>
            </a:r>
          </a:p>
        </p:txBody>
      </p:sp>
      <p:sp>
        <p:nvSpPr>
          <p:cNvPr id="710660" name="Rectangle 4">
            <a:extLst>
              <a:ext uri="{FF2B5EF4-FFF2-40B4-BE49-F238E27FC236}">
                <a16:creationId xmlns:a16="http://schemas.microsoft.com/office/drawing/2014/main" id="{029946E1-BA3F-4181-95AF-4655467D8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908050"/>
            <a:ext cx="69850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b="1" dirty="0"/>
              <a:t>[</a:t>
            </a:r>
            <a:r>
              <a:rPr lang="zh-CN" altLang="en-US" b="1" dirty="0"/>
              <a:t>问题描述</a:t>
            </a:r>
            <a:r>
              <a:rPr lang="en-US" altLang="zh-CN" b="1" dirty="0"/>
              <a:t>]:</a:t>
            </a:r>
            <a:br>
              <a:rPr lang="en-US" altLang="zh-CN" b="1" dirty="0"/>
            </a:br>
            <a:r>
              <a:rPr lang="zh-CN" altLang="en-US" b="1" dirty="0"/>
              <a:t>　　如图，</a:t>
            </a:r>
            <a:r>
              <a:rPr lang="en-US" altLang="zh-CN" b="1" dirty="0"/>
              <a:t>A </a:t>
            </a:r>
            <a:r>
              <a:rPr lang="zh-CN" altLang="en-US" b="1" dirty="0"/>
              <a:t>点有一个过河卒，需要走到目标 </a:t>
            </a:r>
            <a:r>
              <a:rPr lang="en-US" altLang="zh-CN" b="1" dirty="0"/>
              <a:t>B </a:t>
            </a:r>
            <a:r>
              <a:rPr lang="zh-CN" altLang="en-US" b="1" dirty="0"/>
              <a:t>点。卒行走规则：可以向下、或者向右。同时在棋盘上的任一点有一个对方的马（如上图的</a:t>
            </a:r>
            <a:r>
              <a:rPr lang="en-US" altLang="zh-CN" b="1" dirty="0"/>
              <a:t>C</a:t>
            </a:r>
            <a:r>
              <a:rPr lang="zh-CN" altLang="en-US" b="1" dirty="0"/>
              <a:t>点），该马所在的点和所有跳跃一步可达的点称为对方马的控制点。例如上图 </a:t>
            </a:r>
            <a:r>
              <a:rPr lang="en-US" altLang="zh-CN" b="1" dirty="0"/>
              <a:t>C </a:t>
            </a:r>
            <a:r>
              <a:rPr lang="zh-CN" altLang="en-US" b="1" dirty="0"/>
              <a:t>点上的马可以控制 </a:t>
            </a:r>
            <a:r>
              <a:rPr lang="en-US" altLang="zh-CN" b="1" dirty="0"/>
              <a:t>9 </a:t>
            </a:r>
            <a:r>
              <a:rPr lang="zh-CN" altLang="en-US" b="1" dirty="0"/>
              <a:t>个点（图中的</a:t>
            </a:r>
            <a:r>
              <a:rPr lang="en-US" altLang="zh-CN" b="1" dirty="0"/>
              <a:t>P1</a:t>
            </a:r>
            <a:r>
              <a:rPr lang="zh-CN" altLang="en-US" b="1" dirty="0"/>
              <a:t>，</a:t>
            </a:r>
            <a:r>
              <a:rPr lang="en-US" altLang="zh-CN" b="1" dirty="0"/>
              <a:t>P2 … P8 </a:t>
            </a:r>
            <a:r>
              <a:rPr lang="zh-CN" altLang="en-US" b="1" dirty="0"/>
              <a:t>和 </a:t>
            </a:r>
            <a:r>
              <a:rPr lang="en-US" altLang="zh-CN" b="1" dirty="0"/>
              <a:t>C</a:t>
            </a:r>
            <a:r>
              <a:rPr lang="zh-CN" altLang="en-US" b="1" dirty="0"/>
              <a:t>）。卒不能通过对方马的控制点。 </a:t>
            </a:r>
          </a:p>
        </p:txBody>
      </p:sp>
      <p:pic>
        <p:nvPicPr>
          <p:cNvPr id="710661" name="Picture 5" descr="02fspt1">
            <a:extLst>
              <a:ext uri="{FF2B5EF4-FFF2-40B4-BE49-F238E27FC236}">
                <a16:creationId xmlns:a16="http://schemas.microsoft.com/office/drawing/2014/main" id="{182F0D89-B7D1-4818-A51E-DADC3E6EF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997200"/>
            <a:ext cx="4175125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0662" name="Rectangle 6">
            <a:extLst>
              <a:ext uri="{FF2B5EF4-FFF2-40B4-BE49-F238E27FC236}">
                <a16:creationId xmlns:a16="http://schemas.microsoft.com/office/drawing/2014/main" id="{CD5EEA25-ABA6-466E-B231-21CF8D30F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3008661"/>
            <a:ext cx="453707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1400" dirty="0"/>
              <a:t>棋盘用坐标表示，</a:t>
            </a:r>
            <a:r>
              <a:rPr lang="en-US" altLang="zh-CN" sz="1400" dirty="0"/>
              <a:t>A </a:t>
            </a:r>
            <a:r>
              <a:rPr lang="zh-CN" altLang="en-US" sz="1400" dirty="0"/>
              <a:t>点（</a:t>
            </a:r>
            <a:r>
              <a:rPr lang="en-US" altLang="zh-CN" sz="1400" dirty="0"/>
              <a:t>0</a:t>
            </a:r>
            <a:r>
              <a:rPr lang="zh-CN" altLang="en-US" sz="1400" dirty="0"/>
              <a:t>，</a:t>
            </a:r>
            <a:r>
              <a:rPr lang="en-US" altLang="zh-CN" sz="1400" dirty="0"/>
              <a:t>0</a:t>
            </a:r>
            <a:r>
              <a:rPr lang="zh-CN" altLang="en-US" sz="1400" dirty="0"/>
              <a:t>）、</a:t>
            </a:r>
            <a:r>
              <a:rPr lang="en-US" altLang="zh-CN" sz="1400" dirty="0"/>
              <a:t>B </a:t>
            </a:r>
            <a:r>
              <a:rPr lang="zh-CN" altLang="en-US" sz="1400" dirty="0"/>
              <a:t>点（</a:t>
            </a:r>
            <a:r>
              <a:rPr lang="en-US" altLang="zh-CN" sz="1400" dirty="0" err="1"/>
              <a:t>n,m</a:t>
            </a:r>
            <a:r>
              <a:rPr lang="zh-CN" altLang="en-US" sz="1400" dirty="0"/>
              <a:t>）</a:t>
            </a:r>
            <a:r>
              <a:rPr lang="en-US" altLang="zh-CN" sz="1400" dirty="0"/>
              <a:t>(</a:t>
            </a:r>
            <a:r>
              <a:rPr lang="en-US" altLang="zh-CN" sz="1400" dirty="0" err="1"/>
              <a:t>n,m</a:t>
            </a:r>
            <a:r>
              <a:rPr lang="en-US" altLang="zh-CN" sz="1400" dirty="0"/>
              <a:t> </a:t>
            </a:r>
            <a:r>
              <a:rPr lang="zh-CN" altLang="en-US" sz="1400" dirty="0"/>
              <a:t>为不超过 </a:t>
            </a:r>
            <a:r>
              <a:rPr lang="en-US" altLang="zh-CN" sz="1400" dirty="0"/>
              <a:t>20 </a:t>
            </a:r>
            <a:r>
              <a:rPr lang="zh-CN" altLang="en-US" sz="1400" dirty="0"/>
              <a:t>的整数，并由键盘输入</a:t>
            </a:r>
            <a:r>
              <a:rPr lang="en-US" altLang="zh-CN" sz="1400" dirty="0"/>
              <a:t>)</a:t>
            </a:r>
            <a:r>
              <a:rPr lang="zh-CN" altLang="en-US" sz="1400" dirty="0"/>
              <a:t>，同样马的位置坐标是需要给出的（约定</a:t>
            </a:r>
            <a:r>
              <a:rPr lang="en-US" altLang="zh-CN" sz="1400" dirty="0"/>
              <a:t>: C&lt;&gt;A</a:t>
            </a:r>
            <a:r>
              <a:rPr lang="zh-CN" altLang="en-US" sz="1400" dirty="0"/>
              <a:t>，同时</a:t>
            </a:r>
            <a:r>
              <a:rPr lang="en-US" altLang="zh-CN" sz="1400" dirty="0"/>
              <a:t>C&lt;&gt;B</a:t>
            </a:r>
            <a:r>
              <a:rPr lang="zh-CN" altLang="en-US" sz="1400" dirty="0"/>
              <a:t>）。现在要求你计算出卒从 </a:t>
            </a:r>
            <a:r>
              <a:rPr lang="en-US" altLang="zh-CN" sz="1400" dirty="0"/>
              <a:t>A </a:t>
            </a:r>
            <a:r>
              <a:rPr lang="zh-CN" altLang="en-US" sz="1400" dirty="0"/>
              <a:t>点能够到达 </a:t>
            </a:r>
            <a:r>
              <a:rPr lang="en-US" altLang="zh-CN" sz="1400" dirty="0"/>
              <a:t>B </a:t>
            </a:r>
            <a:r>
              <a:rPr lang="zh-CN" altLang="en-US" sz="1400" dirty="0"/>
              <a:t>点的路径的条数。 </a:t>
            </a:r>
          </a:p>
          <a:p>
            <a:r>
              <a:rPr lang="en-US" altLang="zh-CN" sz="1400" b="1" dirty="0"/>
              <a:t>[</a:t>
            </a:r>
            <a:r>
              <a:rPr lang="zh-CN" altLang="en-US" sz="1400" b="1" dirty="0"/>
              <a:t>输入</a:t>
            </a:r>
            <a:r>
              <a:rPr lang="en-US" altLang="zh-CN" sz="1400" b="1" dirty="0"/>
              <a:t>]</a:t>
            </a:r>
            <a:r>
              <a:rPr lang="en-US" altLang="zh-CN" sz="1400" dirty="0"/>
              <a:t>:</a:t>
            </a:r>
            <a:br>
              <a:rPr lang="en-US" altLang="zh-CN" sz="1400" dirty="0"/>
            </a:br>
            <a:r>
              <a:rPr lang="zh-CN" altLang="en-US" sz="1400" dirty="0"/>
              <a:t>键盘输入</a:t>
            </a:r>
            <a:br>
              <a:rPr lang="zh-CN" altLang="en-US" sz="1400" dirty="0"/>
            </a:br>
            <a:r>
              <a:rPr lang="en-US" altLang="zh-CN" sz="1400" dirty="0"/>
              <a:t>B</a:t>
            </a:r>
            <a:r>
              <a:rPr lang="zh-CN" altLang="en-US" sz="1400" dirty="0"/>
              <a:t>点的坐标（</a:t>
            </a:r>
            <a:r>
              <a:rPr lang="en-US" altLang="zh-CN" sz="1400" dirty="0" err="1"/>
              <a:t>n,m</a:t>
            </a:r>
            <a:r>
              <a:rPr lang="zh-CN" altLang="en-US" sz="1400" dirty="0"/>
              <a:t>）以及对方马的坐标（</a:t>
            </a:r>
            <a:r>
              <a:rPr lang="en-US" altLang="zh-CN" sz="1400" dirty="0"/>
              <a:t>X,Y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b="1" dirty="0"/>
              <a:t>[</a:t>
            </a:r>
            <a:r>
              <a:rPr lang="zh-CN" altLang="en-US" sz="1400" b="1" dirty="0"/>
              <a:t>输出</a:t>
            </a:r>
            <a:r>
              <a:rPr lang="en-US" altLang="zh-CN" sz="1400" b="1" dirty="0"/>
              <a:t>]</a:t>
            </a:r>
            <a:r>
              <a:rPr lang="en-US" altLang="zh-CN" sz="1400" dirty="0"/>
              <a:t>:</a:t>
            </a:r>
            <a:br>
              <a:rPr lang="en-US" altLang="zh-CN" sz="1400" dirty="0"/>
            </a:br>
            <a:r>
              <a:rPr lang="zh-CN" altLang="en-US" sz="1400" dirty="0"/>
              <a:t>　　屏幕输出</a:t>
            </a:r>
            <a:br>
              <a:rPr lang="zh-CN" altLang="en-US" sz="1400" dirty="0"/>
            </a:br>
            <a:r>
              <a:rPr lang="zh-CN" altLang="en-US" sz="1400" dirty="0"/>
              <a:t>　　　　一个整数（路径的条数）。 </a:t>
            </a:r>
          </a:p>
          <a:p>
            <a:r>
              <a:rPr lang="en-US" altLang="zh-CN" sz="1400" b="1" dirty="0"/>
              <a:t>[</a:t>
            </a:r>
            <a:r>
              <a:rPr lang="zh-CN" altLang="en-US" sz="1400" b="1" dirty="0"/>
              <a:t>输入输出样例</a:t>
            </a:r>
            <a:r>
              <a:rPr lang="en-US" altLang="zh-CN" sz="1400" b="1" dirty="0"/>
              <a:t>]</a:t>
            </a:r>
            <a:r>
              <a:rPr lang="en-US" altLang="zh-CN" sz="1400" dirty="0"/>
              <a:t>:</a:t>
            </a:r>
            <a:br>
              <a:rPr lang="en-US" altLang="zh-CN" sz="1400" dirty="0"/>
            </a:br>
            <a:r>
              <a:rPr lang="zh-CN" altLang="en-US" sz="1400" dirty="0"/>
              <a:t>　　输入：</a:t>
            </a:r>
            <a:br>
              <a:rPr lang="zh-CN" altLang="en-US" sz="1400" dirty="0"/>
            </a:br>
            <a:r>
              <a:rPr lang="zh-CN" altLang="en-US" sz="1400" dirty="0"/>
              <a:t>　　　</a:t>
            </a:r>
            <a:r>
              <a:rPr lang="en-US" altLang="zh-CN" sz="1400" dirty="0"/>
              <a:t>6 6 3 2</a:t>
            </a:r>
            <a:br>
              <a:rPr lang="en-US" altLang="zh-CN" sz="1400" dirty="0"/>
            </a:br>
            <a:r>
              <a:rPr lang="zh-CN" altLang="en-US" sz="1400" dirty="0"/>
              <a:t>　　输出：</a:t>
            </a:r>
            <a:br>
              <a:rPr lang="zh-CN" altLang="en-US" sz="1400" dirty="0"/>
            </a:br>
            <a:r>
              <a:rPr lang="zh-CN" altLang="en-US" sz="1400" dirty="0"/>
              <a:t>　　　</a:t>
            </a:r>
            <a:r>
              <a:rPr lang="en-US" altLang="zh-CN" sz="1400" dirty="0"/>
              <a:t>17</a:t>
            </a:r>
            <a:br>
              <a:rPr lang="en-US" altLang="zh-CN" sz="1400" dirty="0"/>
            </a:br>
            <a:endParaRPr lang="en-US" altLang="zh-CN" sz="1400" dirty="0"/>
          </a:p>
        </p:txBody>
      </p:sp>
      <p:sp>
        <p:nvSpPr>
          <p:cNvPr id="2" name="爆炸形: 8 pt  1">
            <a:extLst>
              <a:ext uri="{FF2B5EF4-FFF2-40B4-BE49-F238E27FC236}">
                <a16:creationId xmlns:a16="http://schemas.microsoft.com/office/drawing/2014/main" id="{1D5D88AE-8A64-4990-97C9-D6CB65B1BDA5}"/>
              </a:ext>
            </a:extLst>
          </p:cNvPr>
          <p:cNvSpPr/>
          <p:nvPr/>
        </p:nvSpPr>
        <p:spPr bwMode="auto">
          <a:xfrm>
            <a:off x="457200" y="5365395"/>
            <a:ext cx="3744416" cy="1412776"/>
          </a:xfrm>
          <a:prstGeom prst="irregularSeal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为什么不暴力？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1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58" grpId="0" build="p"/>
      <p:bldP spid="710660" grpId="0"/>
      <p:bldP spid="71066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D6BCD05F-E278-4A67-A109-D2F639A9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73AD-F9C3-44D3-8CC0-10597D197D2A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721924" name="Text Box 4">
            <a:extLst>
              <a:ext uri="{FF2B5EF4-FFF2-40B4-BE49-F238E27FC236}">
                <a16:creationId xmlns:a16="http://schemas.microsoft.com/office/drawing/2014/main" id="{647785C7-9709-4E01-8780-4D7043C5E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3375"/>
            <a:ext cx="6769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拓展</a:t>
            </a:r>
            <a:r>
              <a:rPr lang="en-US" altLang="zh-CN" sz="2800" b="1"/>
              <a:t>3</a:t>
            </a:r>
            <a:r>
              <a:rPr lang="zh-CN" altLang="en-US" sz="2800" b="1"/>
              <a:t>：开心的金明 （</a:t>
            </a:r>
            <a:r>
              <a:rPr lang="en-US" altLang="zh-CN" sz="2800" b="1"/>
              <a:t>vijos   1317</a:t>
            </a:r>
            <a:r>
              <a:rPr lang="zh-CN" altLang="en-US" sz="2800" b="1"/>
              <a:t>）</a:t>
            </a:r>
          </a:p>
        </p:txBody>
      </p:sp>
      <p:sp>
        <p:nvSpPr>
          <p:cNvPr id="721925" name="Rectangle 5">
            <a:extLst>
              <a:ext uri="{FF2B5EF4-FFF2-40B4-BE49-F238E27FC236}">
                <a16:creationId xmlns:a16="http://schemas.microsoft.com/office/drawing/2014/main" id="{2304B9D5-FB30-4022-AD22-D0EC4EDFB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022350"/>
            <a:ext cx="81375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dirty="0"/>
              <a:t>        金明今天很开心，家里购置的新房就要领钥匙了，新房里有一间他自己专用的很宽敞的房间。更让他高兴的是，妈妈昨天对他说：“你的房间需要购买哪些物品，怎么布置，你说了算，只要不超过</a:t>
            </a:r>
            <a:r>
              <a:rPr lang="en-US" altLang="zh-CN" dirty="0"/>
              <a:t>N </a:t>
            </a:r>
            <a:r>
              <a:rPr lang="zh-CN" altLang="en-US" dirty="0"/>
              <a:t>元钱就行”。今天一早金明就开始做预算，但是他想买的东西太多了，肯定会超过妈妈限定的</a:t>
            </a:r>
            <a:r>
              <a:rPr lang="en-US" altLang="zh-CN" dirty="0"/>
              <a:t>N </a:t>
            </a:r>
            <a:r>
              <a:rPr lang="zh-CN" altLang="en-US" dirty="0"/>
              <a:t>元。于是，他把每件物品规定了一个重要度，分为</a:t>
            </a:r>
            <a:r>
              <a:rPr lang="en-US" altLang="zh-CN" dirty="0"/>
              <a:t>5 </a:t>
            </a:r>
            <a:r>
              <a:rPr lang="zh-CN" altLang="en-US" dirty="0"/>
              <a:t>等：用整数</a:t>
            </a:r>
            <a:r>
              <a:rPr lang="en-US" altLang="zh-CN" dirty="0"/>
              <a:t>1~5 </a:t>
            </a:r>
            <a:r>
              <a:rPr lang="zh-CN" altLang="en-US" dirty="0"/>
              <a:t>表示，第</a:t>
            </a:r>
            <a:r>
              <a:rPr lang="en-US" altLang="zh-CN" dirty="0"/>
              <a:t>5 </a:t>
            </a:r>
            <a:r>
              <a:rPr lang="zh-CN" altLang="en-US" dirty="0"/>
              <a:t>等最重要。他还从因特网上查到了每件物品的价格（都是整数元）。他希望在不超过</a:t>
            </a:r>
            <a:r>
              <a:rPr lang="en-US" altLang="zh-CN" dirty="0"/>
              <a:t>N </a:t>
            </a:r>
            <a:r>
              <a:rPr lang="zh-CN" altLang="en-US" dirty="0"/>
              <a:t>元（可以等于</a:t>
            </a:r>
            <a:r>
              <a:rPr lang="en-US" altLang="zh-CN" dirty="0"/>
              <a:t>N </a:t>
            </a:r>
            <a:r>
              <a:rPr lang="zh-CN" altLang="en-US" dirty="0"/>
              <a:t>元）的前提下，使每件物品的价格与重要度的乘积的总和最大。设第</a:t>
            </a:r>
            <a:r>
              <a:rPr lang="en-US" altLang="zh-CN" dirty="0"/>
              <a:t>j </a:t>
            </a:r>
            <a:r>
              <a:rPr lang="zh-CN" altLang="en-US" dirty="0"/>
              <a:t>件物品的价格为</a:t>
            </a:r>
            <a:r>
              <a:rPr lang="en-US" altLang="zh-CN" dirty="0"/>
              <a:t>v[j]</a:t>
            </a:r>
            <a:r>
              <a:rPr lang="zh-CN" altLang="en-US" dirty="0"/>
              <a:t>，重要度为</a:t>
            </a:r>
            <a:r>
              <a:rPr lang="en-US" altLang="zh-CN" dirty="0"/>
              <a:t>w[j]</a:t>
            </a:r>
            <a:r>
              <a:rPr lang="zh-CN" altLang="en-US" dirty="0"/>
              <a:t>，共选中了</a:t>
            </a:r>
            <a:r>
              <a:rPr lang="en-US" altLang="zh-CN" dirty="0"/>
              <a:t>k </a:t>
            </a:r>
            <a:r>
              <a:rPr lang="zh-CN" altLang="en-US" dirty="0"/>
              <a:t>件物品，编号依次为</a:t>
            </a:r>
            <a:r>
              <a:rPr lang="en-US" altLang="zh-CN" dirty="0"/>
              <a:t>j1...</a:t>
            </a:r>
            <a:r>
              <a:rPr lang="en-US" altLang="zh-CN" dirty="0" err="1"/>
              <a:t>jk</a:t>
            </a:r>
            <a:r>
              <a:rPr lang="zh-CN" altLang="en-US" dirty="0"/>
              <a:t>，则所求的总和为：</a:t>
            </a:r>
            <a:r>
              <a:rPr lang="en-US" altLang="zh-CN" dirty="0"/>
              <a:t>v[j1]*w[j1]+..+v[</a:t>
            </a:r>
            <a:r>
              <a:rPr lang="en-US" altLang="zh-CN" dirty="0" err="1"/>
              <a:t>jk</a:t>
            </a:r>
            <a:r>
              <a:rPr lang="en-US" altLang="zh-CN" dirty="0"/>
              <a:t>]*w[</a:t>
            </a:r>
            <a:r>
              <a:rPr lang="en-US" altLang="zh-CN" dirty="0" err="1"/>
              <a:t>jk</a:t>
            </a:r>
            <a:r>
              <a:rPr lang="en-US" altLang="zh-CN" dirty="0"/>
              <a:t>]</a:t>
            </a:r>
            <a:r>
              <a:rPr lang="zh-CN" altLang="en-US" dirty="0"/>
              <a:t>请你帮助金明设计一个满足要求的购物单</a:t>
            </a:r>
            <a:r>
              <a:rPr lang="en-US" altLang="zh-CN" dirty="0"/>
              <a:t>. </a:t>
            </a:r>
          </a:p>
        </p:txBody>
      </p:sp>
      <p:sp>
        <p:nvSpPr>
          <p:cNvPr id="721926" name="Rectangle 6">
            <a:extLst>
              <a:ext uri="{FF2B5EF4-FFF2-40B4-BE49-F238E27FC236}">
                <a16:creationId xmlns:a16="http://schemas.microsoft.com/office/drawing/2014/main" id="{3B6E9568-898C-4CA2-A274-6F0AE5267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149725"/>
            <a:ext cx="2628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b="1"/>
              <a:t>输入格式 </a:t>
            </a:r>
            <a:r>
              <a:rPr lang="en-US" altLang="zh-CN" b="1"/>
              <a:t>Input Format </a:t>
            </a:r>
          </a:p>
        </p:txBody>
      </p:sp>
      <p:sp>
        <p:nvSpPr>
          <p:cNvPr id="721927" name="Rectangle 7">
            <a:extLst>
              <a:ext uri="{FF2B5EF4-FFF2-40B4-BE49-F238E27FC236}">
                <a16:creationId xmlns:a16="http://schemas.microsoft.com/office/drawing/2014/main" id="{3F90495B-D49E-4D07-BAD6-E9B637C9E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452938"/>
            <a:ext cx="78486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/>
              <a:t>输入的第</a:t>
            </a:r>
            <a:r>
              <a:rPr lang="en-US" altLang="zh-CN"/>
              <a:t>1 </a:t>
            </a:r>
            <a:r>
              <a:rPr lang="zh-CN" altLang="en-US"/>
              <a:t>行，为两个正整数，用一个空格隔开：</a:t>
            </a:r>
            <a:br>
              <a:rPr lang="zh-CN" altLang="en-US"/>
            </a:br>
            <a:r>
              <a:rPr lang="en-US" altLang="zh-CN"/>
              <a:t>N m</a:t>
            </a:r>
            <a:br>
              <a:rPr lang="en-US" altLang="zh-CN"/>
            </a:br>
            <a:r>
              <a:rPr lang="zh-CN" altLang="en-US"/>
              <a:t>（其中</a:t>
            </a:r>
            <a:r>
              <a:rPr lang="en-US" altLang="zh-CN"/>
              <a:t>N</a:t>
            </a:r>
            <a:r>
              <a:rPr lang="zh-CN" altLang="en-US"/>
              <a:t>（</a:t>
            </a:r>
            <a:r>
              <a:rPr lang="en-US" altLang="zh-CN"/>
              <a:t>&lt;30000</a:t>
            </a:r>
            <a:r>
              <a:rPr lang="zh-CN" altLang="en-US"/>
              <a:t>）表示总钱数，</a:t>
            </a:r>
            <a:r>
              <a:rPr lang="en-US" altLang="zh-CN"/>
              <a:t>m(&lt;25)</a:t>
            </a:r>
            <a:r>
              <a:rPr lang="zh-CN" altLang="en-US"/>
              <a:t>为希望购买物品的个数。）</a:t>
            </a:r>
            <a:br>
              <a:rPr lang="zh-CN" altLang="en-US"/>
            </a:br>
            <a:r>
              <a:rPr lang="zh-CN" altLang="en-US"/>
              <a:t>从第</a:t>
            </a:r>
            <a:r>
              <a:rPr lang="en-US" altLang="zh-CN"/>
              <a:t>2 </a:t>
            </a:r>
            <a:r>
              <a:rPr lang="zh-CN" altLang="en-US"/>
              <a:t>行到第</a:t>
            </a:r>
            <a:r>
              <a:rPr lang="en-US" altLang="zh-CN"/>
              <a:t>m+1 </a:t>
            </a:r>
            <a:r>
              <a:rPr lang="zh-CN" altLang="en-US"/>
              <a:t>行，第</a:t>
            </a:r>
            <a:r>
              <a:rPr lang="en-US" altLang="zh-CN"/>
              <a:t>j </a:t>
            </a:r>
            <a:r>
              <a:rPr lang="zh-CN" altLang="en-US"/>
              <a:t>行给出了编号为</a:t>
            </a:r>
            <a:r>
              <a:rPr lang="en-US" altLang="zh-CN"/>
              <a:t>j-1</a:t>
            </a:r>
            <a:br>
              <a:rPr lang="en-US" altLang="zh-CN"/>
            </a:br>
            <a:r>
              <a:rPr lang="zh-CN" altLang="en-US"/>
              <a:t>的物品的基本数据，每行有</a:t>
            </a:r>
            <a:r>
              <a:rPr lang="en-US" altLang="zh-CN"/>
              <a:t>2 </a:t>
            </a:r>
            <a:r>
              <a:rPr lang="zh-CN" altLang="en-US"/>
              <a:t>个非负整数</a:t>
            </a:r>
            <a:br>
              <a:rPr lang="zh-CN" altLang="en-US"/>
            </a:br>
            <a:r>
              <a:rPr lang="en-US" altLang="zh-CN"/>
              <a:t>v p</a:t>
            </a:r>
            <a:br>
              <a:rPr lang="en-US" altLang="zh-CN"/>
            </a:br>
            <a:r>
              <a:rPr lang="zh-CN" altLang="en-US"/>
              <a:t>（其中</a:t>
            </a:r>
            <a:r>
              <a:rPr lang="en-US" altLang="zh-CN"/>
              <a:t>v </a:t>
            </a:r>
            <a:r>
              <a:rPr lang="zh-CN" altLang="en-US"/>
              <a:t>表示该物品的价格（</a:t>
            </a:r>
            <a:r>
              <a:rPr lang="en-US" altLang="zh-CN"/>
              <a:t>v≤10000</a:t>
            </a:r>
            <a:r>
              <a:rPr lang="zh-CN" altLang="en-US"/>
              <a:t>），</a:t>
            </a:r>
            <a:r>
              <a:rPr lang="en-US" altLang="zh-CN"/>
              <a:t>p </a:t>
            </a:r>
            <a:r>
              <a:rPr lang="zh-CN" altLang="en-US"/>
              <a:t>表示该物品的重要度（</a:t>
            </a:r>
            <a:r>
              <a:rPr lang="en-US" altLang="zh-CN"/>
              <a:t>1~5</a:t>
            </a:r>
            <a:r>
              <a:rPr lang="zh-CN" altLang="en-US"/>
              <a:t>））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C329D401-DC79-42C7-9186-D206DF22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BC28-3D69-4F12-B41B-01536ECDB380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722948" name="Rectangle 4">
            <a:extLst>
              <a:ext uri="{FF2B5EF4-FFF2-40B4-BE49-F238E27FC236}">
                <a16:creationId xmlns:a16="http://schemas.microsoft.com/office/drawing/2014/main" id="{44740929-7160-40E8-99EE-29DD9FF29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04813"/>
            <a:ext cx="2819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b="1"/>
              <a:t>输出格式 </a:t>
            </a:r>
            <a:r>
              <a:rPr lang="en-US" altLang="zh-CN" b="1"/>
              <a:t>Output Format </a:t>
            </a:r>
          </a:p>
        </p:txBody>
      </p:sp>
      <p:sp>
        <p:nvSpPr>
          <p:cNvPr id="722949" name="Rectangle 5">
            <a:extLst>
              <a:ext uri="{FF2B5EF4-FFF2-40B4-BE49-F238E27FC236}">
                <a16:creationId xmlns:a16="http://schemas.microsoft.com/office/drawing/2014/main" id="{3E874E79-CA93-4F54-A0C5-7E61580A3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81075"/>
            <a:ext cx="7727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/>
              <a:t>输出只有一个正整数，为不超过总钱数的物品的价格与重要度乘积的总和的</a:t>
            </a:r>
            <a:br>
              <a:rPr lang="zh-CN" altLang="en-US"/>
            </a:br>
            <a:r>
              <a:rPr lang="zh-CN" altLang="en-US"/>
              <a:t>最大值（</a:t>
            </a:r>
            <a:r>
              <a:rPr lang="en-US" altLang="zh-CN"/>
              <a:t>&lt;100000000</a:t>
            </a:r>
            <a:r>
              <a:rPr lang="zh-CN" altLang="en-US"/>
              <a:t>） </a:t>
            </a:r>
          </a:p>
        </p:txBody>
      </p:sp>
      <p:sp>
        <p:nvSpPr>
          <p:cNvPr id="722950" name="Rectangle 6">
            <a:extLst>
              <a:ext uri="{FF2B5EF4-FFF2-40B4-BE49-F238E27FC236}">
                <a16:creationId xmlns:a16="http://schemas.microsoft.com/office/drawing/2014/main" id="{B9541FAC-0DFA-4F77-A144-CF2C30A3D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916113"/>
            <a:ext cx="2667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b="1"/>
              <a:t>样例输入 </a:t>
            </a:r>
            <a:r>
              <a:rPr lang="en-US" altLang="zh-CN" b="1"/>
              <a:t>Sample Input </a:t>
            </a:r>
          </a:p>
        </p:txBody>
      </p:sp>
      <p:sp>
        <p:nvSpPr>
          <p:cNvPr id="722951" name="Rectangle 7">
            <a:extLst>
              <a:ext uri="{FF2B5EF4-FFF2-40B4-BE49-F238E27FC236}">
                <a16:creationId xmlns:a16="http://schemas.microsoft.com/office/drawing/2014/main" id="{780A1B2F-2BF7-43E1-923F-C4E66F6C2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349500"/>
            <a:ext cx="45720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1000 5</a:t>
            </a:r>
          </a:p>
          <a:p>
            <a:r>
              <a:rPr lang="en-US" altLang="zh-CN"/>
              <a:t>800 2</a:t>
            </a:r>
          </a:p>
          <a:p>
            <a:r>
              <a:rPr lang="en-US" altLang="zh-CN"/>
              <a:t>400 5</a:t>
            </a:r>
          </a:p>
          <a:p>
            <a:r>
              <a:rPr lang="en-US" altLang="zh-CN"/>
              <a:t>300 5</a:t>
            </a:r>
          </a:p>
          <a:p>
            <a:r>
              <a:rPr lang="en-US" altLang="zh-CN"/>
              <a:t>400 3</a:t>
            </a:r>
          </a:p>
          <a:p>
            <a:r>
              <a:rPr lang="en-US" altLang="zh-CN"/>
              <a:t>200 2</a:t>
            </a:r>
          </a:p>
        </p:txBody>
      </p:sp>
      <p:sp>
        <p:nvSpPr>
          <p:cNvPr id="722952" name="Rectangle 8">
            <a:extLst>
              <a:ext uri="{FF2B5EF4-FFF2-40B4-BE49-F238E27FC236}">
                <a16:creationId xmlns:a16="http://schemas.microsoft.com/office/drawing/2014/main" id="{DDDCAC26-9FA4-45C9-AD43-87D32ABBE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221163"/>
            <a:ext cx="285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b="1"/>
              <a:t>样例输出 </a:t>
            </a:r>
            <a:r>
              <a:rPr lang="en-US" altLang="zh-CN" b="1"/>
              <a:t>Sample Output </a:t>
            </a:r>
          </a:p>
        </p:txBody>
      </p:sp>
      <p:sp>
        <p:nvSpPr>
          <p:cNvPr id="722953" name="Rectangle 9">
            <a:extLst>
              <a:ext uri="{FF2B5EF4-FFF2-40B4-BE49-F238E27FC236}">
                <a16:creationId xmlns:a16="http://schemas.microsoft.com/office/drawing/2014/main" id="{C25C22CE-B0FC-4DB4-959A-287DC3062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797425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3900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599C4AE5-16E8-4DFD-9982-82F4709C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C476-B7FA-4B46-90FC-EB309A488888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724997" name="Rectangle 5">
            <a:extLst>
              <a:ext uri="{FF2B5EF4-FFF2-40B4-BE49-F238E27FC236}">
                <a16:creationId xmlns:a16="http://schemas.microsoft.com/office/drawing/2014/main" id="{74E200DF-4BD1-4114-A99A-E45C9D3F1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0350"/>
            <a:ext cx="5257800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例题</a:t>
            </a:r>
            <a:r>
              <a:rPr lang="en-US" altLang="zh-CN" dirty="0"/>
              <a:t>10</a:t>
            </a:r>
            <a:r>
              <a:rPr lang="zh-CN" altLang="en-US" dirty="0"/>
              <a:t>：完全背包</a:t>
            </a:r>
          </a:p>
        </p:txBody>
      </p:sp>
      <p:sp>
        <p:nvSpPr>
          <p:cNvPr id="724998" name="Text Box 6">
            <a:extLst>
              <a:ext uri="{FF2B5EF4-FFF2-40B4-BE49-F238E27FC236}">
                <a16:creationId xmlns:a16="http://schemas.microsoft.com/office/drawing/2014/main" id="{5EF89F26-E87D-416F-A085-97CBCF6E4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052513"/>
            <a:ext cx="770572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描述：有</a:t>
            </a:r>
            <a:r>
              <a:rPr lang="en-US" altLang="zh-CN" b="1" dirty="0"/>
              <a:t>N</a:t>
            </a:r>
            <a:r>
              <a:rPr lang="zh-CN" altLang="en-US" b="1" dirty="0"/>
              <a:t>种物品和一个体积为</a:t>
            </a:r>
            <a:r>
              <a:rPr lang="en-US" altLang="zh-CN" b="1" dirty="0"/>
              <a:t>W</a:t>
            </a:r>
            <a:r>
              <a:rPr lang="zh-CN" altLang="en-US" b="1" dirty="0"/>
              <a:t>的背包，每种物品都有无限件可用。第</a:t>
            </a:r>
            <a:r>
              <a:rPr lang="en-US" altLang="zh-CN" b="1" dirty="0" err="1"/>
              <a:t>i</a:t>
            </a:r>
            <a:r>
              <a:rPr lang="zh-CN" altLang="en-US" b="1" dirty="0"/>
              <a:t>种物品的体积是</a:t>
            </a:r>
            <a:r>
              <a:rPr lang="en-US" altLang="zh-CN" b="1" dirty="0"/>
              <a:t>w[</a:t>
            </a:r>
            <a:r>
              <a:rPr lang="en-US" altLang="zh-CN" b="1" dirty="0" err="1"/>
              <a:t>i</a:t>
            </a:r>
            <a:r>
              <a:rPr lang="en-US" altLang="zh-CN" b="1" dirty="0"/>
              <a:t>]</a:t>
            </a:r>
            <a:r>
              <a:rPr lang="zh-CN" altLang="en-US" b="1" dirty="0"/>
              <a:t>，价值是</a:t>
            </a:r>
            <a:r>
              <a:rPr lang="en-US" altLang="zh-CN" b="1" dirty="0"/>
              <a:t>v[</a:t>
            </a:r>
            <a:r>
              <a:rPr lang="en-US" altLang="zh-CN" b="1" dirty="0" err="1"/>
              <a:t>i</a:t>
            </a:r>
            <a:r>
              <a:rPr lang="en-US" altLang="zh-CN" b="1" dirty="0"/>
              <a:t>]</a:t>
            </a:r>
            <a:r>
              <a:rPr lang="zh-CN" altLang="en-US" b="1" dirty="0"/>
              <a:t>。求解将哪些物品装入背包可使这些物品的体积总和不超过背包容量，且价值总和最大。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FD4FA84-D6FD-40BC-B5E1-F0025D1179D1}"/>
                  </a:ext>
                </a:extLst>
              </p:cNvPr>
              <p:cNvSpPr txBox="1"/>
              <p:nvPr/>
            </p:nvSpPr>
            <p:spPr>
              <a:xfrm>
                <a:off x="1547664" y="2564904"/>
                <a:ext cx="6192688" cy="219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err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00B0F0"/>
                    </a:solidFill>
                  </a:rPr>
                  <a:t>表示前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srgbClr val="00B0F0"/>
                    </a:solidFill>
                  </a:rPr>
                  <a:t>种物品放入容量为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>
                    <a:solidFill>
                      <a:srgbClr val="00B0F0"/>
                    </a:solidFill>
                  </a:rPr>
                  <a:t>的背包中的最大价值，</a:t>
                </a:r>
                <a:endParaRPr lang="en-US" altLang="zh-CN" dirty="0">
                  <a:solidFill>
                    <a:srgbClr val="00B0F0"/>
                  </a:solidFill>
                </a:endParaRPr>
              </a:p>
              <a:p>
                <a:endParaRPr lang="en-US" altLang="zh-CN" dirty="0">
                  <a:solidFill>
                    <a:srgbClr val="00B0F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endChr m:val="}"/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𝑘𝑤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𝑘𝑣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zh-CN" alt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𝑘𝑤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:endParaRPr lang="en-US" altLang="zh-CN" dirty="0"/>
              </a:p>
              <a:p>
                <a:pPr/>
                <a:r>
                  <a:rPr lang="zh-CN" altLang="en-US" dirty="0">
                    <a:solidFill>
                      <a:srgbClr val="FF0000"/>
                    </a:solidFill>
                  </a:rPr>
                  <a:t>或者：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brk m:alnAt="7"/>
                                  </m:rP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不放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至少</m:t>
                                </m:r>
                                <m:r>
                                  <a:rPr lang="zh-CN" alt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放</m:t>
                                </m:r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一件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FD4FA84-D6FD-40BC-B5E1-F0025D117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564904"/>
                <a:ext cx="6192688" cy="2196755"/>
              </a:xfrm>
              <a:prstGeom prst="rect">
                <a:avLst/>
              </a:prstGeom>
              <a:blipFill>
                <a:blip r:embed="rId2"/>
                <a:stretch>
                  <a:fillRect l="-886" t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61F38FEE-DBDB-46A2-A222-F5E39319FBC7}"/>
              </a:ext>
            </a:extLst>
          </p:cNvPr>
          <p:cNvSpPr txBox="1"/>
          <p:nvPr/>
        </p:nvSpPr>
        <p:spPr>
          <a:xfrm>
            <a:off x="692583" y="5436155"/>
            <a:ext cx="586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例题：洛谷</a:t>
            </a:r>
            <a:r>
              <a:rPr lang="en-US" altLang="zh-CN" b="1" dirty="0">
                <a:solidFill>
                  <a:srgbClr val="FF0000"/>
                </a:solidFill>
              </a:rPr>
              <a:t>P1616</a:t>
            </a:r>
            <a:r>
              <a:rPr lang="zh-CN" altLang="en-US" b="1" dirty="0">
                <a:solidFill>
                  <a:srgbClr val="FF0000"/>
                </a:solidFill>
              </a:rPr>
              <a:t>，疯狂采药</a:t>
            </a:r>
          </a:p>
        </p:txBody>
      </p:sp>
      <p:sp>
        <p:nvSpPr>
          <p:cNvPr id="5" name="爆炸形: 8 pt  4">
            <a:extLst>
              <a:ext uri="{FF2B5EF4-FFF2-40B4-BE49-F238E27FC236}">
                <a16:creationId xmlns:a16="http://schemas.microsoft.com/office/drawing/2014/main" id="{5B677AF8-C25C-423D-9845-240210ADEB8E}"/>
              </a:ext>
            </a:extLst>
          </p:cNvPr>
          <p:cNvSpPr/>
          <p:nvPr/>
        </p:nvSpPr>
        <p:spPr bwMode="auto">
          <a:xfrm>
            <a:off x="5754960" y="4653136"/>
            <a:ext cx="3682752" cy="2592288"/>
          </a:xfrm>
          <a:prstGeom prst="irregularSeal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可转化为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01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背包问题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7" grpId="0"/>
      <p:bldP spid="7249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599C4AE5-16E8-4DFD-9982-82F4709C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C476-B7FA-4B46-90FC-EB309A488888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724997" name="Rectangle 5">
            <a:extLst>
              <a:ext uri="{FF2B5EF4-FFF2-40B4-BE49-F238E27FC236}">
                <a16:creationId xmlns:a16="http://schemas.microsoft.com/office/drawing/2014/main" id="{74E200DF-4BD1-4114-A99A-E45C9D3F1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0350"/>
            <a:ext cx="5257800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例题</a:t>
            </a:r>
            <a:r>
              <a:rPr lang="en-US" altLang="zh-CN" dirty="0"/>
              <a:t>11</a:t>
            </a:r>
            <a:r>
              <a:rPr lang="zh-CN" altLang="en-US" dirty="0"/>
              <a:t>：多重背包</a:t>
            </a:r>
          </a:p>
        </p:txBody>
      </p:sp>
      <p:sp>
        <p:nvSpPr>
          <p:cNvPr id="724998" name="Text Box 6">
            <a:extLst>
              <a:ext uri="{FF2B5EF4-FFF2-40B4-BE49-F238E27FC236}">
                <a16:creationId xmlns:a16="http://schemas.microsoft.com/office/drawing/2014/main" id="{5EF89F26-E87D-416F-A085-97CBCF6E4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052513"/>
            <a:ext cx="770572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描述：有</a:t>
            </a:r>
            <a:r>
              <a:rPr lang="en-US" altLang="zh-CN" b="1" dirty="0"/>
              <a:t>N</a:t>
            </a:r>
            <a:r>
              <a:rPr lang="zh-CN" altLang="en-US" b="1" dirty="0"/>
              <a:t>种物品和一个容量为</a:t>
            </a:r>
            <a:r>
              <a:rPr lang="en-US" altLang="zh-CN" b="1" dirty="0"/>
              <a:t>W</a:t>
            </a:r>
            <a:r>
              <a:rPr lang="zh-CN" altLang="en-US" b="1" dirty="0"/>
              <a:t>的背包。第</a:t>
            </a:r>
            <a:r>
              <a:rPr lang="en-US" altLang="zh-CN" b="1" dirty="0" err="1"/>
              <a:t>i</a:t>
            </a:r>
            <a:r>
              <a:rPr lang="zh-CN" altLang="en-US" b="1" dirty="0"/>
              <a:t>种物品最多有</a:t>
            </a:r>
            <a:r>
              <a:rPr lang="en-US" altLang="zh-CN" b="1" dirty="0"/>
              <a:t>p[</a:t>
            </a:r>
            <a:r>
              <a:rPr lang="en-US" altLang="zh-CN" b="1" dirty="0" err="1"/>
              <a:t>i</a:t>
            </a:r>
            <a:r>
              <a:rPr lang="en-US" altLang="zh-CN" b="1" dirty="0"/>
              <a:t>]</a:t>
            </a:r>
            <a:r>
              <a:rPr lang="zh-CN" altLang="en-US" b="1" dirty="0"/>
              <a:t>件可用，每件体积是</a:t>
            </a:r>
            <a:r>
              <a:rPr lang="en-US" altLang="zh-CN" b="1" dirty="0"/>
              <a:t>w[</a:t>
            </a:r>
            <a:r>
              <a:rPr lang="en-US" altLang="zh-CN" b="1" dirty="0" err="1"/>
              <a:t>i</a:t>
            </a:r>
            <a:r>
              <a:rPr lang="en-US" altLang="zh-CN" b="1" dirty="0"/>
              <a:t>]</a:t>
            </a:r>
            <a:r>
              <a:rPr lang="zh-CN" altLang="en-US" b="1" dirty="0"/>
              <a:t>，价值是</a:t>
            </a:r>
            <a:r>
              <a:rPr lang="en-US" altLang="zh-CN" b="1" dirty="0"/>
              <a:t>v[</a:t>
            </a:r>
            <a:r>
              <a:rPr lang="en-US" altLang="zh-CN" b="1" dirty="0" err="1"/>
              <a:t>i</a:t>
            </a:r>
            <a:r>
              <a:rPr lang="en-US" altLang="zh-CN" b="1" dirty="0"/>
              <a:t>]</a:t>
            </a:r>
            <a:r>
              <a:rPr lang="zh-CN" altLang="en-US" b="1" dirty="0"/>
              <a:t>。求解将哪些物品装入背包可使这些物品的体积总和不超过背包容量，且价值总和最大。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FD4FA84-D6FD-40BC-B5E1-F0025D1179D1}"/>
                  </a:ext>
                </a:extLst>
              </p:cNvPr>
              <p:cNvSpPr txBox="1"/>
              <p:nvPr/>
            </p:nvSpPr>
            <p:spPr>
              <a:xfrm>
                <a:off x="1547664" y="2564904"/>
                <a:ext cx="6192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err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00B0F0"/>
                    </a:solidFill>
                  </a:rPr>
                  <a:t>表示前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srgbClr val="00B0F0"/>
                    </a:solidFill>
                  </a:rPr>
                  <a:t>种物品放入容量为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>
                    <a:solidFill>
                      <a:srgbClr val="00B0F0"/>
                    </a:solidFill>
                  </a:rPr>
                  <a:t>的背包中的最大价值，</a:t>
                </a:r>
                <a:endParaRPr lang="en-US" altLang="zh-CN" dirty="0">
                  <a:solidFill>
                    <a:srgbClr val="00B0F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endChr m:val="}"/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𝑘𝑤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𝑘𝑣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zh-CN" alt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FD4FA84-D6FD-40BC-B5E1-F0025D117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564904"/>
                <a:ext cx="6192688" cy="646331"/>
              </a:xfrm>
              <a:prstGeom prst="rect">
                <a:avLst/>
              </a:prstGeom>
              <a:blipFill>
                <a:blip r:embed="rId2"/>
                <a:stretch>
                  <a:fillRect t="-7547" b="-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61F38FEE-DBDB-46A2-A222-F5E39319FBC7}"/>
              </a:ext>
            </a:extLst>
          </p:cNvPr>
          <p:cNvSpPr txBox="1"/>
          <p:nvPr/>
        </p:nvSpPr>
        <p:spPr>
          <a:xfrm>
            <a:off x="683568" y="4509120"/>
            <a:ext cx="586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例题：</a:t>
            </a:r>
            <a:r>
              <a:rPr lang="en-US" altLang="zh-CN" dirty="0" err="1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Luogu</a:t>
            </a:r>
            <a:r>
              <a:rPr lang="en-US" altLang="zh-CN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P1776 </a:t>
            </a:r>
            <a:r>
              <a:rPr lang="zh-CN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宝物筛选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爆炸形: 8 pt  4">
            <a:extLst>
              <a:ext uri="{FF2B5EF4-FFF2-40B4-BE49-F238E27FC236}">
                <a16:creationId xmlns:a16="http://schemas.microsoft.com/office/drawing/2014/main" id="{5B677AF8-C25C-423D-9845-240210ADEB8E}"/>
              </a:ext>
            </a:extLst>
          </p:cNvPr>
          <p:cNvSpPr/>
          <p:nvPr/>
        </p:nvSpPr>
        <p:spPr bwMode="auto">
          <a:xfrm>
            <a:off x="5004049" y="3861048"/>
            <a:ext cx="3682752" cy="2592288"/>
          </a:xfrm>
          <a:prstGeom prst="irregularSeal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可转化为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01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背包问题</a:t>
            </a:r>
          </a:p>
        </p:txBody>
      </p:sp>
    </p:spTree>
    <p:extLst>
      <p:ext uri="{BB962C8B-B14F-4D97-AF65-F5344CB8AC3E}">
        <p14:creationId xmlns:p14="http://schemas.microsoft.com/office/powerpoint/2010/main" val="259050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7" grpId="0"/>
      <p:bldP spid="72499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599C4AE5-16E8-4DFD-9982-82F4709C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C476-B7FA-4B46-90FC-EB309A488888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724997" name="Rectangle 5">
            <a:extLst>
              <a:ext uri="{FF2B5EF4-FFF2-40B4-BE49-F238E27FC236}">
                <a16:creationId xmlns:a16="http://schemas.microsoft.com/office/drawing/2014/main" id="{74E200DF-4BD1-4114-A99A-E45C9D3F1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0350"/>
            <a:ext cx="5257800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例题</a:t>
            </a:r>
            <a:r>
              <a:rPr lang="en-US" altLang="zh-CN" dirty="0"/>
              <a:t>12</a:t>
            </a:r>
            <a:r>
              <a:rPr lang="zh-CN" altLang="en-US" dirty="0"/>
              <a:t>：混合背包</a:t>
            </a:r>
          </a:p>
        </p:txBody>
      </p:sp>
      <p:sp>
        <p:nvSpPr>
          <p:cNvPr id="724998" name="Text Box 6">
            <a:extLst>
              <a:ext uri="{FF2B5EF4-FFF2-40B4-BE49-F238E27FC236}">
                <a16:creationId xmlns:a16="http://schemas.microsoft.com/office/drawing/2014/main" id="{5EF89F26-E87D-416F-A085-97CBCF6E4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052513"/>
            <a:ext cx="77057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描述：</a:t>
            </a:r>
            <a:r>
              <a:rPr lang="en-US" altLang="zh-CN" b="1" dirty="0"/>
              <a:t>01</a:t>
            </a:r>
            <a:r>
              <a:rPr lang="zh-CN" altLang="en-US" b="1" dirty="0"/>
              <a:t>和完全背包混合，或者再加上多重背包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F38FEE-DBDB-46A2-A222-F5E39319FBC7}"/>
              </a:ext>
            </a:extLst>
          </p:cNvPr>
          <p:cNvSpPr txBox="1"/>
          <p:nvPr/>
        </p:nvSpPr>
        <p:spPr>
          <a:xfrm>
            <a:off x="683568" y="4509120"/>
            <a:ext cx="586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例题：</a:t>
            </a:r>
            <a:r>
              <a:rPr lang="en-US" altLang="zh-CN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dirty="0" err="1">
                <a:hlinkClick r:id="rId3"/>
              </a:rPr>
              <a:t>Luogu</a:t>
            </a:r>
            <a:r>
              <a:rPr lang="en-US" altLang="zh-CN" dirty="0">
                <a:hlinkClick r:id="rId3"/>
              </a:rPr>
              <a:t> P1833 </a:t>
            </a:r>
            <a:r>
              <a:rPr lang="zh-CN" altLang="en-US" dirty="0">
                <a:hlinkClick r:id="rId3"/>
              </a:rPr>
              <a:t>樱花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爆炸形: 8 pt  4">
            <a:extLst>
              <a:ext uri="{FF2B5EF4-FFF2-40B4-BE49-F238E27FC236}">
                <a16:creationId xmlns:a16="http://schemas.microsoft.com/office/drawing/2014/main" id="{5B677AF8-C25C-423D-9845-240210ADEB8E}"/>
              </a:ext>
            </a:extLst>
          </p:cNvPr>
          <p:cNvSpPr/>
          <p:nvPr/>
        </p:nvSpPr>
        <p:spPr bwMode="auto">
          <a:xfrm>
            <a:off x="2195736" y="1648311"/>
            <a:ext cx="3682752" cy="2592288"/>
          </a:xfrm>
          <a:prstGeom prst="irregularSeal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全部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转化为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01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背包问题</a:t>
            </a:r>
          </a:p>
        </p:txBody>
      </p:sp>
    </p:spTree>
    <p:extLst>
      <p:ext uri="{BB962C8B-B14F-4D97-AF65-F5344CB8AC3E}">
        <p14:creationId xmlns:p14="http://schemas.microsoft.com/office/powerpoint/2010/main" val="249348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7" grpId="0"/>
      <p:bldP spid="72499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599C4AE5-16E8-4DFD-9982-82F4709C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C476-B7FA-4B46-90FC-EB309A488888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724997" name="Rectangle 5">
            <a:extLst>
              <a:ext uri="{FF2B5EF4-FFF2-40B4-BE49-F238E27FC236}">
                <a16:creationId xmlns:a16="http://schemas.microsoft.com/office/drawing/2014/main" id="{74E200DF-4BD1-4114-A99A-E45C9D3F1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0350"/>
            <a:ext cx="5257800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例题</a:t>
            </a:r>
            <a:r>
              <a:rPr lang="en-US" altLang="zh-CN" dirty="0"/>
              <a:t>13</a:t>
            </a:r>
            <a:r>
              <a:rPr lang="zh-CN" altLang="en-US" dirty="0"/>
              <a:t>：分组背包</a:t>
            </a:r>
          </a:p>
        </p:txBody>
      </p:sp>
      <p:sp>
        <p:nvSpPr>
          <p:cNvPr id="724998" name="Text Box 6">
            <a:extLst>
              <a:ext uri="{FF2B5EF4-FFF2-40B4-BE49-F238E27FC236}">
                <a16:creationId xmlns:a16="http://schemas.microsoft.com/office/drawing/2014/main" id="{5EF89F26-E87D-416F-A085-97CBCF6E4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052513"/>
            <a:ext cx="77057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描述：有</a:t>
            </a:r>
            <a:r>
              <a:rPr lang="en-US" altLang="zh-CN" b="1" dirty="0"/>
              <a:t>N</a:t>
            </a:r>
            <a:r>
              <a:rPr lang="zh-CN" altLang="en-US" b="1" dirty="0"/>
              <a:t>件物品和一个容量为</a:t>
            </a:r>
            <a:r>
              <a:rPr lang="en-US" altLang="zh-CN" b="1" dirty="0"/>
              <a:t>W</a:t>
            </a:r>
            <a:r>
              <a:rPr lang="zh-CN" altLang="en-US" b="1" dirty="0"/>
              <a:t>的背包。第</a:t>
            </a:r>
            <a:r>
              <a:rPr lang="en-US" altLang="zh-CN" b="1" dirty="0" err="1"/>
              <a:t>i</a:t>
            </a:r>
            <a:r>
              <a:rPr lang="zh-CN" altLang="en-US" b="1" dirty="0"/>
              <a:t>件物品的体积是</a:t>
            </a:r>
            <a:r>
              <a:rPr lang="en-US" altLang="zh-CN" b="1" dirty="0"/>
              <a:t>w[</a:t>
            </a:r>
            <a:r>
              <a:rPr lang="en-US" altLang="zh-CN" b="1" dirty="0" err="1"/>
              <a:t>i</a:t>
            </a:r>
            <a:r>
              <a:rPr lang="en-US" altLang="zh-CN" b="1" dirty="0"/>
              <a:t>]</a:t>
            </a:r>
            <a:r>
              <a:rPr lang="zh-CN" altLang="en-US" b="1" dirty="0"/>
              <a:t>，价值是</a:t>
            </a:r>
            <a:r>
              <a:rPr lang="en-US" altLang="zh-CN" b="1" dirty="0"/>
              <a:t>v[</a:t>
            </a:r>
            <a:r>
              <a:rPr lang="en-US" altLang="zh-CN" b="1" dirty="0" err="1"/>
              <a:t>i</a:t>
            </a:r>
            <a:r>
              <a:rPr lang="en-US" altLang="zh-CN" b="1" dirty="0"/>
              <a:t>] </a:t>
            </a:r>
            <a:r>
              <a:rPr lang="zh-CN" altLang="en-US" b="1" dirty="0"/>
              <a:t>。这些物品被划分为若干组，每组中的物品互相冲突，最多选一件。求解将哪些物品装入背包可使这些物品的体积总和不超过背包容量，且价值总和最大。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F38FEE-DBDB-46A2-A222-F5E39319FBC7}"/>
              </a:ext>
            </a:extLst>
          </p:cNvPr>
          <p:cNvSpPr txBox="1"/>
          <p:nvPr/>
        </p:nvSpPr>
        <p:spPr>
          <a:xfrm>
            <a:off x="683568" y="4509120"/>
            <a:ext cx="586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例题</a:t>
            </a:r>
            <a:r>
              <a:rPr lang="en-US" altLang="zh-CN" dirty="0" err="1">
                <a:hlinkClick r:id="rId2"/>
              </a:rPr>
              <a:t>Luogu</a:t>
            </a:r>
            <a:r>
              <a:rPr lang="en-US" altLang="zh-CN" dirty="0">
                <a:hlinkClick r:id="rId2"/>
              </a:rPr>
              <a:t> 1757 </a:t>
            </a:r>
            <a:r>
              <a:rPr lang="zh-CN" altLang="en-US" dirty="0">
                <a:hlinkClick r:id="rId2"/>
              </a:rPr>
              <a:t>通天之分组背包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A5352BC-DAC7-41C4-98BE-099BB348F515}"/>
                  </a:ext>
                </a:extLst>
              </p:cNvPr>
              <p:cNvSpPr/>
              <p:nvPr/>
            </p:nvSpPr>
            <p:spPr>
              <a:xfrm>
                <a:off x="719137" y="3139172"/>
                <a:ext cx="77057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err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00B0F0"/>
                    </a:solidFill>
                  </a:rPr>
                  <a:t>表示前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组</m:t>
                    </m:r>
                  </m:oMath>
                </a14:m>
                <a:r>
                  <a:rPr lang="zh-CN" altLang="en-US" dirty="0">
                    <a:solidFill>
                      <a:srgbClr val="00B0F0"/>
                    </a:solidFill>
                  </a:rPr>
                  <a:t>物品放入容量为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>
                    <a:solidFill>
                      <a:srgbClr val="00B0F0"/>
                    </a:solidFill>
                  </a:rPr>
                  <a:t>的背包中的最大价值，</a:t>
                </a:r>
                <a:endParaRPr lang="en-US" altLang="zh-CN" dirty="0">
                  <a:solidFill>
                    <a:srgbClr val="00B0F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b="0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−1][</m:t>
                      </m:r>
                      <m:r>
                        <a:rPr lang="en-US" altLang="zh-CN" b="0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],</m:t>
                      </m:r>
                      <m:r>
                        <a:rPr lang="en-US" altLang="zh-CN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−1][</m:t>
                      </m:r>
                      <m:r>
                        <a:rPr lang="en-US" altLang="zh-CN" b="0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]]+</m:t>
                      </m:r>
                      <m:r>
                        <a:rPr lang="en-US" altLang="zh-CN" b="0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]∣</m:t>
                      </m:r>
                      <m:r>
                        <a:rPr lang="zh-CN" altLang="en-US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物品</m:t>
                      </m:r>
                      <m:r>
                        <a:rPr lang="en-US" altLang="zh-CN" b="0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属于组</m:t>
                      </m:r>
                      <m:r>
                        <a:rPr lang="en-US" altLang="zh-CN" b="0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33CCCC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A5352BC-DAC7-41C4-98BE-099BB348F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37" y="3139172"/>
                <a:ext cx="7705725" cy="646331"/>
              </a:xfrm>
              <a:prstGeom prst="rect">
                <a:avLst/>
              </a:prstGeom>
              <a:blipFill>
                <a:blip r:embed="rId3"/>
                <a:stretch>
                  <a:fillRect t="-7547" b="-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爆炸形: 8 pt  2">
            <a:extLst>
              <a:ext uri="{FF2B5EF4-FFF2-40B4-BE49-F238E27FC236}">
                <a16:creationId xmlns:a16="http://schemas.microsoft.com/office/drawing/2014/main" id="{EF5823FB-915B-4E31-9B4D-6CA90C8160C3}"/>
              </a:ext>
            </a:extLst>
          </p:cNvPr>
          <p:cNvSpPr/>
          <p:nvPr/>
        </p:nvSpPr>
        <p:spPr bwMode="auto">
          <a:xfrm>
            <a:off x="5095254" y="3834364"/>
            <a:ext cx="3322712" cy="2232248"/>
          </a:xfrm>
          <a:prstGeom prst="irregularSeal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一组最多选一件</a:t>
            </a:r>
          </a:p>
        </p:txBody>
      </p:sp>
    </p:spTree>
    <p:extLst>
      <p:ext uri="{BB962C8B-B14F-4D97-AF65-F5344CB8AC3E}">
        <p14:creationId xmlns:p14="http://schemas.microsoft.com/office/powerpoint/2010/main" val="302391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7" grpId="0"/>
      <p:bldP spid="72499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599C4AE5-16E8-4DFD-9982-82F4709C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C476-B7FA-4B46-90FC-EB309A488888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724997" name="Rectangle 5">
            <a:extLst>
              <a:ext uri="{FF2B5EF4-FFF2-40B4-BE49-F238E27FC236}">
                <a16:creationId xmlns:a16="http://schemas.microsoft.com/office/drawing/2014/main" id="{74E200DF-4BD1-4114-A99A-E45C9D3F1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0350"/>
            <a:ext cx="5257800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例题</a:t>
            </a:r>
            <a:r>
              <a:rPr lang="en-US" altLang="zh-CN" dirty="0"/>
              <a:t>14</a:t>
            </a:r>
            <a:r>
              <a:rPr lang="zh-CN" altLang="en-US" dirty="0"/>
              <a:t>：有依赖的背包</a:t>
            </a:r>
          </a:p>
        </p:txBody>
      </p:sp>
      <p:sp>
        <p:nvSpPr>
          <p:cNvPr id="724998" name="Text Box 6">
            <a:extLst>
              <a:ext uri="{FF2B5EF4-FFF2-40B4-BE49-F238E27FC236}">
                <a16:creationId xmlns:a16="http://schemas.microsoft.com/office/drawing/2014/main" id="{5EF89F26-E87D-416F-A085-97CBCF6E4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06" y="1055007"/>
            <a:ext cx="7705725" cy="6109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金明的预算方案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1600" b="1" dirty="0"/>
              <a:t>描述：</a:t>
            </a:r>
            <a:r>
              <a:rPr lang="zh-CN" altLang="en-US" sz="1600" dirty="0"/>
              <a:t>金明今天很开心，家里购置的新房就要领钥匙了，新房里有一间金明自己专用的很宽敞的房间。更让他高兴的是，妈妈昨天对他说：“你的房间需要购买哪些物品，怎么布置，你说了算，只要不超过</a:t>
            </a:r>
            <a:r>
              <a:rPr lang="en-US" altLang="zh-CN" sz="1600" dirty="0"/>
              <a:t>N</a:t>
            </a:r>
            <a:r>
              <a:rPr lang="zh-CN" altLang="en-US" sz="1600" dirty="0"/>
              <a:t>元钱就行”。今天一早，金明就开始做预算了，他把想买的物品分为两类：主件与附件，附件是从属于某个主件的，下表就是一些主件与附件的例子：</a:t>
            </a:r>
            <a:br>
              <a:rPr lang="zh-CN" altLang="en-US" sz="1600" dirty="0"/>
            </a:br>
            <a:r>
              <a:rPr lang="zh-CN" altLang="en-US" sz="1600" dirty="0"/>
              <a:t>主件 附件</a:t>
            </a:r>
            <a:br>
              <a:rPr lang="zh-CN" altLang="en-US" sz="1600" dirty="0"/>
            </a:br>
            <a:r>
              <a:rPr lang="zh-CN" altLang="en-US" sz="1600" dirty="0"/>
              <a:t>电脑 打印机，扫描仪</a:t>
            </a:r>
            <a:br>
              <a:rPr lang="zh-CN" altLang="en-US" sz="1600" dirty="0"/>
            </a:br>
            <a:r>
              <a:rPr lang="zh-CN" altLang="en-US" sz="1600" dirty="0"/>
              <a:t>书柜 图书</a:t>
            </a:r>
            <a:br>
              <a:rPr lang="zh-CN" altLang="en-US" sz="1600" dirty="0"/>
            </a:br>
            <a:r>
              <a:rPr lang="zh-CN" altLang="en-US" sz="1600" dirty="0"/>
              <a:t>书桌 台灯，文具</a:t>
            </a:r>
            <a:br>
              <a:rPr lang="zh-CN" altLang="en-US" sz="1600" dirty="0"/>
            </a:br>
            <a:r>
              <a:rPr lang="zh-CN" altLang="en-US" sz="1600" dirty="0"/>
              <a:t>工作椅 无</a:t>
            </a:r>
            <a:br>
              <a:rPr lang="zh-CN" altLang="en-US" sz="1600" dirty="0"/>
            </a:br>
            <a:r>
              <a:rPr lang="zh-CN" altLang="en-US" sz="1600" dirty="0"/>
              <a:t>　　如果要买归类为附件的物品，必须先买该附件所属的主件。每个主件可以有</a:t>
            </a:r>
            <a:r>
              <a:rPr lang="en-US" altLang="zh-CN" sz="1600" dirty="0"/>
              <a:t>0</a:t>
            </a:r>
            <a:r>
              <a:rPr lang="zh-CN" altLang="en-US" sz="1600" dirty="0"/>
              <a:t>个、</a:t>
            </a:r>
            <a:r>
              <a:rPr lang="en-US" altLang="zh-CN" sz="1600" dirty="0"/>
              <a:t>1</a:t>
            </a:r>
            <a:r>
              <a:rPr lang="zh-CN" altLang="en-US" sz="1600" dirty="0"/>
              <a:t>个或</a:t>
            </a:r>
            <a:r>
              <a:rPr lang="en-US" altLang="zh-CN" sz="1600" dirty="0"/>
              <a:t>2</a:t>
            </a:r>
            <a:r>
              <a:rPr lang="zh-CN" altLang="en-US" sz="1600" dirty="0"/>
              <a:t>个附件。附件不再有从属于自己的附件。金明想买的东西很多，肯定会超过妈妈限定的</a:t>
            </a:r>
            <a:r>
              <a:rPr lang="en-US" altLang="zh-CN" sz="1600" dirty="0"/>
              <a:t>N</a:t>
            </a:r>
            <a:r>
              <a:rPr lang="zh-CN" altLang="en-US" sz="1600" dirty="0"/>
              <a:t>元。于是，他把每件物品规定了一个重要度，分为</a:t>
            </a:r>
            <a:r>
              <a:rPr lang="en-US" altLang="zh-CN" sz="1600" dirty="0"/>
              <a:t>5</a:t>
            </a:r>
            <a:r>
              <a:rPr lang="zh-CN" altLang="en-US" sz="1600" dirty="0"/>
              <a:t>等：用整数</a:t>
            </a:r>
            <a:r>
              <a:rPr lang="en-US" altLang="zh-CN" sz="1600" dirty="0"/>
              <a:t>1~5</a:t>
            </a:r>
            <a:r>
              <a:rPr lang="zh-CN" altLang="en-US" sz="1600" dirty="0"/>
              <a:t>表示，第</a:t>
            </a:r>
            <a:r>
              <a:rPr lang="en-US" altLang="zh-CN" sz="1600" dirty="0"/>
              <a:t>5</a:t>
            </a:r>
            <a:r>
              <a:rPr lang="zh-CN" altLang="en-US" sz="1600" dirty="0"/>
              <a:t>等最重要。他还从因特网上查到了每件物品的价格（都是</a:t>
            </a:r>
            <a:r>
              <a:rPr lang="en-US" altLang="zh-CN" sz="1600" dirty="0"/>
              <a:t>10</a:t>
            </a:r>
            <a:r>
              <a:rPr lang="zh-CN" altLang="en-US" sz="1600" dirty="0"/>
              <a:t>元的整数倍）。他希望在不超过</a:t>
            </a:r>
            <a:r>
              <a:rPr lang="en-US" altLang="zh-CN" sz="1600" dirty="0"/>
              <a:t>N</a:t>
            </a:r>
            <a:r>
              <a:rPr lang="zh-CN" altLang="en-US" sz="1600" dirty="0"/>
              <a:t>元（可以等于</a:t>
            </a:r>
            <a:r>
              <a:rPr lang="en-US" altLang="zh-CN" sz="1600" dirty="0"/>
              <a:t>N</a:t>
            </a:r>
            <a:r>
              <a:rPr lang="zh-CN" altLang="en-US" sz="1600" dirty="0"/>
              <a:t>元）的前提下，使每件物品的价格与重要度的乘积的总和最大。</a:t>
            </a:r>
            <a:br>
              <a:rPr lang="zh-CN" altLang="en-US" sz="1600" dirty="0"/>
            </a:br>
            <a:br>
              <a:rPr lang="zh-CN" altLang="en-US" sz="1600" dirty="0"/>
            </a:br>
            <a:r>
              <a:rPr lang="zh-CN" altLang="en-US" sz="1600" dirty="0"/>
              <a:t>　　设第</a:t>
            </a:r>
            <a:r>
              <a:rPr lang="en-US" altLang="zh-CN" sz="1600" dirty="0"/>
              <a:t>j</a:t>
            </a:r>
            <a:r>
              <a:rPr lang="zh-CN" altLang="en-US" sz="1600" dirty="0"/>
              <a:t>件物品的价格为</a:t>
            </a:r>
            <a:r>
              <a:rPr lang="en-US" altLang="zh-CN" sz="1600" dirty="0"/>
              <a:t>v[j]</a:t>
            </a:r>
            <a:r>
              <a:rPr lang="zh-CN" altLang="en-US" sz="1600" dirty="0"/>
              <a:t>，重要度为</a:t>
            </a:r>
            <a:r>
              <a:rPr lang="en-US" altLang="zh-CN" sz="1600" dirty="0"/>
              <a:t>w[j]</a:t>
            </a:r>
            <a:r>
              <a:rPr lang="zh-CN" altLang="en-US" sz="1600" dirty="0"/>
              <a:t>，共选中了</a:t>
            </a:r>
            <a:r>
              <a:rPr lang="en-US" altLang="zh-CN" sz="1600" dirty="0"/>
              <a:t>k</a:t>
            </a:r>
            <a:r>
              <a:rPr lang="zh-CN" altLang="en-US" sz="1600" dirty="0"/>
              <a:t>件物品，编号依次为</a:t>
            </a:r>
            <a:r>
              <a:rPr lang="en-US" altLang="zh-CN" sz="1600" dirty="0"/>
              <a:t>j1</a:t>
            </a:r>
            <a:r>
              <a:rPr lang="zh-CN" altLang="en-US" sz="1600" dirty="0"/>
              <a:t>，</a:t>
            </a:r>
            <a:r>
              <a:rPr lang="en-US" altLang="zh-CN" sz="1600" dirty="0"/>
              <a:t>j2</a:t>
            </a:r>
            <a:r>
              <a:rPr lang="zh-CN" altLang="en-US" sz="1600" dirty="0"/>
              <a:t>，</a:t>
            </a:r>
            <a:r>
              <a:rPr lang="en-US" altLang="zh-CN" sz="1600" dirty="0"/>
              <a:t>……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jk</a:t>
            </a:r>
            <a:r>
              <a:rPr lang="zh-CN" altLang="en-US" sz="1600" dirty="0"/>
              <a:t>，则所求的总和为：</a:t>
            </a:r>
            <a:r>
              <a:rPr lang="en-US" altLang="zh-CN" sz="1600" dirty="0"/>
              <a:t>v[j1]*w[j1]+v[j2]*w[j2]+ …+v[</a:t>
            </a:r>
            <a:r>
              <a:rPr lang="en-US" altLang="zh-CN" sz="1600" dirty="0" err="1"/>
              <a:t>jk</a:t>
            </a:r>
            <a:r>
              <a:rPr lang="en-US" altLang="zh-CN" sz="1600" dirty="0"/>
              <a:t>]*w[</a:t>
            </a:r>
            <a:r>
              <a:rPr lang="en-US" altLang="zh-CN" sz="1600" dirty="0" err="1"/>
              <a:t>jk</a:t>
            </a:r>
            <a:r>
              <a:rPr lang="en-US" altLang="zh-CN" sz="1600" dirty="0"/>
              <a:t>]</a:t>
            </a:r>
            <a:r>
              <a:rPr lang="zh-CN" altLang="en-US" sz="1600" dirty="0"/>
              <a:t>。（其中*为乘号）请你帮助金明设计一个满足要求的购物单。</a:t>
            </a:r>
            <a:br>
              <a:rPr lang="zh-CN" altLang="en-US" dirty="0"/>
            </a:br>
            <a:endParaRPr lang="zh-CN" altLang="en-US" dirty="0"/>
          </a:p>
          <a:p>
            <a:pPr>
              <a:spcBef>
                <a:spcPct val="50000"/>
              </a:spcBef>
            </a:pPr>
            <a:endParaRPr lang="zh-CN" altLang="en-US" b="1" dirty="0"/>
          </a:p>
        </p:txBody>
      </p:sp>
      <p:sp>
        <p:nvSpPr>
          <p:cNvPr id="2" name="爆炸形: 8 pt  1">
            <a:extLst>
              <a:ext uri="{FF2B5EF4-FFF2-40B4-BE49-F238E27FC236}">
                <a16:creationId xmlns:a16="http://schemas.microsoft.com/office/drawing/2014/main" id="{CE2DE539-5B2B-4A31-8C9C-2686A30727AC}"/>
              </a:ext>
            </a:extLst>
          </p:cNvPr>
          <p:cNvSpPr/>
          <p:nvPr/>
        </p:nvSpPr>
        <p:spPr bwMode="auto">
          <a:xfrm>
            <a:off x="5230600" y="2420888"/>
            <a:ext cx="3850162" cy="1445704"/>
          </a:xfrm>
          <a:prstGeom prst="irregularSeal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一组可以选多件</a:t>
            </a:r>
          </a:p>
        </p:txBody>
      </p:sp>
    </p:spTree>
    <p:extLst>
      <p:ext uri="{BB962C8B-B14F-4D97-AF65-F5344CB8AC3E}">
        <p14:creationId xmlns:p14="http://schemas.microsoft.com/office/powerpoint/2010/main" val="331393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7" grpId="0"/>
      <p:bldP spid="72499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ED4F25AA-8A2F-4DB2-8431-829F97CB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F57E-EDBC-44E4-B2C1-BD367AA92A4D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718852" name="Rectangle 4">
            <a:extLst>
              <a:ext uri="{FF2B5EF4-FFF2-40B4-BE49-F238E27FC236}">
                <a16:creationId xmlns:a16="http://schemas.microsoft.com/office/drawing/2014/main" id="{C82037B9-9CBD-4226-956D-7CFD0580E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0350"/>
            <a:ext cx="2628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b="1"/>
              <a:t>输入格式 </a:t>
            </a:r>
            <a:r>
              <a:rPr lang="en-US" altLang="zh-CN" b="1"/>
              <a:t>Input Format </a:t>
            </a:r>
          </a:p>
        </p:txBody>
      </p:sp>
      <p:sp>
        <p:nvSpPr>
          <p:cNvPr id="718853" name="Rectangle 5">
            <a:extLst>
              <a:ext uri="{FF2B5EF4-FFF2-40B4-BE49-F238E27FC236}">
                <a16:creationId xmlns:a16="http://schemas.microsoft.com/office/drawing/2014/main" id="{189EA617-5880-4C3F-9518-A4EB9ECA8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742950"/>
            <a:ext cx="7850188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1600" dirty="0"/>
              <a:t>输入文件的第</a:t>
            </a:r>
            <a:r>
              <a:rPr lang="en-US" altLang="zh-CN" sz="1600" dirty="0"/>
              <a:t>1</a:t>
            </a:r>
            <a:r>
              <a:rPr lang="zh-CN" altLang="en-US" sz="1600" dirty="0"/>
              <a:t>行，为两个正整数，用一个空格隔开：</a:t>
            </a:r>
            <a:br>
              <a:rPr lang="zh-CN" altLang="en-US" sz="1600" dirty="0"/>
            </a:br>
            <a:r>
              <a:rPr lang="en-US" altLang="zh-CN" sz="1600" dirty="0"/>
              <a:t>N  m </a:t>
            </a:r>
            <a:br>
              <a:rPr lang="en-US" altLang="zh-CN" sz="1600" dirty="0"/>
            </a:br>
            <a:r>
              <a:rPr lang="zh-CN" altLang="en-US" sz="1600" dirty="0"/>
              <a:t>其中</a:t>
            </a:r>
            <a:r>
              <a:rPr lang="en-US" altLang="zh-CN" sz="1600" dirty="0"/>
              <a:t>N</a:t>
            </a:r>
            <a:r>
              <a:rPr lang="zh-CN" altLang="en-US" sz="1600" dirty="0"/>
              <a:t>（</a:t>
            </a:r>
            <a:r>
              <a:rPr lang="en-US" altLang="zh-CN" sz="1600" dirty="0"/>
              <a:t>&lt;32000</a:t>
            </a:r>
            <a:r>
              <a:rPr lang="zh-CN" altLang="en-US" sz="1600" dirty="0"/>
              <a:t>）表示总钱数，</a:t>
            </a:r>
            <a:r>
              <a:rPr lang="en-US" altLang="zh-CN" sz="1600" dirty="0"/>
              <a:t>m</a:t>
            </a:r>
            <a:r>
              <a:rPr lang="zh-CN" altLang="en-US" sz="1600" dirty="0"/>
              <a:t>（</a:t>
            </a:r>
            <a:r>
              <a:rPr lang="en-US" altLang="zh-CN" sz="1600" dirty="0"/>
              <a:t>&lt;60</a:t>
            </a:r>
            <a:r>
              <a:rPr lang="zh-CN" altLang="en-US" sz="1600" dirty="0"/>
              <a:t>）为希望购买物品的个数。）</a:t>
            </a:r>
            <a:br>
              <a:rPr lang="zh-CN" altLang="en-US" sz="1600" dirty="0"/>
            </a:br>
            <a:r>
              <a:rPr lang="zh-CN" altLang="en-US" sz="1600" dirty="0"/>
              <a:t>从第</a:t>
            </a:r>
            <a:r>
              <a:rPr lang="en-US" altLang="zh-CN" sz="1600" dirty="0"/>
              <a:t>2</a:t>
            </a:r>
            <a:r>
              <a:rPr lang="zh-CN" altLang="en-US" sz="1600" dirty="0"/>
              <a:t>行到第</a:t>
            </a:r>
            <a:r>
              <a:rPr lang="en-US" altLang="zh-CN" sz="1600" dirty="0"/>
              <a:t>m+1</a:t>
            </a:r>
            <a:r>
              <a:rPr lang="zh-CN" altLang="en-US" sz="1600" dirty="0"/>
              <a:t>行，第</a:t>
            </a:r>
            <a:r>
              <a:rPr lang="en-US" altLang="zh-CN" sz="1600" dirty="0"/>
              <a:t>j</a:t>
            </a:r>
            <a:r>
              <a:rPr lang="zh-CN" altLang="en-US" sz="1600" dirty="0"/>
              <a:t>行给出了编号为</a:t>
            </a:r>
            <a:r>
              <a:rPr lang="en-US" altLang="zh-CN" sz="1600" dirty="0"/>
              <a:t>j-1</a:t>
            </a:r>
            <a:r>
              <a:rPr lang="zh-CN" altLang="en-US" sz="1600" dirty="0"/>
              <a:t>的物品的基本数据，每行有</a:t>
            </a:r>
            <a:r>
              <a:rPr lang="en-US" altLang="zh-CN" sz="1600" dirty="0"/>
              <a:t>3</a:t>
            </a:r>
            <a:r>
              <a:rPr lang="zh-CN" altLang="en-US" sz="1600" dirty="0"/>
              <a:t>个非负整数</a:t>
            </a:r>
            <a:br>
              <a:rPr lang="zh-CN" altLang="en-US" sz="1600" dirty="0"/>
            </a:br>
            <a:r>
              <a:rPr lang="en-US" altLang="zh-CN" sz="1600" dirty="0"/>
              <a:t>v  p  q</a:t>
            </a:r>
            <a:br>
              <a:rPr lang="en-US" altLang="zh-CN" sz="1600" dirty="0"/>
            </a:br>
            <a:r>
              <a:rPr lang="zh-CN" altLang="en-US" sz="1600" dirty="0"/>
              <a:t>（其中</a:t>
            </a:r>
            <a:r>
              <a:rPr lang="en-US" altLang="zh-CN" sz="1600" dirty="0"/>
              <a:t>v</a:t>
            </a:r>
            <a:r>
              <a:rPr lang="zh-CN" altLang="en-US" sz="1600" dirty="0"/>
              <a:t>表示该物品的价格（</a:t>
            </a:r>
            <a:r>
              <a:rPr lang="en-US" altLang="zh-CN" sz="1600" dirty="0"/>
              <a:t>v&lt;10000</a:t>
            </a:r>
            <a:r>
              <a:rPr lang="zh-CN" altLang="en-US" sz="1600" dirty="0"/>
              <a:t>），</a:t>
            </a:r>
            <a:r>
              <a:rPr lang="en-US" altLang="zh-CN" sz="1600" dirty="0"/>
              <a:t>p</a:t>
            </a:r>
            <a:r>
              <a:rPr lang="zh-CN" altLang="en-US" sz="1600" dirty="0"/>
              <a:t>表示该物品的重要度（</a:t>
            </a:r>
            <a:r>
              <a:rPr lang="en-US" altLang="zh-CN" sz="1600" dirty="0"/>
              <a:t>1~5</a:t>
            </a:r>
            <a:r>
              <a:rPr lang="zh-CN" altLang="en-US" sz="1600" dirty="0"/>
              <a:t>），</a:t>
            </a:r>
            <a:r>
              <a:rPr lang="en-US" altLang="zh-CN" sz="1600" dirty="0"/>
              <a:t>q</a:t>
            </a:r>
            <a:r>
              <a:rPr lang="zh-CN" altLang="en-US" sz="1600" dirty="0"/>
              <a:t>表示该物品是主件还是附件。如果</a:t>
            </a:r>
            <a:r>
              <a:rPr lang="en-US" altLang="zh-CN" sz="1600" dirty="0"/>
              <a:t>q=0</a:t>
            </a:r>
            <a:r>
              <a:rPr lang="zh-CN" altLang="en-US" sz="1600" dirty="0"/>
              <a:t>，表示该物品为主件，如果</a:t>
            </a:r>
            <a:r>
              <a:rPr lang="en-US" altLang="zh-CN" sz="1600" dirty="0"/>
              <a:t>q&gt;0</a:t>
            </a:r>
            <a:r>
              <a:rPr lang="zh-CN" altLang="en-US" sz="1600" dirty="0"/>
              <a:t>，表示该物品为附件，</a:t>
            </a:r>
            <a:r>
              <a:rPr lang="en-US" altLang="zh-CN" sz="1600" dirty="0"/>
              <a:t>q</a:t>
            </a:r>
            <a:r>
              <a:rPr lang="zh-CN" altLang="en-US" sz="1600" dirty="0"/>
              <a:t>是所属主件的编号）</a:t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718854" name="Rectangle 6">
            <a:extLst>
              <a:ext uri="{FF2B5EF4-FFF2-40B4-BE49-F238E27FC236}">
                <a16:creationId xmlns:a16="http://schemas.microsoft.com/office/drawing/2014/main" id="{3C57FE10-875E-4984-B6D8-0D6905184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852738"/>
            <a:ext cx="2819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b="1"/>
              <a:t>输出格式 </a:t>
            </a:r>
            <a:r>
              <a:rPr lang="en-US" altLang="zh-CN" b="1"/>
              <a:t>Output Format </a:t>
            </a:r>
          </a:p>
        </p:txBody>
      </p:sp>
      <p:sp>
        <p:nvSpPr>
          <p:cNvPr id="718855" name="Rectangle 7">
            <a:extLst>
              <a:ext uri="{FF2B5EF4-FFF2-40B4-BE49-F238E27FC236}">
                <a16:creationId xmlns:a16="http://schemas.microsoft.com/office/drawing/2014/main" id="{FAC8A9FB-3144-4F49-94F8-3FEF30B8D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284538"/>
            <a:ext cx="770413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/>
              <a:t>输出文件只有一个正整数，为不超过总钱数的物品的价格与重要度乘积的总和的最大值</a:t>
            </a:r>
            <a:br>
              <a:rPr lang="zh-CN" altLang="en-US"/>
            </a:br>
            <a:r>
              <a:rPr lang="zh-CN" altLang="en-US"/>
              <a:t>（</a:t>
            </a:r>
            <a:r>
              <a:rPr lang="en-US" altLang="zh-CN"/>
              <a:t>&lt;200000</a:t>
            </a:r>
            <a:r>
              <a:rPr lang="zh-CN" altLang="en-US"/>
              <a:t>）。 </a:t>
            </a:r>
          </a:p>
        </p:txBody>
      </p:sp>
      <p:sp>
        <p:nvSpPr>
          <p:cNvPr id="718856" name="Rectangle 8">
            <a:extLst>
              <a:ext uri="{FF2B5EF4-FFF2-40B4-BE49-F238E27FC236}">
                <a16:creationId xmlns:a16="http://schemas.microsoft.com/office/drawing/2014/main" id="{0AF26126-9CE3-47ED-9486-CBAEA88BF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292600"/>
            <a:ext cx="266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b="1"/>
              <a:t>样例输入 </a:t>
            </a:r>
            <a:r>
              <a:rPr lang="en-US" altLang="zh-CN" b="1"/>
              <a:t>Sample Input </a:t>
            </a:r>
          </a:p>
        </p:txBody>
      </p:sp>
      <p:sp>
        <p:nvSpPr>
          <p:cNvPr id="718857" name="Rectangle 9">
            <a:extLst>
              <a:ext uri="{FF2B5EF4-FFF2-40B4-BE49-F238E27FC236}">
                <a16:creationId xmlns:a16="http://schemas.microsoft.com/office/drawing/2014/main" id="{9FB2DA56-0ADF-4B9D-A649-5193A14B2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724400"/>
            <a:ext cx="1223962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1000 5</a:t>
            </a:r>
          </a:p>
          <a:p>
            <a:r>
              <a:rPr lang="en-US" altLang="zh-CN" dirty="0"/>
              <a:t>800 2 0</a:t>
            </a:r>
          </a:p>
          <a:p>
            <a:r>
              <a:rPr lang="en-US" altLang="zh-CN" dirty="0"/>
              <a:t>400 5 1</a:t>
            </a:r>
          </a:p>
          <a:p>
            <a:r>
              <a:rPr lang="en-US" altLang="zh-CN" dirty="0"/>
              <a:t>300 5 1</a:t>
            </a:r>
          </a:p>
          <a:p>
            <a:r>
              <a:rPr lang="en-US" altLang="zh-CN" dirty="0"/>
              <a:t>400 3 0</a:t>
            </a:r>
          </a:p>
          <a:p>
            <a:r>
              <a:rPr lang="en-US" altLang="zh-CN" dirty="0"/>
              <a:t>500 2 0</a:t>
            </a:r>
            <a:endParaRPr lang="zh-CN" altLang="en-US" dirty="0"/>
          </a:p>
        </p:txBody>
      </p:sp>
      <p:sp>
        <p:nvSpPr>
          <p:cNvPr id="718858" name="Rectangle 10">
            <a:extLst>
              <a:ext uri="{FF2B5EF4-FFF2-40B4-BE49-F238E27FC236}">
                <a16:creationId xmlns:a16="http://schemas.microsoft.com/office/drawing/2014/main" id="{A116E5A4-0EF0-43D3-B9B6-A9B4B6B07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4292600"/>
            <a:ext cx="285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b="1"/>
              <a:t>样例输出 </a:t>
            </a:r>
            <a:r>
              <a:rPr lang="en-US" altLang="zh-CN" b="1"/>
              <a:t>Sample Output </a:t>
            </a:r>
          </a:p>
        </p:txBody>
      </p:sp>
      <p:sp>
        <p:nvSpPr>
          <p:cNvPr id="718859" name="Rectangle 11">
            <a:extLst>
              <a:ext uri="{FF2B5EF4-FFF2-40B4-BE49-F238E27FC236}">
                <a16:creationId xmlns:a16="http://schemas.microsoft.com/office/drawing/2014/main" id="{1C9BE308-FF41-4716-A1DF-01D6D012E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797425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2200</a:t>
            </a:r>
          </a:p>
        </p:txBody>
      </p:sp>
    </p:spTree>
    <p:extLst>
      <p:ext uri="{BB962C8B-B14F-4D97-AF65-F5344CB8AC3E}">
        <p14:creationId xmlns:p14="http://schemas.microsoft.com/office/powerpoint/2010/main" val="2046111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599C4AE5-16E8-4DFD-9982-82F4709C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C476-B7FA-4B46-90FC-EB309A488888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724997" name="Rectangle 5">
            <a:extLst>
              <a:ext uri="{FF2B5EF4-FFF2-40B4-BE49-F238E27FC236}">
                <a16:creationId xmlns:a16="http://schemas.microsoft.com/office/drawing/2014/main" id="{74E200DF-4BD1-4114-A99A-E45C9D3F1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0350"/>
            <a:ext cx="5257800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例题</a:t>
            </a:r>
            <a:r>
              <a:rPr lang="en-US" altLang="zh-CN" dirty="0"/>
              <a:t>15</a:t>
            </a:r>
            <a:r>
              <a:rPr lang="zh-CN" altLang="en-US" dirty="0"/>
              <a:t>：二维费用背包</a:t>
            </a:r>
          </a:p>
        </p:txBody>
      </p:sp>
      <p:sp>
        <p:nvSpPr>
          <p:cNvPr id="724998" name="Text Box 6">
            <a:extLst>
              <a:ext uri="{FF2B5EF4-FFF2-40B4-BE49-F238E27FC236}">
                <a16:creationId xmlns:a16="http://schemas.microsoft.com/office/drawing/2014/main" id="{5EF89F26-E87D-416F-A085-97CBCF6E4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052513"/>
            <a:ext cx="770572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描述：对于每件物品，具有两种不同的费用；选择这件物品必须同时付出这两种代价；对于每种代价都有一个可付出的最大值（背包容量）。问怎样选择物品可以得到最大的价值。设第</a:t>
            </a:r>
            <a:r>
              <a:rPr lang="en-US" altLang="zh-CN" b="1" dirty="0" err="1"/>
              <a:t>i</a:t>
            </a:r>
            <a:r>
              <a:rPr lang="zh-CN" altLang="en-US" b="1" dirty="0"/>
              <a:t>件物品物品的价值为</a:t>
            </a:r>
            <a:r>
              <a:rPr lang="en-US" altLang="zh-CN" b="1" dirty="0"/>
              <a:t>v[</a:t>
            </a:r>
            <a:r>
              <a:rPr lang="en-US" altLang="zh-CN" b="1" dirty="0" err="1"/>
              <a:t>i</a:t>
            </a:r>
            <a:r>
              <a:rPr lang="en-US" altLang="zh-CN" b="1" dirty="0"/>
              <a:t>]</a:t>
            </a:r>
            <a:r>
              <a:rPr lang="zh-CN" altLang="en-US" b="1" dirty="0"/>
              <a:t>，所需的两种代价分别为</a:t>
            </a:r>
            <a:r>
              <a:rPr lang="en-US" altLang="zh-CN" b="1" dirty="0"/>
              <a:t>w[</a:t>
            </a:r>
            <a:r>
              <a:rPr lang="en-US" altLang="zh-CN" b="1" dirty="0" err="1"/>
              <a:t>i</a:t>
            </a:r>
            <a:r>
              <a:rPr lang="en-US" altLang="zh-CN" b="1" dirty="0"/>
              <a:t>] </a:t>
            </a:r>
            <a:r>
              <a:rPr lang="zh-CN" altLang="en-US" b="1" dirty="0"/>
              <a:t>和</a:t>
            </a:r>
            <a:r>
              <a:rPr lang="en-US" altLang="zh-CN" b="1" dirty="0"/>
              <a:t>g[</a:t>
            </a:r>
            <a:r>
              <a:rPr lang="en-US" altLang="zh-CN" b="1" dirty="0" err="1"/>
              <a:t>i</a:t>
            </a:r>
            <a:r>
              <a:rPr lang="en-US" altLang="zh-CN" b="1" dirty="0"/>
              <a:t>]</a:t>
            </a:r>
            <a:r>
              <a:rPr lang="zh-CN" altLang="en-US" b="1" dirty="0"/>
              <a:t>。两种代价可付出的最大值（两种背包容量）分别为</a:t>
            </a:r>
            <a:r>
              <a:rPr lang="en-US" altLang="zh-CN" b="1" dirty="0"/>
              <a:t>V</a:t>
            </a:r>
            <a:r>
              <a:rPr lang="zh-CN" altLang="en-US" b="1" dirty="0"/>
              <a:t>和</a:t>
            </a:r>
            <a:r>
              <a:rPr lang="en-US" altLang="zh-CN" b="1" dirty="0"/>
              <a:t>T</a:t>
            </a:r>
            <a:r>
              <a:rPr lang="zh-CN" altLang="en-US" b="1" dirty="0"/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F38FEE-DBDB-46A2-A222-F5E39319FBC7}"/>
              </a:ext>
            </a:extLst>
          </p:cNvPr>
          <p:cNvSpPr txBox="1"/>
          <p:nvPr/>
        </p:nvSpPr>
        <p:spPr>
          <a:xfrm>
            <a:off x="683568" y="4509120"/>
            <a:ext cx="586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例题</a:t>
            </a:r>
            <a:r>
              <a:rPr lang="en-US" altLang="zh-CN" dirty="0" err="1">
                <a:hlinkClick r:id="rId2"/>
              </a:rPr>
              <a:t>Luogu</a:t>
            </a:r>
            <a:r>
              <a:rPr lang="en-US" altLang="zh-CN" dirty="0">
                <a:hlinkClick r:id="rId2"/>
              </a:rPr>
              <a:t> 1507 NASA</a:t>
            </a:r>
            <a:r>
              <a:rPr lang="zh-CN" altLang="en-US" dirty="0">
                <a:hlinkClick r:id="rId2"/>
              </a:rPr>
              <a:t>的食物计划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A5352BC-DAC7-41C4-98BE-099BB348F515}"/>
                  </a:ext>
                </a:extLst>
              </p:cNvPr>
              <p:cNvSpPr/>
              <p:nvPr/>
            </p:nvSpPr>
            <p:spPr>
              <a:xfrm>
                <a:off x="719137" y="3139172"/>
                <a:ext cx="77057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表示前</m:t>
                      </m:r>
                      <m:r>
                        <a:rPr lang="en-US" altLang="zh-CN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件物品付出两种代价分别为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和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时可获得的最大价值。</m:t>
                      </m:r>
                    </m:oMath>
                  </m:oMathPara>
                </a14:m>
                <a:endParaRPr lang="en-US" altLang="zh-CN" i="1" dirty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altLang="zh-CN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US" altLang="zh-CN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zh-CN" altLang="en-US" dirty="0">
                  <a:solidFill>
                    <a:srgbClr val="33CCCC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A5352BC-DAC7-41C4-98BE-099BB348F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37" y="3139172"/>
                <a:ext cx="7705725" cy="646331"/>
              </a:xfrm>
              <a:prstGeom prst="rect">
                <a:avLst/>
              </a:prstGeom>
              <a:blipFill>
                <a:blip r:embed="rId3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48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7" grpId="0"/>
      <p:bldP spid="72499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EBAD887-EF53-47BC-8721-701EBD06D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A409-3D7D-4217-8810-E9AD242696AB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3" name="卷形: 水平 2">
            <a:extLst>
              <a:ext uri="{FF2B5EF4-FFF2-40B4-BE49-F238E27FC236}">
                <a16:creationId xmlns:a16="http://schemas.microsoft.com/office/drawing/2014/main" id="{E7DBA94A-7D8A-4603-9E77-B57FFFA2A9B3}"/>
              </a:ext>
            </a:extLst>
          </p:cNvPr>
          <p:cNvSpPr/>
          <p:nvPr/>
        </p:nvSpPr>
        <p:spPr bwMode="auto">
          <a:xfrm>
            <a:off x="2231740" y="1952836"/>
            <a:ext cx="4680520" cy="2952328"/>
          </a:xfrm>
          <a:prstGeom prst="horizontalScroll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4000" b="1" i="0" u="none" strike="noStrike" normalizeH="0" baseline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继续题目类型整理</a:t>
            </a:r>
            <a:endParaRPr kumimoji="0" lang="zh-CN" altLang="en-US" sz="40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087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CB688107-F6C1-42E8-9289-A571B695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0483-A781-4746-A793-6043DF16E9AA}" type="slidenum">
              <a:rPr lang="en-US" altLang="zh-CN"/>
              <a:pPr/>
              <a:t>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1682" name="Text Box 2">
                <a:extLst>
                  <a:ext uri="{FF2B5EF4-FFF2-40B4-BE49-F238E27FC236}">
                    <a16:creationId xmlns:a16="http://schemas.microsoft.com/office/drawing/2014/main" id="{5272AB12-122A-4E46-888A-3DF5DF974B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288" y="1412875"/>
                <a:ext cx="7777162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33CCCC"/>
                    </a:solidFill>
                  </a:rPr>
                  <a:t>步骤</a:t>
                </a:r>
                <a:r>
                  <a:rPr lang="en-US" altLang="zh-CN" sz="2400" b="1" dirty="0">
                    <a:solidFill>
                      <a:srgbClr val="33CCCC"/>
                    </a:solidFill>
                  </a:rPr>
                  <a:t>1</a:t>
                </a:r>
                <a:r>
                  <a:rPr lang="zh-CN" altLang="en-US" sz="2400" b="1" dirty="0">
                    <a:solidFill>
                      <a:srgbClr val="33CCCC"/>
                    </a:solidFill>
                  </a:rPr>
                  <a:t>：用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zh-CN" altLang="en-US" sz="2400" b="1" i="1" dirty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2400" b="1" i="1" dirty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 dirty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dirty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zh-CN" altLang="en-US" sz="2400" b="1" i="1" dirty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sz="2400" b="1" dirty="0">
                    <a:solidFill>
                      <a:srgbClr val="33CCCC"/>
                    </a:solidFill>
                  </a:rPr>
                  <a:t>表示到棋盘上每个阶段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dirty="0" smtClean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 dirty="0" smtClean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dirty="0" smtClean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400" b="1" i="1" dirty="0" smtClean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solidFill>
                      <a:srgbClr val="33CCCC"/>
                    </a:solidFill>
                  </a:rPr>
                  <a:t>的路径条数；</a:t>
                </a:r>
              </a:p>
            </p:txBody>
          </p:sp>
        </mc:Choice>
        <mc:Fallback xmlns="">
          <p:sp>
            <p:nvSpPr>
              <p:cNvPr id="711682" name="Text Box 2">
                <a:extLst>
                  <a:ext uri="{FF2B5EF4-FFF2-40B4-BE49-F238E27FC236}">
                    <a16:creationId xmlns:a16="http://schemas.microsoft.com/office/drawing/2014/main" id="{5272AB12-122A-4E46-888A-3DF5DF974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412875"/>
                <a:ext cx="7777162" cy="830997"/>
              </a:xfrm>
              <a:prstGeom prst="rect">
                <a:avLst/>
              </a:prstGeom>
              <a:blipFill>
                <a:blip r:embed="rId2"/>
                <a:stretch>
                  <a:fillRect l="-1254" t="-8088" b="-139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1683" name="Text Box 3">
            <a:extLst>
              <a:ext uri="{FF2B5EF4-FFF2-40B4-BE49-F238E27FC236}">
                <a16:creationId xmlns:a16="http://schemas.microsoft.com/office/drawing/2014/main" id="{073C2E96-E43E-428A-93FF-991353B1F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540000"/>
            <a:ext cx="352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33CCCC"/>
                </a:solidFill>
              </a:rPr>
              <a:t>步骤</a:t>
            </a:r>
            <a:r>
              <a:rPr lang="en-US" altLang="zh-CN" sz="2400" b="1">
                <a:solidFill>
                  <a:srgbClr val="33CCCC"/>
                </a:solidFill>
              </a:rPr>
              <a:t>2</a:t>
            </a:r>
            <a:r>
              <a:rPr lang="zh-CN" altLang="en-US" sz="2400" b="1">
                <a:solidFill>
                  <a:srgbClr val="33CCCC"/>
                </a:solidFill>
              </a:rPr>
              <a:t>：状态转移方程：</a:t>
            </a:r>
          </a:p>
        </p:txBody>
      </p:sp>
      <p:sp>
        <p:nvSpPr>
          <p:cNvPr id="711684" name="Rectangle 4">
            <a:extLst>
              <a:ext uri="{FF2B5EF4-FFF2-40B4-BE49-F238E27FC236}">
                <a16:creationId xmlns:a16="http://schemas.microsoft.com/office/drawing/2014/main" id="{C2DE35E6-76CC-4CCF-ABEC-9E3887814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589588"/>
            <a:ext cx="7345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33CCCC"/>
                </a:solidFill>
              </a:rPr>
              <a:t>步骤</a:t>
            </a:r>
            <a:r>
              <a:rPr lang="en-US" altLang="zh-CN" sz="2400" b="1">
                <a:solidFill>
                  <a:srgbClr val="33CCCC"/>
                </a:solidFill>
              </a:rPr>
              <a:t>3</a:t>
            </a:r>
            <a:r>
              <a:rPr lang="zh-CN" altLang="en-US" sz="2400" b="1">
                <a:solidFill>
                  <a:srgbClr val="33CCCC"/>
                </a:solidFill>
              </a:rPr>
              <a:t>：以自底向上的方法来计算最优解</a:t>
            </a:r>
          </a:p>
        </p:txBody>
      </p:sp>
      <p:sp>
        <p:nvSpPr>
          <p:cNvPr id="711685" name="Text Box 5">
            <a:extLst>
              <a:ext uri="{FF2B5EF4-FFF2-40B4-BE49-F238E27FC236}">
                <a16:creationId xmlns:a16="http://schemas.microsoft.com/office/drawing/2014/main" id="{88E335A4-F3B5-4D9F-ACD1-6B6BCF332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7129462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分析：阶段：棋盘上的每个可走的点；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           每个阶段的求解；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1686" name="Rectangle 6">
                <a:extLst>
                  <a:ext uri="{FF2B5EF4-FFF2-40B4-BE49-F238E27FC236}">
                    <a16:creationId xmlns:a16="http://schemas.microsoft.com/office/drawing/2014/main" id="{58E6640A-7257-456A-BCCE-4F4A3E833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830" y="2549753"/>
                <a:ext cx="4378891" cy="1200329"/>
              </a:xfrm>
              <a:prstGeom prst="rect">
                <a:avLst/>
              </a:prstGeom>
              <a:noFill/>
              <a:ln w="12700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zh-CN" altLang="en-US" b="1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zh-CN" b="1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zh-CN" altLang="en-US" b="1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）</m:t>
                      </m:r>
                      <m:r>
                        <a:rPr lang="en-US" altLang="zh-CN" b="1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b="1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b="1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b="1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b="1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)+ </m:t>
                      </m:r>
                      <m:r>
                        <a:rPr lang="en-US" altLang="zh-CN" b="1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b="1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b="1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dirty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dirty="0">
                  <a:solidFill>
                    <a:srgbClr val="33CCCC"/>
                  </a:solidFill>
                </a:endParaRPr>
              </a:p>
              <a:p>
                <a:r>
                  <a:rPr lang="zh-CN" altLang="en-US" b="1" dirty="0">
                    <a:solidFill>
                      <a:srgbClr val="33CCCC"/>
                    </a:solidFill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b="1" i="1" dirty="0">
                            <a:solidFill>
                              <a:srgbClr val="33CC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solidFill>
                              <a:srgbClr val="33CCC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dirty="0">
                            <a:solidFill>
                              <a:srgbClr val="33CC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dirty="0">
                            <a:solidFill>
                              <a:srgbClr val="33CCC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dirty="0">
                            <a:solidFill>
                              <a:srgbClr val="33CC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1" i="1" dirty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 smtClean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1" i="1" dirty="0">
                  <a:solidFill>
                    <a:srgbClr val="33CCCC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b="1" dirty="0">
                    <a:solidFill>
                      <a:srgbClr val="33CCCC"/>
                    </a:solidFill>
                    <a:latin typeface="+mj-lt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r>
                  <a:rPr lang="en-US" altLang="zh-CN" b="1" i="0" dirty="0">
                    <a:solidFill>
                      <a:srgbClr val="33CCCC"/>
                    </a:solidFill>
                    <a:latin typeface="+mj-lt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>
                  <a:solidFill>
                    <a:srgbClr val="33CCCC"/>
                  </a:solidFill>
                </a:endParaRPr>
              </a:p>
            </p:txBody>
          </p:sp>
        </mc:Choice>
        <mc:Fallback xmlns="">
          <p:sp>
            <p:nvSpPr>
              <p:cNvPr id="711686" name="Rectangle 6">
                <a:extLst>
                  <a:ext uri="{FF2B5EF4-FFF2-40B4-BE49-F238E27FC236}">
                    <a16:creationId xmlns:a16="http://schemas.microsoft.com/office/drawing/2014/main" id="{58E6640A-7257-456A-BCCE-4F4A3E833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6830" y="2549753"/>
                <a:ext cx="4378891" cy="1200329"/>
              </a:xfrm>
              <a:prstGeom prst="rect">
                <a:avLst/>
              </a:prstGeom>
              <a:blipFill>
                <a:blip r:embed="rId3"/>
                <a:stretch>
                  <a:fillRect l="-1111" b="-3518"/>
                </a:stretch>
              </a:blipFill>
              <a:ln w="12700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1687" name="Picture 7" descr="02fspt1">
            <a:extLst>
              <a:ext uri="{FF2B5EF4-FFF2-40B4-BE49-F238E27FC236}">
                <a16:creationId xmlns:a16="http://schemas.microsoft.com/office/drawing/2014/main" id="{BD1270C0-7AE2-4F1A-A00F-A88DDF5FE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26359">
            <a:off x="755650" y="2997200"/>
            <a:ext cx="3887788" cy="241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爆炸形: 8 pt  1">
            <a:extLst>
              <a:ext uri="{FF2B5EF4-FFF2-40B4-BE49-F238E27FC236}">
                <a16:creationId xmlns:a16="http://schemas.microsoft.com/office/drawing/2014/main" id="{74A6CA2C-3E7C-4F78-AE0F-7CF46FAD2ED2}"/>
              </a:ext>
            </a:extLst>
          </p:cNvPr>
          <p:cNvSpPr/>
          <p:nvPr/>
        </p:nvSpPr>
        <p:spPr bwMode="auto">
          <a:xfrm>
            <a:off x="5219700" y="4149080"/>
            <a:ext cx="3529012" cy="1897708"/>
          </a:xfrm>
          <a:prstGeom prst="irregularSeal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马的影响怎么体现？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1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1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1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1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2" grpId="0"/>
      <p:bldP spid="711683" grpId="0"/>
      <p:bldP spid="711684" grpId="0"/>
      <p:bldP spid="711685" grpId="0"/>
      <p:bldP spid="71168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DB6E46C9-103A-4356-B95B-4088FD92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66494-63D9-4A8D-A16A-5CF145217E25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726020" name="Text Box 4">
            <a:extLst>
              <a:ext uri="{FF2B5EF4-FFF2-40B4-BE49-F238E27FC236}">
                <a16:creationId xmlns:a16="http://schemas.microsoft.com/office/drawing/2014/main" id="{DA1BB402-0D09-44F5-8C5E-A13020CFD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60350"/>
            <a:ext cx="5473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例题七：数字三角形问题</a:t>
            </a:r>
          </a:p>
        </p:txBody>
      </p:sp>
      <p:sp>
        <p:nvSpPr>
          <p:cNvPr id="726021" name="Rectangle 5">
            <a:extLst>
              <a:ext uri="{FF2B5EF4-FFF2-40B4-BE49-F238E27FC236}">
                <a16:creationId xmlns:a16="http://schemas.microsoft.com/office/drawing/2014/main" id="{B2282181-3F4B-4F70-A850-D15FC97DE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836613"/>
            <a:ext cx="788511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．问题描述</a:t>
            </a:r>
          </a:p>
          <a:p>
            <a:r>
              <a:rPr lang="zh-CN" altLang="en-US"/>
              <a:t>    设有一个三角形的数塔，顶点结点称为根结点，每个结点有一个整数数值。从顶点出发，可以向左走，也可以向右走。如图</a:t>
            </a:r>
            <a:r>
              <a:rPr lang="en-US" altLang="zh-CN"/>
              <a:t>10</a:t>
            </a:r>
            <a:r>
              <a:rPr lang="zh-CN" altLang="en-US"/>
              <a:t>一</a:t>
            </a:r>
            <a:r>
              <a:rPr lang="en-US" altLang="zh-CN"/>
              <a:t>1</a:t>
            </a:r>
            <a:r>
              <a:rPr lang="zh-CN" altLang="en-US"/>
              <a:t>所示。</a:t>
            </a:r>
          </a:p>
        </p:txBody>
      </p:sp>
      <p:pic>
        <p:nvPicPr>
          <p:cNvPr id="726022" name="Picture 6" descr="dtgh">
            <a:extLst>
              <a:ext uri="{FF2B5EF4-FFF2-40B4-BE49-F238E27FC236}">
                <a16:creationId xmlns:a16="http://schemas.microsoft.com/office/drawing/2014/main" id="{F32713AA-A9F0-42F9-A65C-E82846A81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44675"/>
            <a:ext cx="4876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6023" name="Rectangle 7">
            <a:extLst>
              <a:ext uri="{FF2B5EF4-FFF2-40B4-BE49-F238E27FC236}">
                <a16:creationId xmlns:a16="http://schemas.microsoft.com/office/drawing/2014/main" id="{B98DCF0E-F3C2-46D5-B67B-77C723AFC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084763"/>
            <a:ext cx="82089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b="1"/>
              <a:t> 问题：当三角形数塔给出之后，找出一条从第一层到达底层的路径，使路径的值最大。若这样的路径存在多条，任意给出一条即可。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2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20" grpId="0"/>
      <p:bldP spid="726021" grpId="0"/>
      <p:bldP spid="7260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6236C047-43BC-4028-9FB6-58DDDA4F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DF04-5EB4-49E9-8371-10492EFCD9D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727044" name="Rectangle 4">
            <a:extLst>
              <a:ext uri="{FF2B5EF4-FFF2-40B4-BE49-F238E27FC236}">
                <a16:creationId xmlns:a16="http://schemas.microsoft.com/office/drawing/2014/main" id="{DD41748F-1D4B-46C1-9B68-5B761799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36525"/>
            <a:ext cx="1096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33CC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步骤</a:t>
            </a:r>
            <a:r>
              <a:rPr lang="en-US" altLang="zh-CN" sz="2800" b="1">
                <a:solidFill>
                  <a:srgbClr val="33CC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zh-CN" altLang="en-US" sz="2800" b="1">
              <a:solidFill>
                <a:srgbClr val="33CC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045" name="Rectangle 5">
                <a:extLst>
                  <a:ext uri="{FF2B5EF4-FFF2-40B4-BE49-F238E27FC236}">
                    <a16:creationId xmlns:a16="http://schemas.microsoft.com/office/drawing/2014/main" id="{D8637B36-E5D7-4EA3-B84E-207CCAF7A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88" y="836613"/>
                <a:ext cx="7416800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zh-CN" altLang="en-US" sz="2400" b="1" dirty="0"/>
                  <a:t>二维数组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1" i="1" dirty="0" err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sz="2400" b="1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1" i="1" dirty="0" err="1"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1" lang="en-US" altLang="zh-CN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400" b="1" dirty="0"/>
                  <a:t>描述问题，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1" i="1" dirty="0" err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sz="2400" b="1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1" i="1" dirty="0" err="1"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1" lang="en-US" altLang="zh-CN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400" b="1" dirty="0"/>
                  <a:t>表示从顶层到达第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1" lang="zh-CN" altLang="en-US" sz="2400" b="1" dirty="0"/>
                  <a:t>层第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kumimoji="1" lang="zh-CN" altLang="en-US" sz="2400" b="1" dirty="0"/>
                  <a:t>个位置的最小路径得分。</a:t>
                </a:r>
              </a:p>
            </p:txBody>
          </p:sp>
        </mc:Choice>
        <mc:Fallback xmlns="">
          <p:sp>
            <p:nvSpPr>
              <p:cNvPr id="727045" name="Rectangle 5">
                <a:extLst>
                  <a:ext uri="{FF2B5EF4-FFF2-40B4-BE49-F238E27FC236}">
                    <a16:creationId xmlns:a16="http://schemas.microsoft.com/office/drawing/2014/main" id="{D8637B36-E5D7-4EA3-B84E-207CCAF7A7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836613"/>
                <a:ext cx="7416800" cy="830997"/>
              </a:xfrm>
              <a:prstGeom prst="rect">
                <a:avLst/>
              </a:prstGeom>
              <a:blipFill>
                <a:blip r:embed="rId2"/>
                <a:stretch>
                  <a:fillRect l="-1315" t="-8029" r="-1068" b="-131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7046" name="Picture 6" descr="dtgh">
            <a:extLst>
              <a:ext uri="{FF2B5EF4-FFF2-40B4-BE49-F238E27FC236}">
                <a16:creationId xmlns:a16="http://schemas.microsoft.com/office/drawing/2014/main" id="{AEE501B9-12BF-4F58-AC41-0295B1D33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557338"/>
            <a:ext cx="32004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47" name="Rectangle 7">
            <a:extLst>
              <a:ext uri="{FF2B5EF4-FFF2-40B4-BE49-F238E27FC236}">
                <a16:creationId xmlns:a16="http://schemas.microsoft.com/office/drawing/2014/main" id="{8201D1C9-C10C-4104-A19F-735B6B59E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213100"/>
            <a:ext cx="359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33CC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步骤</a:t>
            </a:r>
            <a:r>
              <a:rPr lang="en-US" altLang="zh-CN" sz="2800" b="1">
                <a:solidFill>
                  <a:srgbClr val="33CC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800" b="1">
                <a:solidFill>
                  <a:srgbClr val="33CC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：状态转移方程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048" name="Text Box 8">
                <a:extLst>
                  <a:ext uri="{FF2B5EF4-FFF2-40B4-BE49-F238E27FC236}">
                    <a16:creationId xmlns:a16="http://schemas.microsoft.com/office/drawing/2014/main" id="{47D0D853-A45B-4DFD-96C1-FE9F5CB98D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850" y="1916113"/>
                <a:ext cx="5040313" cy="1054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dirty="0"/>
                  <a:t>阶段分析：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(1,1)=</m:t>
                    </m:r>
                  </m:oMath>
                </a14:m>
                <a:r>
                  <a:rPr lang="en-US" altLang="zh-CN" dirty="0"/>
                  <a:t>13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dirty="0"/>
                  <a:t>                  </a:t>
                </a:r>
                <a:r>
                  <a:rPr lang="zh-CN" altLang="en-US" dirty="0"/>
                  <a:t>到第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层的第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个位置有两种可能，要么走右分支 得到，要么走左分支得到。</a:t>
                </a:r>
              </a:p>
            </p:txBody>
          </p:sp>
        </mc:Choice>
        <mc:Fallback xmlns="">
          <p:sp>
            <p:nvSpPr>
              <p:cNvPr id="727048" name="Text Box 8">
                <a:extLst>
                  <a:ext uri="{FF2B5EF4-FFF2-40B4-BE49-F238E27FC236}">
                    <a16:creationId xmlns:a16="http://schemas.microsoft.com/office/drawing/2014/main" id="{47D0D853-A45B-4DFD-96C1-FE9F5CB98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" y="1916113"/>
                <a:ext cx="5040313" cy="1054100"/>
              </a:xfrm>
              <a:prstGeom prst="rect">
                <a:avLst/>
              </a:prstGeom>
              <a:blipFill>
                <a:blip r:embed="rId4"/>
                <a:stretch>
                  <a:fillRect l="-967" t="-4046" r="-967" b="-75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7049" name="Rectangle 9">
                <a:extLst>
                  <a:ext uri="{FF2B5EF4-FFF2-40B4-BE49-F238E27FC236}">
                    <a16:creationId xmlns:a16="http://schemas.microsoft.com/office/drawing/2014/main" id="{528E1BE9-9995-4160-9539-773C9C533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644899"/>
                <a:ext cx="8229600" cy="1387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692150" indent="-347663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7425" indent="-293688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281113" indent="-2921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598613" indent="-315913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055813" indent="-315913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513013" indent="-315913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2970213" indent="-315913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427413" indent="-315913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zh-CN" altLang="en-US" sz="2600" dirty="0">
                  <a:ea typeface="Mincho" charset="-128"/>
                </a:endParaRPr>
              </a:p>
              <a:p>
                <a:pPr algn="just">
                  <a:lnSpc>
                    <a:spcPct val="90000"/>
                  </a:lnSpc>
                </a:pPr>
                <a:r>
                  <a:rPr lang="zh-CN" altLang="en-US" sz="2600" dirty="0">
                    <a:latin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6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6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</a:rPr>
                      <m:t>＝</m:t>
                    </m:r>
                    <m:r>
                      <m:rPr>
                        <m:sty m:val="p"/>
                      </m:rPr>
                      <a:rPr lang="en-US" altLang="zh-CN" sz="2600" i="1" dirty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−1}+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6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6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600" dirty="0">
                  <a:ea typeface="Mincho" charset="-128"/>
                </a:endParaRPr>
              </a:p>
              <a:p>
                <a:pPr algn="just">
                  <a:lnSpc>
                    <a:spcPct val="90000"/>
                  </a:lnSpc>
                </a:pPr>
                <a:r>
                  <a:rPr lang="en-US" altLang="zh-CN" sz="2600" dirty="0">
                    <a:latin typeface="宋体" panose="02010600030101010101" pitchFamily="2" charset="-122"/>
                  </a:rPr>
                  <a:t>     D(1,1)</a:t>
                </a:r>
                <a:r>
                  <a:rPr lang="zh-CN" altLang="en-US" sz="2600" dirty="0">
                    <a:latin typeface="宋体" panose="02010600030101010101" pitchFamily="2" charset="-122"/>
                  </a:rPr>
                  <a:t>＝</a:t>
                </a:r>
                <a:r>
                  <a:rPr lang="en-US" altLang="zh-CN" sz="2600" dirty="0">
                    <a:latin typeface="宋体" panose="02010600030101010101" pitchFamily="2" charset="-122"/>
                  </a:rPr>
                  <a:t>a(1,1)  </a:t>
                </a:r>
              </a:p>
            </p:txBody>
          </p:sp>
        </mc:Choice>
        <mc:Fallback xmlns="">
          <p:sp>
            <p:nvSpPr>
              <p:cNvPr id="727049" name="Rectangle 9">
                <a:extLst>
                  <a:ext uri="{FF2B5EF4-FFF2-40B4-BE49-F238E27FC236}">
                    <a16:creationId xmlns:a16="http://schemas.microsoft.com/office/drawing/2014/main" id="{528E1BE9-9995-4160-9539-773C9C5330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3644899"/>
                <a:ext cx="8229600" cy="1387475"/>
              </a:xfrm>
              <a:prstGeom prst="rect">
                <a:avLst/>
              </a:prstGeom>
              <a:blipFill>
                <a:blip r:embed="rId5"/>
                <a:stretch>
                  <a:fillRect l="-444" b="-614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爆炸形: 8 pt  1">
            <a:extLst>
              <a:ext uri="{FF2B5EF4-FFF2-40B4-BE49-F238E27FC236}">
                <a16:creationId xmlns:a16="http://schemas.microsoft.com/office/drawing/2014/main" id="{A0C6E379-7903-4883-8BEB-8C34B4DDFAE7}"/>
              </a:ext>
            </a:extLst>
          </p:cNvPr>
          <p:cNvSpPr/>
          <p:nvPr/>
        </p:nvSpPr>
        <p:spPr bwMode="auto">
          <a:xfrm>
            <a:off x="2195736" y="5301208"/>
            <a:ext cx="2133600" cy="1442492"/>
          </a:xfrm>
          <a:prstGeom prst="irregularSeal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处理边界！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2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2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7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7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2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72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4" grpId="0"/>
      <p:bldP spid="727045" grpId="0"/>
      <p:bldP spid="727048" grpId="0"/>
      <p:bldP spid="727049" grpId="0" autoUpdateAnimBg="0"/>
      <p:bldP spid="72704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16D7CE0A-8252-43B9-8F38-AEAB5373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151C-C477-42FD-9B9F-4AA979429D1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738308" name="Rectangle 4">
            <a:extLst>
              <a:ext uri="{FF2B5EF4-FFF2-40B4-BE49-F238E27FC236}">
                <a16:creationId xmlns:a16="http://schemas.microsoft.com/office/drawing/2014/main" id="{C55FF654-6DE5-4359-A6D7-EB4CE7897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84150"/>
            <a:ext cx="4129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800" b="1"/>
              <a:t>拓展：栈（</a:t>
            </a:r>
            <a:r>
              <a:rPr lang="en-US" altLang="zh-CN" sz="2800" b="1"/>
              <a:t>vijos 1122</a:t>
            </a:r>
            <a:r>
              <a:rPr lang="zh-CN" altLang="en-US" sz="2800" b="1"/>
              <a:t>） </a:t>
            </a:r>
          </a:p>
        </p:txBody>
      </p:sp>
      <p:sp>
        <p:nvSpPr>
          <p:cNvPr id="738309" name="Rectangle 5">
            <a:extLst>
              <a:ext uri="{FF2B5EF4-FFF2-40B4-BE49-F238E27FC236}">
                <a16:creationId xmlns:a16="http://schemas.microsoft.com/office/drawing/2014/main" id="{A9A6D0DA-71B5-40A1-8371-A450C8684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836613"/>
            <a:ext cx="84963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/>
              <a:t>【</a:t>
            </a:r>
            <a:r>
              <a:rPr lang="zh-CN" altLang="en-US"/>
              <a:t>问题背景</a:t>
            </a:r>
            <a:r>
              <a:rPr lang="en-US" altLang="zh-CN"/>
              <a:t>】</a:t>
            </a:r>
            <a:r>
              <a:rPr lang="zh-CN" altLang="en-US"/>
              <a:t>栈是计算机中经典的数据结构，简单的说，栈就是限制在一端进行插入删除操作的线性表。</a:t>
            </a:r>
          </a:p>
          <a:p>
            <a:r>
              <a:rPr lang="zh-CN" altLang="en-US"/>
              <a:t>栈有两种最重要的操作，即</a:t>
            </a:r>
            <a:r>
              <a:rPr lang="en-US" altLang="zh-CN"/>
              <a:t>pop</a:t>
            </a:r>
            <a:r>
              <a:rPr lang="zh-CN" altLang="en-US"/>
              <a:t>（从栈顶弹出一个元素）和</a:t>
            </a:r>
            <a:r>
              <a:rPr lang="en-US" altLang="zh-CN"/>
              <a:t>push</a:t>
            </a:r>
            <a:r>
              <a:rPr lang="zh-CN" altLang="en-US"/>
              <a:t>（将一个元素进栈）。</a:t>
            </a:r>
          </a:p>
        </p:txBody>
      </p:sp>
      <p:pic>
        <p:nvPicPr>
          <p:cNvPr id="738311" name="Picture 7" descr="snap2">
            <a:extLst>
              <a:ext uri="{FF2B5EF4-FFF2-40B4-BE49-F238E27FC236}">
                <a16:creationId xmlns:a16="http://schemas.microsoft.com/office/drawing/2014/main" id="{560E2772-C589-4B8B-AA9C-88BC3323E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700213"/>
            <a:ext cx="3887787" cy="19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8333" name="Rectangle 29">
            <a:extLst>
              <a:ext uri="{FF2B5EF4-FFF2-40B4-BE49-F238E27FC236}">
                <a16:creationId xmlns:a16="http://schemas.microsoft.com/office/drawing/2014/main" id="{CF572116-04A0-44F3-9C47-8F543D130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357563"/>
            <a:ext cx="860425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1400">
                <a:latin typeface="Times New Roman" panose="02020603050405020304" pitchFamily="18" charset="0"/>
              </a:rPr>
              <a:t>宁宁考虑的是这样一个问题：一个操作数序列，从</a:t>
            </a:r>
            <a:r>
              <a:rPr lang="en-US" altLang="zh-CN" sz="1400">
                <a:latin typeface="Times New Roman" panose="02020603050405020304" pitchFamily="18" charset="0"/>
              </a:rPr>
              <a:t>1</a:t>
            </a:r>
            <a:r>
              <a:rPr lang="zh-CN" altLang="en-US" sz="1400">
                <a:latin typeface="Times New Roman" panose="02020603050405020304" pitchFamily="18" charset="0"/>
              </a:rPr>
              <a:t>，</a:t>
            </a:r>
            <a:r>
              <a:rPr lang="en-US" altLang="zh-CN" sz="1400">
                <a:latin typeface="Times New Roman" panose="02020603050405020304" pitchFamily="18" charset="0"/>
              </a:rPr>
              <a:t>2</a:t>
            </a:r>
            <a:r>
              <a:rPr lang="zh-CN" altLang="en-US" sz="1400">
                <a:latin typeface="Times New Roman" panose="02020603050405020304" pitchFamily="18" charset="0"/>
              </a:rPr>
              <a:t>，一直到</a:t>
            </a:r>
            <a:r>
              <a:rPr lang="en-US" altLang="zh-CN" sz="1400">
                <a:latin typeface="Times New Roman" panose="02020603050405020304" pitchFamily="18" charset="0"/>
              </a:rPr>
              <a:t>n</a:t>
            </a:r>
            <a:r>
              <a:rPr lang="zh-CN" altLang="en-US" sz="1400">
                <a:latin typeface="Times New Roman" panose="02020603050405020304" pitchFamily="18" charset="0"/>
              </a:rPr>
              <a:t>（图示为</a:t>
            </a:r>
            <a:r>
              <a:rPr lang="en-US" altLang="zh-CN" sz="1400">
                <a:latin typeface="Times New Roman" panose="02020603050405020304" pitchFamily="18" charset="0"/>
              </a:rPr>
              <a:t>1</a:t>
            </a:r>
            <a:r>
              <a:rPr lang="zh-CN" altLang="en-US" sz="1400">
                <a:latin typeface="Times New Roman" panose="02020603050405020304" pitchFamily="18" charset="0"/>
              </a:rPr>
              <a:t>到</a:t>
            </a:r>
            <a:r>
              <a:rPr lang="en-US" altLang="zh-CN" sz="1400">
                <a:latin typeface="Times New Roman" panose="02020603050405020304" pitchFamily="18" charset="0"/>
              </a:rPr>
              <a:t>3</a:t>
            </a:r>
            <a:r>
              <a:rPr lang="zh-CN" altLang="en-US" sz="1400">
                <a:latin typeface="Times New Roman" panose="02020603050405020304" pitchFamily="18" charset="0"/>
              </a:rPr>
              <a:t>的情况），栈</a:t>
            </a:r>
            <a:r>
              <a:rPr lang="en-US" altLang="zh-CN" sz="1400">
                <a:latin typeface="Times New Roman" panose="02020603050405020304" pitchFamily="18" charset="0"/>
              </a:rPr>
              <a:t>A</a:t>
            </a:r>
            <a:r>
              <a:rPr lang="zh-CN" altLang="en-US" sz="1400">
                <a:latin typeface="Times New Roman" panose="02020603050405020304" pitchFamily="18" charset="0"/>
              </a:rPr>
              <a:t>的深度大于</a:t>
            </a:r>
            <a:r>
              <a:rPr lang="en-US" altLang="zh-CN" sz="1400">
                <a:latin typeface="Times New Roman" panose="02020603050405020304" pitchFamily="18" charset="0"/>
              </a:rPr>
              <a:t>n</a:t>
            </a:r>
            <a:r>
              <a:rPr lang="zh-CN" altLang="en-US" sz="1400">
                <a:latin typeface="Times New Roman" panose="02020603050405020304" pitchFamily="18" charset="0"/>
              </a:rPr>
              <a:t>。</a:t>
            </a:r>
          </a:p>
          <a:p>
            <a:pPr eaLnBrk="0" hangingPunct="0"/>
            <a:r>
              <a:rPr lang="zh-CN" altLang="en-US" sz="1400">
                <a:latin typeface="Times New Roman" panose="02020603050405020304" pitchFamily="18" charset="0"/>
              </a:rPr>
              <a:t>现在可以进行两种操作，</a:t>
            </a:r>
          </a:p>
          <a:p>
            <a:pPr eaLnBrk="0" hangingPunct="0"/>
            <a:r>
              <a:rPr lang="en-US" altLang="zh-CN" sz="1400">
                <a:latin typeface="Times New Roman" panose="02020603050405020304" pitchFamily="18" charset="0"/>
              </a:rPr>
              <a:t>1.</a:t>
            </a:r>
            <a:r>
              <a:rPr lang="zh-CN" altLang="en-US" sz="1400">
                <a:latin typeface="Times New Roman" panose="02020603050405020304" pitchFamily="18" charset="0"/>
              </a:rPr>
              <a:t>将一个数，从操作数序列的头端移到栈的头端（对应数据结构栈的</a:t>
            </a:r>
            <a:r>
              <a:rPr lang="en-US" altLang="zh-CN" sz="1400">
                <a:latin typeface="Times New Roman" panose="02020603050405020304" pitchFamily="18" charset="0"/>
              </a:rPr>
              <a:t>push</a:t>
            </a:r>
            <a:r>
              <a:rPr lang="zh-CN" altLang="en-US" sz="1400">
                <a:latin typeface="Times New Roman" panose="02020603050405020304" pitchFamily="18" charset="0"/>
              </a:rPr>
              <a:t>操作）</a:t>
            </a:r>
          </a:p>
          <a:p>
            <a:pPr eaLnBrk="0" hangingPunct="0"/>
            <a:r>
              <a:rPr lang="en-US" altLang="zh-CN" sz="1400">
                <a:latin typeface="Times New Roman" panose="02020603050405020304" pitchFamily="18" charset="0"/>
              </a:rPr>
              <a:t>2. </a:t>
            </a:r>
            <a:r>
              <a:rPr lang="zh-CN" altLang="en-US" sz="1400">
                <a:latin typeface="Times New Roman" panose="02020603050405020304" pitchFamily="18" charset="0"/>
              </a:rPr>
              <a:t>将一个数，从栈的头端移到输出序列的尾端（对应数据结构栈的</a:t>
            </a:r>
            <a:r>
              <a:rPr lang="en-US" altLang="zh-CN" sz="1400">
                <a:latin typeface="Times New Roman" panose="02020603050405020304" pitchFamily="18" charset="0"/>
              </a:rPr>
              <a:t>pop</a:t>
            </a:r>
            <a:r>
              <a:rPr lang="zh-CN" altLang="en-US" sz="1400">
                <a:latin typeface="Times New Roman" panose="02020603050405020304" pitchFamily="18" charset="0"/>
              </a:rPr>
              <a:t>操作）</a:t>
            </a:r>
          </a:p>
          <a:p>
            <a:pPr eaLnBrk="0" hangingPunct="0"/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>
            <a:extLst>
              <a:ext uri="{FF2B5EF4-FFF2-40B4-BE49-F238E27FC236}">
                <a16:creationId xmlns:a16="http://schemas.microsoft.com/office/drawing/2014/main" id="{B929AB11-FD2E-4004-957E-468DAFE4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B201-7E92-4AB0-A0C2-E3041A2E368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739332" name="Rectangle 4">
            <a:extLst>
              <a:ext uri="{FF2B5EF4-FFF2-40B4-BE49-F238E27FC236}">
                <a16:creationId xmlns:a16="http://schemas.microsoft.com/office/drawing/2014/main" id="{9ACE2048-9008-435A-9DA5-8D1789EF2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73025"/>
            <a:ext cx="64801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 b="1"/>
          </a:p>
          <a:p>
            <a:pPr eaLnBrk="0" hangingPunct="0"/>
            <a:r>
              <a:rPr lang="zh-CN" altLang="en-US" b="1">
                <a:latin typeface="Times New Roman" panose="02020603050405020304" pitchFamily="18" charset="0"/>
              </a:rPr>
              <a:t>使用这两种操作，由一个操作数序列就可以得到一系列的输出序列，下图所示为由</a:t>
            </a:r>
            <a:r>
              <a:rPr lang="en-US" altLang="zh-CN" b="1">
                <a:latin typeface="Times New Roman" panose="02020603050405020304" pitchFamily="18" charset="0"/>
              </a:rPr>
              <a:t>1 2 3</a:t>
            </a:r>
            <a:r>
              <a:rPr lang="zh-CN" altLang="en-US" b="1">
                <a:latin typeface="Times New Roman" panose="02020603050405020304" pitchFamily="18" charset="0"/>
              </a:rPr>
              <a:t>生成序列</a:t>
            </a:r>
            <a:r>
              <a:rPr lang="en-US" altLang="zh-CN" b="1">
                <a:latin typeface="Times New Roman" panose="02020603050405020304" pitchFamily="18" charset="0"/>
              </a:rPr>
              <a:t>2 3 1</a:t>
            </a:r>
            <a:r>
              <a:rPr lang="zh-CN" altLang="en-US" b="1">
                <a:latin typeface="Times New Roman" panose="02020603050405020304" pitchFamily="18" charset="0"/>
              </a:rPr>
              <a:t>的过程。（原始状态如上图所示）</a:t>
            </a:r>
          </a:p>
          <a:p>
            <a:pPr eaLnBrk="0" hangingPunct="0"/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739333" name="Group 5">
            <a:extLst>
              <a:ext uri="{FF2B5EF4-FFF2-40B4-BE49-F238E27FC236}">
                <a16:creationId xmlns:a16="http://schemas.microsoft.com/office/drawing/2014/main" id="{4F9810B5-0AA7-42BE-8392-9BF31FC39DD8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412776"/>
            <a:ext cx="7704137" cy="3583087"/>
            <a:chOff x="-2842" y="1665"/>
            <a:chExt cx="3328" cy="1268"/>
          </a:xfrm>
        </p:grpSpPr>
        <p:pic>
          <p:nvPicPr>
            <p:cNvPr id="739334" name="Picture 6" descr="stack(small)">
              <a:extLst>
                <a:ext uri="{FF2B5EF4-FFF2-40B4-BE49-F238E27FC236}">
                  <a16:creationId xmlns:a16="http://schemas.microsoft.com/office/drawing/2014/main" id="{EF99709E-D0E1-4807-857F-14833284EE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842" y="1665"/>
              <a:ext cx="1165" cy="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9335" name="Picture 7" descr="stack(small)">
              <a:extLst>
                <a:ext uri="{FF2B5EF4-FFF2-40B4-BE49-F238E27FC236}">
                  <a16:creationId xmlns:a16="http://schemas.microsoft.com/office/drawing/2014/main" id="{4E33DD25-EF2E-442B-8062-0AF86A1473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842" y="2153"/>
              <a:ext cx="1165" cy="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39336" name="Group 8">
              <a:extLst>
                <a:ext uri="{FF2B5EF4-FFF2-40B4-BE49-F238E27FC236}">
                  <a16:creationId xmlns:a16="http://schemas.microsoft.com/office/drawing/2014/main" id="{7D813B8A-F426-4B4F-8855-BC589713CB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759" y="1665"/>
              <a:ext cx="3245" cy="1268"/>
              <a:chOff x="-2759" y="1665"/>
              <a:chExt cx="3245" cy="1268"/>
            </a:xfrm>
          </p:grpSpPr>
          <p:pic>
            <p:nvPicPr>
              <p:cNvPr id="739337" name="Picture 9" descr="stack(small)">
                <a:extLst>
                  <a:ext uri="{FF2B5EF4-FFF2-40B4-BE49-F238E27FC236}">
                    <a16:creationId xmlns:a16="http://schemas.microsoft.com/office/drawing/2014/main" id="{E289023A-85C3-429D-AB4D-9316372D3F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760" y="1665"/>
                <a:ext cx="1165" cy="6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9338" name="Picture 10" descr="stack(small)">
                <a:extLst>
                  <a:ext uri="{FF2B5EF4-FFF2-40B4-BE49-F238E27FC236}">
                    <a16:creationId xmlns:a16="http://schemas.microsoft.com/office/drawing/2014/main" id="{D385CD3F-445D-48B5-97F1-5789F18A23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679" y="1665"/>
                <a:ext cx="1165" cy="6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9339" name="Picture 11" descr="stack(small)">
                <a:extLst>
                  <a:ext uri="{FF2B5EF4-FFF2-40B4-BE49-F238E27FC236}">
                    <a16:creationId xmlns:a16="http://schemas.microsoft.com/office/drawing/2014/main" id="{8CC466A1-85E0-4630-8D77-2105C533DA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760" y="2153"/>
                <a:ext cx="1165" cy="6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9340" name="Picture 12" descr="stack(small)">
                <a:extLst>
                  <a:ext uri="{FF2B5EF4-FFF2-40B4-BE49-F238E27FC236}">
                    <a16:creationId xmlns:a16="http://schemas.microsoft.com/office/drawing/2014/main" id="{084D2794-BE5A-484F-9754-C9E15D6CDA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679" y="2153"/>
                <a:ext cx="1165" cy="6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39341" name="Text Box 13">
                <a:extLst>
                  <a:ext uri="{FF2B5EF4-FFF2-40B4-BE49-F238E27FC236}">
                    <a16:creationId xmlns:a16="http://schemas.microsoft.com/office/drawing/2014/main" id="{0FCF9FE2-6B6B-40F8-95B2-D81F87B41B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343" y="2052"/>
                <a:ext cx="125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600"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 eaLnBrk="0" hangingPunct="0"/>
                <a:r>
                  <a:rPr lang="en-US" altLang="zh-CN" sz="600">
                    <a:latin typeface="Microsoft Sans Serif" panose="020B0604020202020204" pitchFamily="34" charset="0"/>
                    <a:cs typeface="Microsoft Sans Serif" panose="020B0604020202020204" pitchFamily="34" charset="0"/>
                  </a:rPr>
                  <a:t>1</a:t>
                </a:r>
                <a:endParaRPr lang="en-US" altLang="zh-CN" sz="2400">
                  <a:latin typeface="Times New Roman" panose="02020603050405020304" pitchFamily="18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739342" name="Text Box 14">
                <a:extLst>
                  <a:ext uri="{FF2B5EF4-FFF2-40B4-BE49-F238E27FC236}">
                    <a16:creationId xmlns:a16="http://schemas.microsoft.com/office/drawing/2014/main" id="{10AED998-AB8D-4B5E-8462-098F39472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010" y="1665"/>
                <a:ext cx="125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600"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 eaLnBrk="0" hangingPunct="0"/>
                <a:r>
                  <a:rPr lang="en-US" altLang="zh-CN" sz="600">
                    <a:latin typeface="Microsoft Sans Serif" panose="020B0604020202020204" pitchFamily="34" charset="0"/>
                    <a:cs typeface="Microsoft Sans Serif" panose="020B0604020202020204" pitchFamily="34" charset="0"/>
                  </a:rPr>
                  <a:t>2</a:t>
                </a:r>
                <a:endParaRPr lang="en-US" altLang="zh-CN" sz="2400">
                  <a:latin typeface="Times New Roman" panose="02020603050405020304" pitchFamily="18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739343" name="Text Box 15">
                <a:extLst>
                  <a:ext uri="{FF2B5EF4-FFF2-40B4-BE49-F238E27FC236}">
                    <a16:creationId xmlns:a16="http://schemas.microsoft.com/office/drawing/2014/main" id="{122F4938-CD87-4668-8611-BDC8B578FE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914" y="1665"/>
                <a:ext cx="125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600"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 eaLnBrk="0" hangingPunct="0"/>
                <a:r>
                  <a:rPr lang="en-US" altLang="zh-CN" sz="600">
                    <a:latin typeface="Microsoft Sans Serif" panose="020B0604020202020204" pitchFamily="34" charset="0"/>
                    <a:cs typeface="Microsoft Sans Serif" panose="020B0604020202020204" pitchFamily="34" charset="0"/>
                  </a:rPr>
                  <a:t>3</a:t>
                </a:r>
                <a:endParaRPr lang="en-US" altLang="zh-CN" sz="2400">
                  <a:latin typeface="Times New Roman" panose="02020603050405020304" pitchFamily="18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739344" name="Text Box 16">
                <a:extLst>
                  <a:ext uri="{FF2B5EF4-FFF2-40B4-BE49-F238E27FC236}">
                    <a16:creationId xmlns:a16="http://schemas.microsoft.com/office/drawing/2014/main" id="{CDE9F8CD-ED81-408A-9280-D5D5771574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261" y="2052"/>
                <a:ext cx="125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600"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 eaLnBrk="0" hangingPunct="0"/>
                <a:r>
                  <a:rPr lang="en-US" altLang="zh-CN" sz="600">
                    <a:latin typeface="Microsoft Sans Serif" panose="020B0604020202020204" pitchFamily="34" charset="0"/>
                    <a:cs typeface="Microsoft Sans Serif" panose="020B0604020202020204" pitchFamily="34" charset="0"/>
                  </a:rPr>
                  <a:t>1</a:t>
                </a:r>
                <a:endParaRPr lang="en-US" altLang="zh-CN" sz="2400">
                  <a:latin typeface="Times New Roman" panose="02020603050405020304" pitchFamily="18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739345" name="Text Box 17">
                <a:extLst>
                  <a:ext uri="{FF2B5EF4-FFF2-40B4-BE49-F238E27FC236}">
                    <a16:creationId xmlns:a16="http://schemas.microsoft.com/office/drawing/2014/main" id="{D6165076-8ED5-496F-A670-8D6AC4DDBA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261" y="1989"/>
                <a:ext cx="166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600"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 eaLnBrk="0" hangingPunct="0"/>
                <a:r>
                  <a:rPr lang="en-US" altLang="zh-CN" sz="600">
                    <a:latin typeface="Microsoft Sans Serif" panose="020B0604020202020204" pitchFamily="34" charset="0"/>
                    <a:cs typeface="Microsoft Sans Serif" panose="020B0604020202020204" pitchFamily="34" charset="0"/>
                  </a:rPr>
                  <a:t>2</a:t>
                </a:r>
                <a:endParaRPr lang="en-US" altLang="zh-CN" sz="2400">
                  <a:latin typeface="Times New Roman" panose="02020603050405020304" pitchFamily="18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739346" name="Text Box 18">
                <a:extLst>
                  <a:ext uri="{FF2B5EF4-FFF2-40B4-BE49-F238E27FC236}">
                    <a16:creationId xmlns:a16="http://schemas.microsoft.com/office/drawing/2014/main" id="{5118475C-31FE-4850-96A0-D0B23A3A7D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845" y="1665"/>
                <a:ext cx="125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600"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 eaLnBrk="0" hangingPunct="0"/>
                <a:r>
                  <a:rPr lang="en-US" altLang="zh-CN" sz="600">
                    <a:latin typeface="Microsoft Sans Serif" panose="020B0604020202020204" pitchFamily="34" charset="0"/>
                    <a:cs typeface="Microsoft Sans Serif" panose="020B0604020202020204" pitchFamily="34" charset="0"/>
                  </a:rPr>
                  <a:t>3</a:t>
                </a:r>
                <a:endParaRPr lang="en-US" altLang="zh-CN" sz="2400">
                  <a:latin typeface="Times New Roman" panose="02020603050405020304" pitchFamily="18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739347" name="Text Box 19">
                <a:extLst>
                  <a:ext uri="{FF2B5EF4-FFF2-40B4-BE49-F238E27FC236}">
                    <a16:creationId xmlns:a16="http://schemas.microsoft.com/office/drawing/2014/main" id="{258BA01B-964C-44D4-B893-B4106F6CC2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80" y="2724"/>
                <a:ext cx="125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r>
                  <a:rPr lang="en-US" altLang="zh-CN" sz="600">
                    <a:latin typeface="Microsoft Sans Serif" panose="020B0604020202020204" pitchFamily="34" charset="0"/>
                    <a:cs typeface="Microsoft Sans Serif" panose="020B0604020202020204" pitchFamily="34" charset="0"/>
                  </a:rPr>
                  <a:t>1</a:t>
                </a:r>
                <a:endParaRPr lang="en-US" altLang="zh-CN" sz="2400">
                  <a:latin typeface="Times New Roman" panose="02020603050405020304" pitchFamily="18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739348" name="Text Box 20">
                <a:extLst>
                  <a:ext uri="{FF2B5EF4-FFF2-40B4-BE49-F238E27FC236}">
                    <a16:creationId xmlns:a16="http://schemas.microsoft.com/office/drawing/2014/main" id="{E3C10C85-6039-4E96-B4C1-F66907D853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" y="1665"/>
                <a:ext cx="125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600"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 eaLnBrk="0" hangingPunct="0"/>
                <a:r>
                  <a:rPr lang="en-US" altLang="zh-CN" sz="600">
                    <a:latin typeface="Microsoft Sans Serif" panose="020B0604020202020204" pitchFamily="34" charset="0"/>
                    <a:cs typeface="Microsoft Sans Serif" panose="020B0604020202020204" pitchFamily="34" charset="0"/>
                  </a:rPr>
                  <a:t>3</a:t>
                </a:r>
                <a:endParaRPr lang="en-US" altLang="zh-CN" sz="2400">
                  <a:latin typeface="Times New Roman" panose="02020603050405020304" pitchFamily="18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739349" name="Text Box 21">
                <a:extLst>
                  <a:ext uri="{FF2B5EF4-FFF2-40B4-BE49-F238E27FC236}">
                    <a16:creationId xmlns:a16="http://schemas.microsoft.com/office/drawing/2014/main" id="{C69FC41A-B48A-4A06-A97C-10DC421831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596" y="1665"/>
                <a:ext cx="166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600"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 eaLnBrk="0" hangingPunct="0"/>
                <a:r>
                  <a:rPr lang="en-US" altLang="zh-CN" sz="600">
                    <a:latin typeface="Microsoft Sans Serif" panose="020B0604020202020204" pitchFamily="34" charset="0"/>
                    <a:cs typeface="Microsoft Sans Serif" panose="020B0604020202020204" pitchFamily="34" charset="0"/>
                  </a:rPr>
                  <a:t>2</a:t>
                </a:r>
                <a:endParaRPr lang="en-US" altLang="zh-CN" sz="2400">
                  <a:latin typeface="Times New Roman" panose="02020603050405020304" pitchFamily="18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739350" name="Text Box 22">
                <a:extLst>
                  <a:ext uri="{FF2B5EF4-FFF2-40B4-BE49-F238E27FC236}">
                    <a16:creationId xmlns:a16="http://schemas.microsoft.com/office/drawing/2014/main" id="{CD8BE062-195A-4E82-8DB0-70BC310E24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759" y="2153"/>
                <a:ext cx="166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600"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 eaLnBrk="0" hangingPunct="0"/>
                <a:r>
                  <a:rPr lang="en-US" altLang="zh-CN" sz="600">
                    <a:latin typeface="Microsoft Sans Serif" panose="020B0604020202020204" pitchFamily="34" charset="0"/>
                    <a:cs typeface="Microsoft Sans Serif" panose="020B0604020202020204" pitchFamily="34" charset="0"/>
                  </a:rPr>
                  <a:t>2</a:t>
                </a:r>
                <a:endParaRPr lang="en-US" altLang="zh-CN" sz="2400">
                  <a:latin typeface="Times New Roman" panose="02020603050405020304" pitchFamily="18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739351" name="Text Box 23">
                <a:extLst>
                  <a:ext uri="{FF2B5EF4-FFF2-40B4-BE49-F238E27FC236}">
                    <a16:creationId xmlns:a16="http://schemas.microsoft.com/office/drawing/2014/main" id="{70896DF1-E65F-44B4-AED6-E78D6517C0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677" y="2153"/>
                <a:ext cx="166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600"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 eaLnBrk="0" hangingPunct="0"/>
                <a:r>
                  <a:rPr lang="en-US" altLang="zh-CN" sz="600">
                    <a:latin typeface="Microsoft Sans Serif" panose="020B0604020202020204" pitchFamily="34" charset="0"/>
                    <a:cs typeface="Microsoft Sans Serif" panose="020B0604020202020204" pitchFamily="34" charset="0"/>
                  </a:rPr>
                  <a:t>2</a:t>
                </a:r>
                <a:endParaRPr lang="en-US" altLang="zh-CN" sz="2400">
                  <a:latin typeface="Times New Roman" panose="02020603050405020304" pitchFamily="18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739352" name="Text Box 24">
                <a:extLst>
                  <a:ext uri="{FF2B5EF4-FFF2-40B4-BE49-F238E27FC236}">
                    <a16:creationId xmlns:a16="http://schemas.microsoft.com/office/drawing/2014/main" id="{343B4182-78D7-4ED4-A5C1-DCE34E1086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594" y="2153"/>
                <a:ext cx="166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600"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 eaLnBrk="0" hangingPunct="0"/>
                <a:r>
                  <a:rPr lang="en-US" altLang="zh-CN" sz="600">
                    <a:latin typeface="Microsoft Sans Serif" panose="020B0604020202020204" pitchFamily="34" charset="0"/>
                    <a:cs typeface="Microsoft Sans Serif" panose="020B0604020202020204" pitchFamily="34" charset="0"/>
                  </a:rPr>
                  <a:t>3</a:t>
                </a:r>
                <a:endParaRPr lang="en-US" altLang="zh-CN" sz="2400">
                  <a:latin typeface="Times New Roman" panose="02020603050405020304" pitchFamily="18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739353" name="Text Box 25">
                <a:extLst>
                  <a:ext uri="{FF2B5EF4-FFF2-40B4-BE49-F238E27FC236}">
                    <a16:creationId xmlns:a16="http://schemas.microsoft.com/office/drawing/2014/main" id="{03D95C5A-7EF0-4850-A280-0E8E553088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596" y="2153"/>
                <a:ext cx="166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600"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 eaLnBrk="0" hangingPunct="0"/>
                <a:r>
                  <a:rPr lang="en-US" altLang="zh-CN" sz="600">
                    <a:latin typeface="Microsoft Sans Serif" panose="020B0604020202020204" pitchFamily="34" charset="0"/>
                    <a:cs typeface="Microsoft Sans Serif" panose="020B0604020202020204" pitchFamily="34" charset="0"/>
                  </a:rPr>
                  <a:t>2</a:t>
                </a:r>
                <a:endParaRPr lang="en-US" altLang="zh-CN" sz="2400">
                  <a:latin typeface="Times New Roman" panose="02020603050405020304" pitchFamily="18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739354" name="Text Box 26">
                <a:extLst>
                  <a:ext uri="{FF2B5EF4-FFF2-40B4-BE49-F238E27FC236}">
                    <a16:creationId xmlns:a16="http://schemas.microsoft.com/office/drawing/2014/main" id="{2252D99A-ADFC-4A6D-93B5-2E9A96AE6A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512" y="2153"/>
                <a:ext cx="166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600"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 eaLnBrk="0" hangingPunct="0"/>
                <a:r>
                  <a:rPr lang="en-US" altLang="zh-CN" sz="600">
                    <a:latin typeface="Microsoft Sans Serif" panose="020B0604020202020204" pitchFamily="34" charset="0"/>
                    <a:cs typeface="Microsoft Sans Serif" panose="020B0604020202020204" pitchFamily="34" charset="0"/>
                  </a:rPr>
                  <a:t>3</a:t>
                </a:r>
                <a:endParaRPr lang="en-US" altLang="zh-CN" sz="2400">
                  <a:latin typeface="Times New Roman" panose="02020603050405020304" pitchFamily="18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739355" name="Text Box 27">
                <a:extLst>
                  <a:ext uri="{FF2B5EF4-FFF2-40B4-BE49-F238E27FC236}">
                    <a16:creationId xmlns:a16="http://schemas.microsoft.com/office/drawing/2014/main" id="{3B5E3B9E-1E4A-4ABD-9EAA-CBC7E74480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429" y="2153"/>
                <a:ext cx="166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600"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 eaLnBrk="0" hangingPunct="0"/>
                <a:r>
                  <a:rPr lang="en-US" altLang="zh-CN" sz="600">
                    <a:latin typeface="Microsoft Sans Serif" panose="020B0604020202020204" pitchFamily="34" charset="0"/>
                    <a:cs typeface="Microsoft Sans Serif" panose="020B0604020202020204" pitchFamily="34" charset="0"/>
                  </a:rPr>
                  <a:t>1</a:t>
                </a:r>
                <a:endParaRPr lang="en-US" altLang="zh-CN" sz="2400">
                  <a:latin typeface="Times New Roman" panose="02020603050405020304" pitchFamily="18" charset="0"/>
                  <a:cs typeface="Microsoft Sans Serif" panose="020B0604020202020204" pitchFamily="34" charset="0"/>
                </a:endParaRPr>
              </a:p>
            </p:txBody>
          </p:sp>
        </p:grpSp>
      </p:grpSp>
      <p:pic>
        <p:nvPicPr>
          <p:cNvPr id="739356" name="Picture 28" descr="snap2">
            <a:extLst>
              <a:ext uri="{FF2B5EF4-FFF2-40B4-BE49-F238E27FC236}">
                <a16:creationId xmlns:a16="http://schemas.microsoft.com/office/drawing/2014/main" id="{AC5E609C-E576-4B30-B556-67D4BB78A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652963"/>
            <a:ext cx="3887787" cy="19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爆炸形: 8 pt  1">
            <a:extLst>
              <a:ext uri="{FF2B5EF4-FFF2-40B4-BE49-F238E27FC236}">
                <a16:creationId xmlns:a16="http://schemas.microsoft.com/office/drawing/2014/main" id="{403BD438-A454-4F44-8643-829BE9E80C19}"/>
              </a:ext>
            </a:extLst>
          </p:cNvPr>
          <p:cNvSpPr/>
          <p:nvPr/>
        </p:nvSpPr>
        <p:spPr bwMode="auto">
          <a:xfrm>
            <a:off x="5523501" y="4797152"/>
            <a:ext cx="3729019" cy="2060848"/>
          </a:xfrm>
          <a:prstGeom prst="irregularSeal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3 1 2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怎么生成？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9E5BBC-A8A7-4195-9F38-0A937AD6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8643-140E-4F03-AF49-7D103251262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740356" name="Rectangle 4">
            <a:extLst>
              <a:ext uri="{FF2B5EF4-FFF2-40B4-BE49-F238E27FC236}">
                <a16:creationId xmlns:a16="http://schemas.microsoft.com/office/drawing/2014/main" id="{59F3E40A-BB19-4E7E-AF13-D4F000378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20713"/>
            <a:ext cx="7343775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/>
              <a:t>你的程序将对给定的</a:t>
            </a:r>
            <a:r>
              <a:rPr lang="en-US" altLang="zh-CN" b="1"/>
              <a:t>n</a:t>
            </a:r>
            <a:r>
              <a:rPr lang="zh-CN" altLang="en-US" b="1"/>
              <a:t>，计算并输出由操作数序列</a:t>
            </a:r>
            <a:r>
              <a:rPr lang="en-US" altLang="zh-CN" b="1"/>
              <a:t>1</a:t>
            </a:r>
            <a:r>
              <a:rPr lang="zh-CN" altLang="en-US" b="1"/>
              <a:t>，</a:t>
            </a:r>
            <a:r>
              <a:rPr lang="en-US" altLang="zh-CN" b="1"/>
              <a:t>2</a:t>
            </a:r>
            <a:r>
              <a:rPr lang="zh-CN" altLang="en-US" b="1"/>
              <a:t>，</a:t>
            </a:r>
            <a:r>
              <a:rPr lang="en-US" altLang="zh-CN" b="1"/>
              <a:t>…</a:t>
            </a:r>
            <a:r>
              <a:rPr lang="zh-CN" altLang="en-US" b="1"/>
              <a:t>，</a:t>
            </a:r>
            <a:r>
              <a:rPr lang="en-US" altLang="zh-CN" b="1"/>
              <a:t>n</a:t>
            </a:r>
            <a:r>
              <a:rPr lang="zh-CN" altLang="en-US" b="1"/>
              <a:t>经过操作可能得到的输出序列的总数。</a:t>
            </a:r>
          </a:p>
          <a:p>
            <a:pPr>
              <a:lnSpc>
                <a:spcPct val="150000"/>
              </a:lnSpc>
            </a:pPr>
            <a:r>
              <a:rPr lang="en-US" altLang="zh-CN" b="1"/>
              <a:t>【</a:t>
            </a:r>
            <a:r>
              <a:rPr lang="zh-CN" altLang="en-US" b="1"/>
              <a:t>输入格式</a:t>
            </a:r>
            <a:r>
              <a:rPr lang="en-US" altLang="zh-CN" b="1"/>
              <a:t>】</a:t>
            </a:r>
          </a:p>
          <a:p>
            <a:pPr>
              <a:lnSpc>
                <a:spcPct val="150000"/>
              </a:lnSpc>
            </a:pPr>
            <a:r>
              <a:rPr lang="zh-CN" altLang="en-US" b="1"/>
              <a:t>输入文件只含一个整数</a:t>
            </a:r>
            <a:r>
              <a:rPr lang="en-US" altLang="zh-CN" b="1"/>
              <a:t>n</a:t>
            </a:r>
            <a:r>
              <a:rPr lang="zh-CN" altLang="en-US" b="1"/>
              <a:t>（</a:t>
            </a:r>
            <a:r>
              <a:rPr lang="en-US" altLang="zh-CN" b="1"/>
              <a:t>1≤n≤18</a:t>
            </a:r>
            <a:r>
              <a:rPr lang="zh-CN" altLang="en-US" b="1"/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b="1"/>
              <a:t>【</a:t>
            </a:r>
            <a:r>
              <a:rPr lang="zh-CN" altLang="en-US" b="1"/>
              <a:t>输出格式</a:t>
            </a:r>
            <a:r>
              <a:rPr lang="en-US" altLang="zh-CN" b="1"/>
              <a:t>】</a:t>
            </a:r>
          </a:p>
          <a:p>
            <a:pPr>
              <a:lnSpc>
                <a:spcPct val="150000"/>
              </a:lnSpc>
            </a:pPr>
            <a:r>
              <a:rPr lang="zh-CN" altLang="en-US" b="1"/>
              <a:t>输出文件只有一行，即可能输出序列的总数目</a:t>
            </a:r>
          </a:p>
          <a:p>
            <a:pPr>
              <a:lnSpc>
                <a:spcPct val="150000"/>
              </a:lnSpc>
            </a:pPr>
            <a:r>
              <a:rPr lang="en-US" altLang="zh-CN" b="1"/>
              <a:t>【</a:t>
            </a:r>
            <a:r>
              <a:rPr lang="zh-CN" altLang="en-US" b="1"/>
              <a:t>输入样例</a:t>
            </a:r>
            <a:r>
              <a:rPr lang="en-US" altLang="zh-CN" b="1"/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b="1"/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b="1"/>
              <a:t>【</a:t>
            </a:r>
            <a:r>
              <a:rPr lang="zh-CN" altLang="en-US" b="1"/>
              <a:t>输出样例</a:t>
            </a:r>
            <a:r>
              <a:rPr lang="en-US" altLang="zh-CN" b="1"/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b="1"/>
              <a:t>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3C58949-0D54-4EFA-BEC4-EC6380AA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B242-C940-41B3-951E-9DC9A4EBD0D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557058" name="Rectangle 2">
            <a:extLst>
              <a:ext uri="{FF2B5EF4-FFF2-40B4-BE49-F238E27FC236}">
                <a16:creationId xmlns:a16="http://schemas.microsoft.com/office/drawing/2014/main" id="{D8C52F40-3973-40DA-878B-438B3BBFE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7543800" cy="687388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例题八：最长公共子序列</a:t>
            </a:r>
          </a:p>
        </p:txBody>
      </p:sp>
      <p:sp>
        <p:nvSpPr>
          <p:cNvPr id="557059" name="Rectangle 3">
            <a:extLst>
              <a:ext uri="{FF2B5EF4-FFF2-40B4-BE49-F238E27FC236}">
                <a16:creationId xmlns:a16="http://schemas.microsoft.com/office/drawing/2014/main" id="{FDB2B4EA-101C-480B-95C7-85ACD239CD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36012" cy="51323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ea typeface="仿宋_GB2312" pitchFamily="49" charset="-122"/>
              </a:rPr>
              <a:t>一个给定序列的</a:t>
            </a:r>
            <a:r>
              <a:rPr lang="zh-CN" altLang="en-US" sz="2400" dirty="0">
                <a:solidFill>
                  <a:schemeClr val="hlink"/>
                </a:solidFill>
                <a:ea typeface="仿宋_GB2312" pitchFamily="49" charset="-122"/>
              </a:rPr>
              <a:t>子序列</a:t>
            </a:r>
            <a:r>
              <a:rPr lang="zh-CN" altLang="en-US" sz="2400" dirty="0">
                <a:ea typeface="仿宋_GB2312" pitchFamily="49" charset="-122"/>
              </a:rPr>
              <a:t>是在该序列中删去若干元素后得到的序列。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仿宋_GB2312" pitchFamily="49" charset="-122"/>
              </a:rPr>
              <a:t>给定两个序列</a:t>
            </a:r>
            <a:r>
              <a:rPr lang="en-US" altLang="zh-CN" sz="2400" dirty="0">
                <a:ea typeface="仿宋_GB2312" pitchFamily="49" charset="-122"/>
              </a:rPr>
              <a:t>X</a:t>
            </a:r>
            <a:r>
              <a:rPr lang="zh-CN" altLang="en-US" sz="2400" dirty="0">
                <a:ea typeface="仿宋_GB2312" pitchFamily="49" charset="-122"/>
              </a:rPr>
              <a:t>和</a:t>
            </a:r>
            <a:r>
              <a:rPr lang="en-US" altLang="zh-CN" sz="2400" dirty="0">
                <a:ea typeface="仿宋_GB2312" pitchFamily="49" charset="-122"/>
              </a:rPr>
              <a:t>Y，</a:t>
            </a:r>
            <a:r>
              <a:rPr lang="zh-CN" altLang="en-US" sz="2400" dirty="0">
                <a:ea typeface="仿宋_GB2312" pitchFamily="49" charset="-122"/>
              </a:rPr>
              <a:t>当另一序列</a:t>
            </a:r>
            <a:r>
              <a:rPr lang="en-US" altLang="zh-CN" sz="2400" dirty="0">
                <a:ea typeface="仿宋_GB2312" pitchFamily="49" charset="-122"/>
              </a:rPr>
              <a:t>Z</a:t>
            </a:r>
            <a:r>
              <a:rPr lang="zh-CN" altLang="en-US" sz="2400" dirty="0">
                <a:ea typeface="仿宋_GB2312" pitchFamily="49" charset="-122"/>
              </a:rPr>
              <a:t>既是</a:t>
            </a:r>
            <a:r>
              <a:rPr lang="en-US" altLang="zh-CN" sz="2400" dirty="0">
                <a:ea typeface="仿宋_GB2312" pitchFamily="49" charset="-122"/>
              </a:rPr>
              <a:t>X</a:t>
            </a:r>
            <a:r>
              <a:rPr lang="zh-CN" altLang="en-US" sz="2400" dirty="0">
                <a:ea typeface="仿宋_GB2312" pitchFamily="49" charset="-122"/>
              </a:rPr>
              <a:t>的子序列又是</a:t>
            </a:r>
            <a:r>
              <a:rPr lang="en-US" altLang="zh-CN" sz="2400" dirty="0">
                <a:ea typeface="仿宋_GB2312" pitchFamily="49" charset="-122"/>
              </a:rPr>
              <a:t>Y</a:t>
            </a:r>
            <a:r>
              <a:rPr lang="zh-CN" altLang="en-US" sz="2400" dirty="0">
                <a:ea typeface="仿宋_GB2312" pitchFamily="49" charset="-122"/>
              </a:rPr>
              <a:t>的子序列时，称</a:t>
            </a:r>
            <a:r>
              <a:rPr lang="en-US" altLang="zh-CN" sz="2400" dirty="0">
                <a:ea typeface="仿宋_GB2312" pitchFamily="49" charset="-122"/>
              </a:rPr>
              <a:t>Z</a:t>
            </a:r>
            <a:r>
              <a:rPr lang="zh-CN" altLang="en-US" sz="2400" dirty="0">
                <a:ea typeface="仿宋_GB2312" pitchFamily="49" charset="-122"/>
              </a:rPr>
              <a:t>是序列</a:t>
            </a:r>
            <a:r>
              <a:rPr lang="en-US" altLang="zh-CN" sz="2400" dirty="0">
                <a:ea typeface="仿宋_GB2312" pitchFamily="49" charset="-122"/>
              </a:rPr>
              <a:t>X</a:t>
            </a:r>
            <a:r>
              <a:rPr lang="zh-CN" altLang="en-US" sz="2400" dirty="0">
                <a:ea typeface="仿宋_GB2312" pitchFamily="49" charset="-122"/>
              </a:rPr>
              <a:t>和</a:t>
            </a:r>
            <a:r>
              <a:rPr lang="en-US" altLang="zh-CN" sz="2400" dirty="0">
                <a:ea typeface="仿宋_GB2312" pitchFamily="49" charset="-122"/>
              </a:rPr>
              <a:t>Y</a:t>
            </a:r>
            <a:r>
              <a:rPr lang="zh-CN" altLang="en-US" sz="2400" dirty="0">
                <a:ea typeface="仿宋_GB2312" pitchFamily="49" charset="-122"/>
              </a:rPr>
              <a:t>的</a:t>
            </a:r>
            <a:r>
              <a:rPr lang="zh-CN" altLang="en-US" sz="2400" dirty="0">
                <a:solidFill>
                  <a:schemeClr val="hlink"/>
                </a:solidFill>
                <a:ea typeface="仿宋_GB2312" pitchFamily="49" charset="-122"/>
              </a:rPr>
              <a:t>公共子序列</a:t>
            </a:r>
            <a:r>
              <a:rPr lang="zh-CN" altLang="en-US" sz="2400" dirty="0">
                <a:ea typeface="仿宋_GB2312" pitchFamily="49" charset="-122"/>
              </a:rPr>
              <a:t>。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chemeClr val="hlink"/>
                </a:solidFill>
                <a:ea typeface="仿宋_GB2312" pitchFamily="49" charset="-122"/>
              </a:rPr>
              <a:t>最长公共子序列</a:t>
            </a:r>
            <a:r>
              <a:rPr lang="zh-CN" altLang="en-US" sz="2400" dirty="0">
                <a:ea typeface="仿宋_GB2312" pitchFamily="49" charset="-122"/>
              </a:rPr>
              <a:t>:公共子序列中长度最长的子序列。</a:t>
            </a:r>
            <a:endParaRPr lang="en-US" altLang="zh-CN" sz="2400" dirty="0">
              <a:ea typeface="仿宋_GB2312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F0066"/>
                </a:solidFill>
                <a:ea typeface="仿宋_GB2312" pitchFamily="49" charset="-122"/>
              </a:rPr>
              <a:t>最长公共子序列问题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仿宋_GB2312" pitchFamily="49" charset="-122"/>
              </a:rPr>
              <a:t>    给定两个序列</a:t>
            </a:r>
            <a:r>
              <a:rPr lang="en-US" altLang="zh-CN" sz="2400" dirty="0">
                <a:ea typeface="仿宋_GB2312" pitchFamily="49" charset="-122"/>
              </a:rPr>
              <a:t>X={x</a:t>
            </a:r>
            <a:r>
              <a:rPr lang="en-US" altLang="zh-CN" sz="2400" baseline="-25000" dirty="0">
                <a:ea typeface="仿宋_GB2312" pitchFamily="49" charset="-122"/>
              </a:rPr>
              <a:t>1</a:t>
            </a:r>
            <a:r>
              <a:rPr lang="en-US" altLang="zh-CN" sz="2400" dirty="0">
                <a:ea typeface="仿宋_GB2312" pitchFamily="49" charset="-122"/>
              </a:rPr>
              <a:t>,x</a:t>
            </a:r>
            <a:r>
              <a:rPr lang="en-US" altLang="zh-CN" sz="2400" baseline="-25000" dirty="0">
                <a:ea typeface="仿宋_GB2312" pitchFamily="49" charset="-122"/>
              </a:rPr>
              <a:t>2</a:t>
            </a:r>
            <a:r>
              <a:rPr lang="en-US" altLang="zh-CN" sz="2400" dirty="0">
                <a:ea typeface="仿宋_GB2312" pitchFamily="49" charset="-12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…</a:t>
            </a:r>
            <a:r>
              <a:rPr lang="en-US" altLang="zh-CN" sz="2400" dirty="0">
                <a:ea typeface="仿宋_GB2312" pitchFamily="49" charset="-122"/>
              </a:rPr>
              <a:t>,</a:t>
            </a:r>
            <a:r>
              <a:rPr lang="en-US" altLang="zh-CN" sz="2400" dirty="0" err="1">
                <a:ea typeface="仿宋_GB2312" pitchFamily="49" charset="-122"/>
              </a:rPr>
              <a:t>x</a:t>
            </a:r>
            <a:r>
              <a:rPr lang="en-US" altLang="zh-CN" sz="2400" baseline="-25000" dirty="0" err="1">
                <a:ea typeface="仿宋_GB2312" pitchFamily="49" charset="-122"/>
              </a:rPr>
              <a:t>m</a:t>
            </a:r>
            <a:r>
              <a:rPr lang="en-US" altLang="zh-CN" sz="2400" dirty="0">
                <a:ea typeface="仿宋_GB2312" pitchFamily="49" charset="-122"/>
              </a:rPr>
              <a:t>}</a:t>
            </a:r>
            <a:r>
              <a:rPr lang="zh-CN" altLang="en-US" sz="2400" dirty="0">
                <a:ea typeface="仿宋_GB2312" pitchFamily="49" charset="-122"/>
              </a:rPr>
              <a:t>和</a:t>
            </a:r>
            <a:r>
              <a:rPr lang="en-US" altLang="zh-CN" sz="2400" dirty="0">
                <a:ea typeface="仿宋_GB2312" pitchFamily="49" charset="-122"/>
              </a:rPr>
              <a:t>Y={y</a:t>
            </a:r>
            <a:r>
              <a:rPr lang="en-US" altLang="zh-CN" sz="2400" baseline="-25000" dirty="0">
                <a:ea typeface="仿宋_GB2312" pitchFamily="49" charset="-122"/>
              </a:rPr>
              <a:t>1</a:t>
            </a:r>
            <a:r>
              <a:rPr lang="en-US" altLang="zh-CN" sz="2400" dirty="0">
                <a:ea typeface="仿宋_GB2312" pitchFamily="49" charset="-122"/>
              </a:rPr>
              <a:t>,y</a:t>
            </a:r>
            <a:r>
              <a:rPr lang="en-US" altLang="zh-CN" sz="2400" baseline="-25000" dirty="0">
                <a:ea typeface="仿宋_GB2312" pitchFamily="49" charset="-122"/>
              </a:rPr>
              <a:t>2</a:t>
            </a:r>
            <a:r>
              <a:rPr lang="en-US" altLang="zh-CN" sz="2400" dirty="0">
                <a:ea typeface="仿宋_GB2312" pitchFamily="49" charset="-12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…</a:t>
            </a:r>
            <a:r>
              <a:rPr lang="en-US" altLang="zh-CN" sz="2400" dirty="0">
                <a:ea typeface="仿宋_GB2312" pitchFamily="49" charset="-122"/>
              </a:rPr>
              <a:t>, </a:t>
            </a:r>
            <a:r>
              <a:rPr lang="en-US" altLang="zh-CN" sz="2400" dirty="0" err="1">
                <a:ea typeface="仿宋_GB2312" pitchFamily="49" charset="-122"/>
              </a:rPr>
              <a:t>y</a:t>
            </a:r>
            <a:r>
              <a:rPr lang="en-US" altLang="zh-CN" sz="2400" baseline="-25000" dirty="0" err="1">
                <a:ea typeface="仿宋_GB2312" pitchFamily="49" charset="-122"/>
              </a:rPr>
              <a:t>n</a:t>
            </a:r>
            <a:r>
              <a:rPr lang="en-US" altLang="zh-CN" sz="2400" dirty="0">
                <a:ea typeface="仿宋_GB2312" pitchFamily="49" charset="-122"/>
              </a:rPr>
              <a:t>}，</a:t>
            </a:r>
            <a:r>
              <a:rPr lang="zh-CN" altLang="en-US" sz="2400" dirty="0">
                <a:ea typeface="仿宋_GB2312" pitchFamily="49" charset="-122"/>
              </a:rPr>
              <a:t>找出</a:t>
            </a:r>
            <a:r>
              <a:rPr lang="en-US" altLang="zh-CN" sz="2400" dirty="0">
                <a:ea typeface="仿宋_GB2312" pitchFamily="49" charset="-122"/>
              </a:rPr>
              <a:t>X</a:t>
            </a:r>
            <a:r>
              <a:rPr lang="zh-CN" altLang="en-US" sz="2400" dirty="0">
                <a:ea typeface="仿宋_GB2312" pitchFamily="49" charset="-122"/>
              </a:rPr>
              <a:t>和</a:t>
            </a:r>
            <a:r>
              <a:rPr lang="en-US" altLang="zh-CN" sz="2400" dirty="0">
                <a:ea typeface="仿宋_GB2312" pitchFamily="49" charset="-122"/>
              </a:rPr>
              <a:t>Y</a:t>
            </a:r>
            <a:r>
              <a:rPr lang="zh-CN" altLang="en-US" sz="2400" dirty="0">
                <a:ea typeface="仿宋_GB2312" pitchFamily="49" charset="-122"/>
              </a:rPr>
              <a:t>的一个最长公共子序列。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例如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: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ym typeface="Symbol" panose="05050102010706020507" pitchFamily="18" charset="2"/>
              </a:rPr>
              <a:t> = (A, B, C, B, D, A, B)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i="1" dirty="0">
                <a:sym typeface="Symbol" panose="05050102010706020507" pitchFamily="18" charset="2"/>
              </a:rPr>
              <a:t>    X</a:t>
            </a:r>
            <a:r>
              <a:rPr lang="zh-CN" altLang="en-US" sz="2400" dirty="0">
                <a:sym typeface="Symbol" panose="05050102010706020507" pitchFamily="18" charset="2"/>
              </a:rPr>
              <a:t>的子序列</a:t>
            </a:r>
            <a:r>
              <a:rPr lang="en-US" altLang="zh-CN" sz="2400" dirty="0">
                <a:sym typeface="Symbol" panose="05050102010706020507" pitchFamily="18" charset="2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sym typeface="Symbol" panose="05050102010706020507" pitchFamily="18" charset="2"/>
              </a:rPr>
              <a:t>所有</a:t>
            </a:r>
            <a:r>
              <a:rPr lang="en-US" altLang="zh-CN" sz="2400" i="1" dirty="0"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sym typeface="Symbol" panose="05050102010706020507" pitchFamily="18" charset="2"/>
              </a:rPr>
              <a:t>的子集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ym typeface="Symbol" panose="05050102010706020507" pitchFamily="18" charset="2"/>
              </a:rPr>
              <a:t>集合中元素按原来在</a:t>
            </a:r>
            <a:r>
              <a:rPr lang="en-US" altLang="zh-CN" sz="2400" i="1" dirty="0"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sym typeface="Symbol" panose="05050102010706020507" pitchFamily="18" charset="2"/>
              </a:rPr>
              <a:t>中的顺序排列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	 	(A, B, D), (B, C, D, B), </a:t>
            </a:r>
            <a:r>
              <a:rPr lang="zh-CN" altLang="en-US" sz="2400" dirty="0">
                <a:sym typeface="Symbol" panose="05050102010706020507" pitchFamily="18" charset="2"/>
              </a:rPr>
              <a:t>等等</a:t>
            </a:r>
            <a:r>
              <a:rPr lang="en-US" altLang="zh-CN" sz="2400" dirty="0">
                <a:sym typeface="Symbol" panose="05050102010706020507" pitchFamily="18" charset="2"/>
              </a:rPr>
              <a:t>.</a:t>
            </a:r>
            <a:endParaRPr lang="en-US" altLang="zh-CN" sz="2400" dirty="0"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5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5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5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57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57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57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557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8" grpId="0"/>
      <p:bldP spid="557059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11217</TotalTime>
  <Words>3140</Words>
  <Application>Microsoft Office PowerPoint</Application>
  <PresentationFormat>全屏显示(4:3)</PresentationFormat>
  <Paragraphs>307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Mincho</vt:lpstr>
      <vt:lpstr>方正魏碑简体</vt:lpstr>
      <vt:lpstr>仿宋_GB2312</vt:lpstr>
      <vt:lpstr>隶书</vt:lpstr>
      <vt:lpstr>宋体</vt:lpstr>
      <vt:lpstr>Arial</vt:lpstr>
      <vt:lpstr>Cambria Math</vt:lpstr>
      <vt:lpstr>Comic Sans MS</vt:lpstr>
      <vt:lpstr>Microsoft Sans Serif</vt:lpstr>
      <vt:lpstr>Symbol</vt:lpstr>
      <vt:lpstr>Times New Roman</vt:lpstr>
      <vt:lpstr>Wingdings</vt:lpstr>
      <vt:lpstr>Network</vt:lpstr>
      <vt:lpstr>算法设计与分析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例题八：最长公共子序列</vt:lpstr>
      <vt:lpstr>例子</vt:lpstr>
      <vt:lpstr>穷举法</vt:lpstr>
      <vt:lpstr>PowerPoint 演示文稿</vt:lpstr>
      <vt:lpstr>状态转移方程</vt:lpstr>
      <vt:lpstr>例题9：0-1背包问题</vt:lpstr>
      <vt:lpstr>最优子结构</vt:lpstr>
      <vt:lpstr>0-1背包问题的动态规划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House of Chaos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</dc:title>
  <dc:creator>David Matuszek</dc:creator>
  <cp:lastModifiedBy>xmtan</cp:lastModifiedBy>
  <cp:revision>770</cp:revision>
  <dcterms:created xsi:type="dcterms:W3CDTF">2002-01-31T05:15:17Z</dcterms:created>
  <dcterms:modified xsi:type="dcterms:W3CDTF">2020-10-13T04:36:36Z</dcterms:modified>
</cp:coreProperties>
</file>