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9" r:id="rId4"/>
    <p:sldId id="262" r:id="rId5"/>
    <p:sldId id="260" r:id="rId6"/>
    <p:sldId id="263" r:id="rId7"/>
    <p:sldId id="261" r:id="rId8"/>
    <p:sldId id="266" r:id="rId9"/>
    <p:sldId id="268" r:id="rId10"/>
    <p:sldId id="265" r:id="rId11"/>
    <p:sldId id="269" r:id="rId12"/>
    <p:sldId id="272" r:id="rId13"/>
    <p:sldId id="271" r:id="rId14"/>
    <p:sldId id="270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98746-CF39-453F-B398-D9D6BED17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4DC735-54CB-4AD5-84DC-CE10D5D36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5BD455-0F5D-4754-A2D0-82C8BE5C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C069-D435-4011-A0EB-E450D159C107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1B6381-83B0-4312-84F5-996A201E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7CA8F3-82FB-459D-9E26-5A6CC332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5C5F-9F6E-4203-A4B2-5160D2E87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04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F7E30-C2E7-463E-A5D1-F8EB2958F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E838CE-8089-45EC-9846-5156E4C43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204F85-4DCC-426B-B05E-8986EFF94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C069-D435-4011-A0EB-E450D159C107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A2F2C2-98BF-44C4-B637-716D5FBF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6A9F49-CB46-4F03-B201-B77865F3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5C5F-9F6E-4203-A4B2-5160D2E87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27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B1F7A3-2CE1-4D68-BE38-081C2B17D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181AA9-C041-405D-9FDC-ACE23C26E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702DFC-0475-4267-9EF1-CBC51101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C069-D435-4011-A0EB-E450D159C107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E3C2E3-A597-4647-81F3-9447FAED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0F54F-90FF-4189-9A36-AFBE7BF8A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5C5F-9F6E-4203-A4B2-5160D2E87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37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BA878-0FE4-4103-A6C5-DE5D94EB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FB0AD6-67F1-4F02-9BC2-775EE71C8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6707FA-7489-4AA3-A731-F1106A4F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C069-D435-4011-A0EB-E450D159C107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32ECE-A737-4A2F-B61C-CF333C46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17070C-6978-4B96-A0C1-ED89463C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5C5F-9F6E-4203-A4B2-5160D2E87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10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D0A4E-8C95-47D0-B103-1E919664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F42D26-EC7C-4F23-94CE-D039922AF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90A36B-735A-420D-8481-D463D60D5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C069-D435-4011-A0EB-E450D159C107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702246-5848-4B5C-9E19-563AE89A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541F0-386F-4F51-BEFE-32D591E3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5C5F-9F6E-4203-A4B2-5160D2E87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12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8EF96-C403-4824-B7E3-7717E39B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04E736-2720-4FCB-A33D-E7A2761B0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6157D9-D80C-4EE5-89B0-EB95CF310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FFE966-EEE6-428B-A8F8-7499C797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C069-D435-4011-A0EB-E450D159C107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0F3B49-EC93-4C55-8945-C602D2A6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25E2F0-BDD9-4C0D-9B0B-6CE900AA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5C5F-9F6E-4203-A4B2-5160D2E87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91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BBF28-65C8-43E6-ACC0-C718D6941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5B63D4-2523-404F-998D-8B5A6D1F6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6F2707-E032-422C-A311-20193319A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A0C920-68EF-40DE-AAD5-5A1619764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939B1B-0885-4FF0-AF40-3AA97B0FD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2F3B26-07AC-48FE-860C-42CA83DC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C069-D435-4011-A0EB-E450D159C107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23754D-EA2E-409B-B638-BE03238F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11B178-8E50-42B1-BE37-211C9D3F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5C5F-9F6E-4203-A4B2-5160D2E87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80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F2FBB-8CD3-4D6A-9854-21D1C7C62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008A37-95D2-42C3-B1EA-7B596CBC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C069-D435-4011-A0EB-E450D159C107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A3F6D5-9847-4A6C-A44D-598410C87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BE73E7-273F-4AC4-AA6F-5E1BDAF4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5C5F-9F6E-4203-A4B2-5160D2E87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76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498BCA-FCB9-4C73-B0BD-9BF3C895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C069-D435-4011-A0EB-E450D159C107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1FA360-5292-43AB-AF04-40A554AE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35742F-5174-4FF4-954B-F8599F14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5C5F-9F6E-4203-A4B2-5160D2E87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9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D9224-0827-46B3-A3F2-2FF0E835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C356D-FABD-4E58-8373-60150C346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D07F9-4736-4461-92C8-654809E18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400C4D-BAB3-4D5C-BDB7-A002EDBE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C069-D435-4011-A0EB-E450D159C107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2D0C37-2086-449B-B8DC-AE5F4B8B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71DD9F-0488-4E2A-889E-DAE6B6D0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5C5F-9F6E-4203-A4B2-5160D2E87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34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51763-C14F-4C1F-91C6-25FEBEA00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57C915-E58C-414E-814D-9C7715F08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3771EE-20DF-404E-8F9D-53ABF7B6B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359A83-C084-49FC-8C32-433199FD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C069-D435-4011-A0EB-E450D159C107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A0BE5F-3438-41A8-A572-91D1FA0F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BC91B2-4FCB-4510-896B-68A7E3DF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5C5F-9F6E-4203-A4B2-5160D2E87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37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C4D6E8-5A25-4E8D-B11B-36B3767B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E37CD9-5424-4200-BCC8-2F6B57E89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BA67B-FC40-42B7-8289-688B0C5BB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AC069-D435-4011-A0EB-E450D159C107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666D24-6D4E-425D-96F8-492FE04DB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B9325A-CA6A-43F6-94FD-A729EF3E6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65C5F-9F6E-4203-A4B2-5160D2E87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52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037D7-D215-44AC-92F5-21F89025E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5724"/>
            <a:ext cx="9144000" cy="1029810"/>
          </a:xfrm>
        </p:spPr>
        <p:txBody>
          <a:bodyPr>
            <a:normAutofit/>
          </a:bodyPr>
          <a:lstStyle/>
          <a:p>
            <a:r>
              <a:rPr lang="zh-CN" altLang="en-US" sz="6600" dirty="0">
                <a:latin typeface="隶书" panose="02010509060101010101" pitchFamily="49" charset="-122"/>
                <a:ea typeface="隶书" panose="02010509060101010101" pitchFamily="49" charset="-122"/>
              </a:rPr>
              <a:t>擦窗机器人仿真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D3CF31-418E-45B8-A4D3-00F50C9F15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69" y="115245"/>
            <a:ext cx="1462134" cy="146213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1120B49-B71E-4BC0-9D3B-062F1263F5D9}"/>
              </a:ext>
            </a:extLst>
          </p:cNvPr>
          <p:cNvSpPr/>
          <p:nvPr/>
        </p:nvSpPr>
        <p:spPr>
          <a:xfrm>
            <a:off x="0" y="1988598"/>
            <a:ext cx="12192000" cy="486940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FF1CF9-EBE3-45F3-AFC5-899E0C961779}"/>
              </a:ext>
            </a:extLst>
          </p:cNvPr>
          <p:cNvSpPr txBox="1"/>
          <p:nvPr/>
        </p:nvSpPr>
        <p:spPr>
          <a:xfrm>
            <a:off x="9932276" y="4837616"/>
            <a:ext cx="1818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姓名：冯承健</a:t>
            </a:r>
            <a:endParaRPr lang="en-US" altLang="zh-CN" sz="2000" dirty="0"/>
          </a:p>
          <a:p>
            <a:r>
              <a:rPr lang="en-US" altLang="zh-CN" sz="2000" dirty="0"/>
              <a:t>      2018/4/12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8812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BD4DEE74-0AAB-4AC2-A8D9-55C002922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051"/>
            <a:ext cx="10515600" cy="4351338"/>
          </a:xfrm>
        </p:spPr>
        <p:txBody>
          <a:bodyPr/>
          <a:lstStyle/>
          <a:p>
            <a:r>
              <a:rPr lang="zh-CN" altLang="en-US" dirty="0"/>
              <a:t>逆问题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牛顿下山法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A95FA42-927A-4725-8DDC-4007F2D2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微分运动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F411BA-A7DB-4905-9BF3-A86D919AB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797" y="1996618"/>
            <a:ext cx="1920406" cy="586791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938A241-3C1B-406E-AF9F-90FA119847D6}"/>
              </a:ext>
            </a:extLst>
          </p:cNvPr>
          <p:cNvCxnSpPr>
            <a:cxnSpLocks/>
          </p:cNvCxnSpPr>
          <p:nvPr/>
        </p:nvCxnSpPr>
        <p:spPr>
          <a:xfrm flipH="1">
            <a:off x="5508573" y="2567935"/>
            <a:ext cx="587428" cy="6052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6111E24-79C7-48BD-B1B7-471D5881E3A9}"/>
              </a:ext>
            </a:extLst>
          </p:cNvPr>
          <p:cNvSpPr txBox="1"/>
          <p:nvPr/>
        </p:nvSpPr>
        <p:spPr>
          <a:xfrm>
            <a:off x="4767245" y="3173222"/>
            <a:ext cx="132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雅克比矩阵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2B2E48E-36F9-4FCE-978C-82DD3063C634}"/>
              </a:ext>
            </a:extLst>
          </p:cNvPr>
          <p:cNvCxnSpPr>
            <a:cxnSpLocks/>
          </p:cNvCxnSpPr>
          <p:nvPr/>
        </p:nvCxnSpPr>
        <p:spPr>
          <a:xfrm>
            <a:off x="5430240" y="3628107"/>
            <a:ext cx="0" cy="5021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6BF7DC0A-25F7-4194-B8AF-3185A8DCA1A3}"/>
              </a:ext>
            </a:extLst>
          </p:cNvPr>
          <p:cNvSpPr/>
          <p:nvPr/>
        </p:nvSpPr>
        <p:spPr>
          <a:xfrm>
            <a:off x="4492910" y="416531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矢量积构造法求解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B64683-17EF-4F88-BD6B-F511B8FBBC38}"/>
              </a:ext>
            </a:extLst>
          </p:cNvPr>
          <p:cNvSpPr txBox="1"/>
          <p:nvPr/>
        </p:nvSpPr>
        <p:spPr>
          <a:xfrm>
            <a:off x="8818485" y="6308209"/>
            <a:ext cx="307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[1]《</a:t>
            </a:r>
            <a:r>
              <a:rPr lang="zh-CN" altLang="en-US" dirty="0"/>
              <a:t>仿人机器人</a:t>
            </a:r>
            <a:r>
              <a:rPr lang="en-US" altLang="zh-CN" dirty="0"/>
              <a:t>》</a:t>
            </a:r>
            <a:r>
              <a:rPr lang="zh-CN" altLang="en-US" dirty="0"/>
              <a:t>梶田秀司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0CEBC1C-565B-45BC-854E-A420FDF2901E}"/>
              </a:ext>
            </a:extLst>
          </p:cNvPr>
          <p:cNvCxnSpPr>
            <a:cxnSpLocks/>
          </p:cNvCxnSpPr>
          <p:nvPr/>
        </p:nvCxnSpPr>
        <p:spPr>
          <a:xfrm>
            <a:off x="6798715" y="2583409"/>
            <a:ext cx="668691" cy="5898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3231EF24-5380-499F-8B28-1FB0670B5980}"/>
              </a:ext>
            </a:extLst>
          </p:cNvPr>
          <p:cNvSpPr/>
          <p:nvPr/>
        </p:nvSpPr>
        <p:spPr>
          <a:xfrm>
            <a:off x="6717437" y="3173222"/>
            <a:ext cx="180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机械臂末端速度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9E70500-0D8C-4D22-A1EF-CAB803183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811" y="5211098"/>
            <a:ext cx="3298848" cy="760067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D6BD5C8-BFBE-4A49-A598-A3EDA4319090}"/>
              </a:ext>
            </a:extLst>
          </p:cNvPr>
          <p:cNvCxnSpPr>
            <a:cxnSpLocks/>
          </p:cNvCxnSpPr>
          <p:nvPr/>
        </p:nvCxnSpPr>
        <p:spPr>
          <a:xfrm>
            <a:off x="5671416" y="5720069"/>
            <a:ext cx="0" cy="5021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419D98F6-B20B-4BAF-9FA6-A183C66BBBCB}"/>
              </a:ext>
            </a:extLst>
          </p:cNvPr>
          <p:cNvSpPr/>
          <p:nvPr/>
        </p:nvSpPr>
        <p:spPr>
          <a:xfrm>
            <a:off x="4267251" y="6252694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保证每一步总误差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err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都减小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635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6F8C3-105B-4E71-A86D-8BE382E7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34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机械臂工作流程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F3A1DE-5C72-49F5-A7A8-BF439D3A3D6E}"/>
              </a:ext>
            </a:extLst>
          </p:cNvPr>
          <p:cNvSpPr/>
          <p:nvPr/>
        </p:nvSpPr>
        <p:spPr>
          <a:xfrm>
            <a:off x="4746594" y="2180166"/>
            <a:ext cx="2698812" cy="47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初始化机器人初始状态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6375ADE-340F-4883-AAD2-E1CAFBB9B51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2655629"/>
            <a:ext cx="0" cy="3511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FB2FA548-6FC3-45AD-B7C8-8C604AA8FE63}"/>
              </a:ext>
            </a:extLst>
          </p:cNvPr>
          <p:cNvSpPr/>
          <p:nvPr/>
        </p:nvSpPr>
        <p:spPr>
          <a:xfrm>
            <a:off x="4619344" y="3006805"/>
            <a:ext cx="2962173" cy="47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调整末端毛刷至与玻璃平行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959C52-C5E3-4969-9CCD-4F153D0DC44F}"/>
              </a:ext>
            </a:extLst>
          </p:cNvPr>
          <p:cNvSpPr/>
          <p:nvPr/>
        </p:nvSpPr>
        <p:spPr>
          <a:xfrm>
            <a:off x="4788023" y="3835663"/>
            <a:ext cx="2698812" cy="81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保持末端姿态，调整末端位置至玻璃表面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6162EB5-16C2-4D53-8EB0-36C6E49A321D}"/>
              </a:ext>
            </a:extLst>
          </p:cNvPr>
          <p:cNvCxnSpPr>
            <a:cxnSpLocks/>
          </p:cNvCxnSpPr>
          <p:nvPr/>
        </p:nvCxnSpPr>
        <p:spPr>
          <a:xfrm>
            <a:off x="6096000" y="3482268"/>
            <a:ext cx="0" cy="3511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999B984-D7C2-4A1C-9CAF-392C5AF7E426}"/>
              </a:ext>
            </a:extLst>
          </p:cNvPr>
          <p:cNvCxnSpPr>
            <a:cxnSpLocks/>
          </p:cNvCxnSpPr>
          <p:nvPr/>
        </p:nvCxnSpPr>
        <p:spPr>
          <a:xfrm>
            <a:off x="6096000" y="4651141"/>
            <a:ext cx="0" cy="3511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08BA6FC-5B98-438B-8439-B0E854273568}"/>
              </a:ext>
            </a:extLst>
          </p:cNvPr>
          <p:cNvSpPr/>
          <p:nvPr/>
        </p:nvSpPr>
        <p:spPr>
          <a:xfrm>
            <a:off x="4788023" y="5002317"/>
            <a:ext cx="2698812" cy="81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保持末端姿态，按预设轨迹擦玻璃</a:t>
            </a:r>
          </a:p>
        </p:txBody>
      </p:sp>
      <p:sp>
        <p:nvSpPr>
          <p:cNvPr id="15" name="流程图: 可选过程 14">
            <a:extLst>
              <a:ext uri="{FF2B5EF4-FFF2-40B4-BE49-F238E27FC236}">
                <a16:creationId xmlns:a16="http://schemas.microsoft.com/office/drawing/2014/main" id="{0FD4DD41-F603-48D1-AA9F-A255E1B1655C}"/>
              </a:ext>
            </a:extLst>
          </p:cNvPr>
          <p:cNvSpPr/>
          <p:nvPr/>
        </p:nvSpPr>
        <p:spPr>
          <a:xfrm>
            <a:off x="5530788" y="6144175"/>
            <a:ext cx="1065320" cy="3487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sp>
        <p:nvSpPr>
          <p:cNvPr id="16" name="流程图: 可选过程 15">
            <a:extLst>
              <a:ext uri="{FF2B5EF4-FFF2-40B4-BE49-F238E27FC236}">
                <a16:creationId xmlns:a16="http://schemas.microsoft.com/office/drawing/2014/main" id="{74A2CF40-7EBE-4B46-823F-D2870B1FB280}"/>
              </a:ext>
            </a:extLst>
          </p:cNvPr>
          <p:cNvSpPr/>
          <p:nvPr/>
        </p:nvSpPr>
        <p:spPr>
          <a:xfrm>
            <a:off x="5527828" y="1487427"/>
            <a:ext cx="1065320" cy="3487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51C1F34-1CBE-4902-9174-640DADE861C3}"/>
              </a:ext>
            </a:extLst>
          </p:cNvPr>
          <p:cNvCxnSpPr>
            <a:cxnSpLocks/>
          </p:cNvCxnSpPr>
          <p:nvPr/>
        </p:nvCxnSpPr>
        <p:spPr>
          <a:xfrm>
            <a:off x="6063448" y="1828990"/>
            <a:ext cx="0" cy="3511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177C672-C95D-4E7E-9BF2-CBFB6EADB84E}"/>
              </a:ext>
            </a:extLst>
          </p:cNvPr>
          <p:cNvCxnSpPr>
            <a:cxnSpLocks/>
          </p:cNvCxnSpPr>
          <p:nvPr/>
        </p:nvCxnSpPr>
        <p:spPr>
          <a:xfrm>
            <a:off x="6060488" y="5826673"/>
            <a:ext cx="0" cy="3511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49D7DB0-6FEF-44BD-BE3B-43B1449BFE93}"/>
              </a:ext>
            </a:extLst>
          </p:cNvPr>
          <p:cNvSpPr/>
          <p:nvPr/>
        </p:nvSpPr>
        <p:spPr>
          <a:xfrm>
            <a:off x="4327124" y="2831217"/>
            <a:ext cx="3458570" cy="31345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BC18799-34FB-495E-9253-529A8CC14034}"/>
              </a:ext>
            </a:extLst>
          </p:cNvPr>
          <p:cNvCxnSpPr>
            <a:cxnSpLocks/>
          </p:cNvCxnSpPr>
          <p:nvPr/>
        </p:nvCxnSpPr>
        <p:spPr>
          <a:xfrm>
            <a:off x="7785694" y="4324888"/>
            <a:ext cx="64809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7BDABD3-DA23-4F16-81B7-0B15A977B8FF}"/>
              </a:ext>
            </a:extLst>
          </p:cNvPr>
          <p:cNvSpPr txBox="1"/>
          <p:nvPr/>
        </p:nvSpPr>
        <p:spPr>
          <a:xfrm>
            <a:off x="8433786" y="4140222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逆运动数值解法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E662E03-0950-4C04-8216-2E009190E953}"/>
              </a:ext>
            </a:extLst>
          </p:cNvPr>
          <p:cNvCxnSpPr/>
          <p:nvPr/>
        </p:nvCxnSpPr>
        <p:spPr>
          <a:xfrm flipH="1">
            <a:off x="3536268" y="3222594"/>
            <a:ext cx="108307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C8E0EBE-2F4B-41B1-A75C-FC6E038AB5A0}"/>
              </a:ext>
            </a:extLst>
          </p:cNvPr>
          <p:cNvSpPr txBox="1"/>
          <p:nvPr/>
        </p:nvSpPr>
        <p:spPr>
          <a:xfrm>
            <a:off x="838200" y="2644371"/>
            <a:ext cx="2725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、只需要保证末端关节的</a:t>
            </a:r>
            <a:r>
              <a:rPr lang="en-US" altLang="zh-CN" dirty="0">
                <a:solidFill>
                  <a:srgbClr val="FF0000"/>
                </a:solidFill>
              </a:rPr>
              <a:t>z</a:t>
            </a:r>
            <a:r>
              <a:rPr lang="zh-CN" altLang="en-US" dirty="0">
                <a:solidFill>
                  <a:srgbClr val="FF0000"/>
                </a:solidFill>
              </a:rPr>
              <a:t>轴与窗户成一定角度；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、先调姿态避免位置调整时撞坏玻璃。</a:t>
            </a:r>
          </a:p>
        </p:txBody>
      </p:sp>
    </p:spTree>
    <p:extLst>
      <p:ext uri="{BB962C8B-B14F-4D97-AF65-F5344CB8AC3E}">
        <p14:creationId xmlns:p14="http://schemas.microsoft.com/office/powerpoint/2010/main" val="3909315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BC857-6D9E-4A4C-BE31-65AE28018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擦窗仿真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A12248-4E84-4BF9-A4A6-EEB0B6FBE6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7" t="4254" r="4225" b="3326"/>
          <a:stretch/>
        </p:blipFill>
        <p:spPr>
          <a:xfrm>
            <a:off x="437595" y="2090058"/>
            <a:ext cx="5658406" cy="37229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2DD421F-265E-4BD6-B760-3C0B204CE3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4" t="1922" r="4040" b="3449"/>
          <a:stretch/>
        </p:blipFill>
        <p:spPr>
          <a:xfrm>
            <a:off x="6180536" y="1922107"/>
            <a:ext cx="5603247" cy="389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9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546B9-1168-4678-BB7C-0ABC07DA6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奇异位型分析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2EC817-03FA-459C-99AD-072571CDA9EC}"/>
              </a:ext>
            </a:extLst>
          </p:cNvPr>
          <p:cNvSpPr txBox="1"/>
          <p:nvPr/>
        </p:nvSpPr>
        <p:spPr>
          <a:xfrm>
            <a:off x="1613148" y="5832257"/>
            <a:ext cx="2730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当两个关节对末端贡献相同时，对应的两列互相关，雅各比矩阵不满秩。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878869-0E6F-4D7A-85FE-160B61AF4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35" y="1690688"/>
            <a:ext cx="7915275" cy="344805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1CDE45C-43B5-4334-B687-E56FD9D41252}"/>
              </a:ext>
            </a:extLst>
          </p:cNvPr>
          <p:cNvSpPr/>
          <p:nvPr/>
        </p:nvSpPr>
        <p:spPr>
          <a:xfrm>
            <a:off x="2698815" y="1690688"/>
            <a:ext cx="559290" cy="35594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09BEF28-0F07-46F1-8581-175BC6461682}"/>
              </a:ext>
            </a:extLst>
          </p:cNvPr>
          <p:cNvCxnSpPr/>
          <p:nvPr/>
        </p:nvCxnSpPr>
        <p:spPr>
          <a:xfrm>
            <a:off x="2980310" y="5329087"/>
            <a:ext cx="0" cy="5031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D5B6B45C-A878-4D87-A92C-CB697B595C12}"/>
              </a:ext>
            </a:extLst>
          </p:cNvPr>
          <p:cNvSpPr/>
          <p:nvPr/>
        </p:nvSpPr>
        <p:spPr>
          <a:xfrm>
            <a:off x="2547891" y="1784412"/>
            <a:ext cx="5504156" cy="48836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E8DFC6E-9A1B-45EE-9FB3-1862939EC36F}"/>
              </a:ext>
            </a:extLst>
          </p:cNvPr>
          <p:cNvCxnSpPr>
            <a:cxnSpLocks/>
          </p:cNvCxnSpPr>
          <p:nvPr/>
        </p:nvCxnSpPr>
        <p:spPr>
          <a:xfrm>
            <a:off x="8192655" y="2028593"/>
            <a:ext cx="56960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E4C5887-3EFE-42EF-A417-42FABF7491C1}"/>
              </a:ext>
            </a:extLst>
          </p:cNvPr>
          <p:cNvSpPr txBox="1"/>
          <p:nvPr/>
        </p:nvSpPr>
        <p:spPr>
          <a:xfrm>
            <a:off x="8784134" y="1566928"/>
            <a:ext cx="2730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当所有关节对末端的某个速度没有贡献时，对应的行为零，雅克比不满秩。</a:t>
            </a:r>
            <a:endParaRPr lang="en-US" altLang="zh-C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589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E6765-5FC2-4BF9-94F8-5B86E5CA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奇异位型举例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0A525B-2C99-4423-9F15-C979D8972B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91" r="54636" b="18917"/>
          <a:stretch/>
        </p:blipFill>
        <p:spPr>
          <a:xfrm>
            <a:off x="2379216" y="1611911"/>
            <a:ext cx="923277" cy="4811084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82DD10F-4F1F-4E1A-BD0C-121B815BA816}"/>
              </a:ext>
            </a:extLst>
          </p:cNvPr>
          <p:cNvCxnSpPr/>
          <p:nvPr/>
        </p:nvCxnSpPr>
        <p:spPr>
          <a:xfrm>
            <a:off x="1997476" y="6498454"/>
            <a:ext cx="166900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105C45F-E99D-41F3-99A7-65BF10444E7C}"/>
              </a:ext>
            </a:extLst>
          </p:cNvPr>
          <p:cNvCxnSpPr>
            <a:cxnSpLocks/>
          </p:cNvCxnSpPr>
          <p:nvPr/>
        </p:nvCxnSpPr>
        <p:spPr>
          <a:xfrm flipV="1">
            <a:off x="2027808" y="2965142"/>
            <a:ext cx="0" cy="16083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40AA217-7B0E-4EB4-9120-BD53FE1A325F}"/>
              </a:ext>
            </a:extLst>
          </p:cNvPr>
          <p:cNvSpPr txBox="1"/>
          <p:nvPr/>
        </p:nvSpPr>
        <p:spPr>
          <a:xfrm>
            <a:off x="3755255" y="6308209"/>
            <a:ext cx="39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51F3C7A-6DA8-4788-809A-D721143F7AFE}"/>
              </a:ext>
            </a:extLst>
          </p:cNvPr>
          <p:cNvSpPr txBox="1"/>
          <p:nvPr/>
        </p:nvSpPr>
        <p:spPr>
          <a:xfrm>
            <a:off x="1828060" y="2468509"/>
            <a:ext cx="39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z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1712160-F309-4BCF-881C-9FFA70D7B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959" y="2837841"/>
            <a:ext cx="6836841" cy="196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5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C8B91-39C7-4BE0-9E51-A5D4CF117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1803"/>
            <a:ext cx="10515600" cy="12772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6600" dirty="0">
                <a:latin typeface="隶书" panose="02010509060101010101" pitchFamily="49" charset="-122"/>
                <a:ea typeface="隶书" panose="02010509060101010101" pitchFamily="49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66054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D2E6072-D6A7-4DBB-A938-96630DAAE9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20" t="12302" r="49114" b="38345"/>
          <a:stretch/>
        </p:blipFill>
        <p:spPr>
          <a:xfrm>
            <a:off x="2025569" y="1296365"/>
            <a:ext cx="4624994" cy="5561635"/>
          </a:xfrm>
          <a:prstGeom prst="rect">
            <a:avLst/>
          </a:prstGeom>
        </p:spPr>
      </p:pic>
      <p:sp>
        <p:nvSpPr>
          <p:cNvPr id="8" name="箭头: 下 7">
            <a:extLst>
              <a:ext uri="{FF2B5EF4-FFF2-40B4-BE49-F238E27FC236}">
                <a16:creationId xmlns:a16="http://schemas.microsoft.com/office/drawing/2014/main" id="{B5EE09E5-07B3-40CD-B9FD-CF5ED603C1E7}"/>
              </a:ext>
            </a:extLst>
          </p:cNvPr>
          <p:cNvSpPr/>
          <p:nvPr/>
        </p:nvSpPr>
        <p:spPr>
          <a:xfrm rot="18240825">
            <a:off x="3395144" y="3371813"/>
            <a:ext cx="233198" cy="10879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FF0FB2-F5E2-46E3-A288-68763168A150}"/>
              </a:ext>
            </a:extLst>
          </p:cNvPr>
          <p:cNvSpPr txBox="1"/>
          <p:nvPr/>
        </p:nvSpPr>
        <p:spPr>
          <a:xfrm>
            <a:off x="1977047" y="3297732"/>
            <a:ext cx="112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滑动关节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68C141EA-692B-4BA2-A398-8C7C739C00FB}"/>
              </a:ext>
            </a:extLst>
          </p:cNvPr>
          <p:cNvSpPr/>
          <p:nvPr/>
        </p:nvSpPr>
        <p:spPr>
          <a:xfrm rot="4070781">
            <a:off x="5835990" y="2441835"/>
            <a:ext cx="194386" cy="1628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ED68FA6-73A2-4742-B928-7C97ACD863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92" t="12995" r="28358" b="44924"/>
          <a:stretch/>
        </p:blipFill>
        <p:spPr>
          <a:xfrm rot="2021125" flipH="1">
            <a:off x="7630532" y="1769068"/>
            <a:ext cx="1049469" cy="181042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C2C642F-C971-44F2-89E5-B46391F99CC1}"/>
              </a:ext>
            </a:extLst>
          </p:cNvPr>
          <p:cNvSpPr txBox="1"/>
          <p:nvPr/>
        </p:nvSpPr>
        <p:spPr>
          <a:xfrm>
            <a:off x="6753734" y="2674281"/>
            <a:ext cx="112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毛刷</a:t>
            </a: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FFE97EC1-B631-4D8E-9D92-8A23F9A431E9}"/>
              </a:ext>
            </a:extLst>
          </p:cNvPr>
          <p:cNvSpPr/>
          <p:nvPr/>
        </p:nvSpPr>
        <p:spPr>
          <a:xfrm rot="4049854">
            <a:off x="6816973" y="1168272"/>
            <a:ext cx="233198" cy="10879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DDF1EC8-76DD-4600-985B-DB7DEA270B01}"/>
                  </a:ext>
                </a:extLst>
              </p:cNvPr>
              <p:cNvSpPr txBox="1"/>
              <p:nvPr/>
            </p:nvSpPr>
            <p:spPr>
              <a:xfrm>
                <a:off x="7614514" y="3109956"/>
                <a:ext cx="112011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DDF1EC8-76DD-4600-985B-DB7DEA270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514" y="3109956"/>
                <a:ext cx="1120118" cy="375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5572B3F8-3B04-4E40-989D-579322AD97BF}"/>
              </a:ext>
            </a:extLst>
          </p:cNvPr>
          <p:cNvSpPr txBox="1"/>
          <p:nvPr/>
        </p:nvSpPr>
        <p:spPr>
          <a:xfrm>
            <a:off x="2264287" y="6020843"/>
            <a:ext cx="60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100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663C6E7-D4E9-4368-98F5-C4CE0B590D8D}"/>
              </a:ext>
            </a:extLst>
          </p:cNvPr>
          <p:cNvSpPr txBox="1"/>
          <p:nvPr/>
        </p:nvSpPr>
        <p:spPr>
          <a:xfrm>
            <a:off x="2694741" y="5001225"/>
            <a:ext cx="60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100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697723D-D02E-4BC4-BE1D-1DC2E404E32B}"/>
              </a:ext>
            </a:extLst>
          </p:cNvPr>
          <p:cNvSpPr txBox="1"/>
          <p:nvPr/>
        </p:nvSpPr>
        <p:spPr>
          <a:xfrm>
            <a:off x="3361272" y="4474308"/>
            <a:ext cx="60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50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1DB68BB-E2B8-4BD9-AC89-10B1BB884E2D}"/>
              </a:ext>
            </a:extLst>
          </p:cNvPr>
          <p:cNvSpPr txBox="1"/>
          <p:nvPr/>
        </p:nvSpPr>
        <p:spPr>
          <a:xfrm>
            <a:off x="4008321" y="3837654"/>
            <a:ext cx="60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50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D138880-0E12-432B-B6FC-C25DDD10EE2B}"/>
              </a:ext>
            </a:extLst>
          </p:cNvPr>
          <p:cNvSpPr txBox="1"/>
          <p:nvPr/>
        </p:nvSpPr>
        <p:spPr>
          <a:xfrm>
            <a:off x="4436575" y="3468322"/>
            <a:ext cx="60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50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ED72C779-7DA9-431C-9901-A0F5F5BD5B7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r>
              <a:rPr lang="zh-CN" altLang="en-US" dirty="0"/>
              <a:t>机器人设计</a:t>
            </a:r>
          </a:p>
        </p:txBody>
      </p:sp>
      <p:sp>
        <p:nvSpPr>
          <p:cNvPr id="2" name="弧形 1">
            <a:extLst>
              <a:ext uri="{FF2B5EF4-FFF2-40B4-BE49-F238E27FC236}">
                <a16:creationId xmlns:a16="http://schemas.microsoft.com/office/drawing/2014/main" id="{D04BD659-7DEC-443B-88AE-0178945B0C53}"/>
              </a:ext>
            </a:extLst>
          </p:cNvPr>
          <p:cNvSpPr/>
          <p:nvPr/>
        </p:nvSpPr>
        <p:spPr>
          <a:xfrm rot="6825269">
            <a:off x="7632147" y="2276836"/>
            <a:ext cx="627440" cy="893065"/>
          </a:xfrm>
          <a:prstGeom prst="arc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7D298E2-C8E7-454D-8C63-54DBD99642EF}"/>
              </a:ext>
            </a:extLst>
          </p:cNvPr>
          <p:cNvSpPr txBox="1"/>
          <p:nvPr/>
        </p:nvSpPr>
        <p:spPr>
          <a:xfrm>
            <a:off x="7466970" y="1277910"/>
            <a:ext cx="112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玻璃</a:t>
            </a:r>
          </a:p>
        </p:txBody>
      </p:sp>
    </p:spTree>
    <p:extLst>
      <p:ext uri="{BB962C8B-B14F-4D97-AF65-F5344CB8AC3E}">
        <p14:creationId xmlns:p14="http://schemas.microsoft.com/office/powerpoint/2010/main" val="165527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0FE573E-BE6C-40DB-AEE1-E7DAC65A4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151" y="1691314"/>
            <a:ext cx="6230173" cy="4757191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E46C267D-A00E-4514-84EA-AB5A96B9F9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r>
              <a:rPr lang="zh-CN" altLang="en-US" dirty="0"/>
              <a:t>关节坐标系</a:t>
            </a:r>
          </a:p>
        </p:txBody>
      </p:sp>
    </p:spTree>
    <p:extLst>
      <p:ext uri="{BB962C8B-B14F-4D97-AF65-F5344CB8AC3E}">
        <p14:creationId xmlns:p14="http://schemas.microsoft.com/office/powerpoint/2010/main" val="213684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C3667-9BEE-41D2-9514-3ECB7604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DH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参数表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522766-E417-4299-B906-5F026CBE5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02" y="2485266"/>
            <a:ext cx="6983795" cy="31232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268FA97-1FA7-47BA-9586-A75C74E44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659" y="2475184"/>
            <a:ext cx="3152775" cy="3238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2F0C1C7-3313-45E7-8C23-96435A3661F5}"/>
              </a:ext>
            </a:extLst>
          </p:cNvPr>
          <p:cNvSpPr txBox="1"/>
          <p:nvPr/>
        </p:nvSpPr>
        <p:spPr>
          <a:xfrm>
            <a:off x="3069021" y="5713684"/>
            <a:ext cx="2659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表</a:t>
            </a:r>
            <a:r>
              <a:rPr lang="en-US" altLang="zh-CN" sz="1600" dirty="0"/>
              <a:t>1</a:t>
            </a:r>
            <a:r>
              <a:rPr lang="zh-CN" altLang="en-US" sz="1600" dirty="0"/>
              <a:t>：</a:t>
            </a:r>
            <a:r>
              <a:rPr lang="en-US" altLang="zh-CN" sz="1600" dirty="0"/>
              <a:t>DH</a:t>
            </a:r>
            <a:r>
              <a:rPr lang="zh-CN" altLang="en-US" sz="1600" dirty="0"/>
              <a:t>参数表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AF18C6-F9C2-4B6D-95E4-455EE3C20D57}"/>
              </a:ext>
            </a:extLst>
          </p:cNvPr>
          <p:cNvSpPr txBox="1"/>
          <p:nvPr/>
        </p:nvSpPr>
        <p:spPr>
          <a:xfrm>
            <a:off x="8694683" y="5725506"/>
            <a:ext cx="2659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表</a:t>
            </a:r>
            <a:r>
              <a:rPr lang="en-US" altLang="zh-CN" sz="1600" dirty="0"/>
              <a:t>2</a:t>
            </a:r>
            <a:r>
              <a:rPr lang="zh-CN" altLang="en-US" sz="1600" dirty="0"/>
              <a:t>：关节工作范围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C279A09-1CAF-4EFA-91D2-4325462FF1B1}"/>
              </a:ext>
            </a:extLst>
          </p:cNvPr>
          <p:cNvCxnSpPr/>
          <p:nvPr/>
        </p:nvCxnSpPr>
        <p:spPr>
          <a:xfrm>
            <a:off x="5905692" y="1961965"/>
            <a:ext cx="0" cy="6197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4AD676D-467D-4621-84CD-45F50298AD16}"/>
              </a:ext>
            </a:extLst>
          </p:cNvPr>
          <p:cNvSpPr txBox="1"/>
          <p:nvPr/>
        </p:nvSpPr>
        <p:spPr>
          <a:xfrm>
            <a:off x="5266504" y="1611180"/>
            <a:ext cx="127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沿</a:t>
            </a:r>
            <a:r>
              <a:rPr lang="en-US" altLang="zh-CN" dirty="0">
                <a:solidFill>
                  <a:srgbClr val="FF0000"/>
                </a:solidFill>
              </a:rPr>
              <a:t>y</a:t>
            </a:r>
            <a:r>
              <a:rPr lang="zh-CN" altLang="en-US" dirty="0">
                <a:solidFill>
                  <a:srgbClr val="FF0000"/>
                </a:solidFill>
              </a:rPr>
              <a:t>轴移动</a:t>
            </a:r>
          </a:p>
        </p:txBody>
      </p:sp>
    </p:spTree>
    <p:extLst>
      <p:ext uri="{BB962C8B-B14F-4D97-AF65-F5344CB8AC3E}">
        <p14:creationId xmlns:p14="http://schemas.microsoft.com/office/powerpoint/2010/main" val="335972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B0FEB78-B23F-4771-AF42-D828614F3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65" y="3872240"/>
            <a:ext cx="3633952" cy="27254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B1716B-1018-46C2-A6B4-D9B9EEEA9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986" y="3963870"/>
            <a:ext cx="3535984" cy="265198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B675CFE-CCCB-49B6-8458-A941B7FE4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986" y="1133611"/>
            <a:ext cx="3453780" cy="25903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9C10713-E00C-40E4-9632-00F70111C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78" y="998482"/>
            <a:ext cx="3633952" cy="272546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18E2D81-8225-4B27-ABEA-5B593D75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工作空间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B66B608-6F37-4D11-8E03-82EDE4D48D62}"/>
              </a:ext>
            </a:extLst>
          </p:cNvPr>
          <p:cNvSpPr txBox="1"/>
          <p:nvPr/>
        </p:nvSpPr>
        <p:spPr>
          <a:xfrm>
            <a:off x="2774731" y="3594538"/>
            <a:ext cx="1807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图</a:t>
            </a:r>
            <a:r>
              <a:rPr lang="en-US" altLang="zh-CN" sz="1600" dirty="0"/>
              <a:t>1</a:t>
            </a:r>
            <a:r>
              <a:rPr lang="zh-CN" altLang="en-US" sz="1600" dirty="0"/>
              <a:t>：立体图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FCBE69-2B9A-4B93-873D-3AA3D618033E}"/>
              </a:ext>
            </a:extLst>
          </p:cNvPr>
          <p:cNvSpPr txBox="1"/>
          <p:nvPr/>
        </p:nvSpPr>
        <p:spPr>
          <a:xfrm>
            <a:off x="8182303" y="3594538"/>
            <a:ext cx="1807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图</a:t>
            </a:r>
            <a:r>
              <a:rPr lang="en-US" altLang="zh-CN" sz="1600" dirty="0"/>
              <a:t>2</a:t>
            </a:r>
            <a:r>
              <a:rPr lang="zh-CN" altLang="en-US" sz="1600" dirty="0"/>
              <a:t>：</a:t>
            </a:r>
            <a:r>
              <a:rPr lang="en-US" altLang="zh-CN" sz="1600" dirty="0"/>
              <a:t>x-y</a:t>
            </a:r>
            <a:r>
              <a:rPr lang="zh-CN" altLang="en-US" sz="1600" dirty="0"/>
              <a:t>面视图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EB9AE9-0A26-4C97-ABF0-B724C7B35EB4}"/>
              </a:ext>
            </a:extLst>
          </p:cNvPr>
          <p:cNvSpPr txBox="1"/>
          <p:nvPr/>
        </p:nvSpPr>
        <p:spPr>
          <a:xfrm>
            <a:off x="2720756" y="6406712"/>
            <a:ext cx="1807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图</a:t>
            </a:r>
            <a:r>
              <a:rPr lang="en-US" altLang="zh-CN" sz="1600" dirty="0"/>
              <a:t>3</a:t>
            </a:r>
            <a:r>
              <a:rPr lang="zh-CN" altLang="en-US" sz="1600" dirty="0"/>
              <a:t>：</a:t>
            </a:r>
            <a:r>
              <a:rPr lang="en-US" altLang="zh-CN" sz="1600" dirty="0"/>
              <a:t>y-z</a:t>
            </a:r>
            <a:r>
              <a:rPr lang="zh-CN" altLang="en-US" sz="1600" dirty="0"/>
              <a:t>面视图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F38048-1FE5-4BB4-99D0-07124EA019E4}"/>
              </a:ext>
            </a:extLst>
          </p:cNvPr>
          <p:cNvSpPr txBox="1"/>
          <p:nvPr/>
        </p:nvSpPr>
        <p:spPr>
          <a:xfrm>
            <a:off x="8140535" y="6406712"/>
            <a:ext cx="1807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图</a:t>
            </a:r>
            <a:r>
              <a:rPr lang="en-US" altLang="zh-CN" sz="1600" dirty="0"/>
              <a:t>4</a:t>
            </a:r>
            <a:r>
              <a:rPr lang="zh-CN" altLang="en-US" sz="1600" dirty="0"/>
              <a:t>：</a:t>
            </a:r>
            <a:r>
              <a:rPr lang="en-US" altLang="zh-CN" sz="1600" dirty="0"/>
              <a:t>x-z</a:t>
            </a:r>
            <a:r>
              <a:rPr lang="zh-CN" altLang="en-US" sz="1600" dirty="0"/>
              <a:t>面视图</a:t>
            </a:r>
          </a:p>
        </p:txBody>
      </p:sp>
    </p:spTree>
    <p:extLst>
      <p:ext uri="{BB962C8B-B14F-4D97-AF65-F5344CB8AC3E}">
        <p14:creationId xmlns:p14="http://schemas.microsoft.com/office/powerpoint/2010/main" val="146105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B3E6D53-3D62-49FF-84BF-E2886D1B52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84" t="22281" r="29372" b="37771"/>
          <a:stretch/>
        </p:blipFill>
        <p:spPr>
          <a:xfrm>
            <a:off x="6096000" y="3082155"/>
            <a:ext cx="5456173" cy="19201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F876D68-4C1D-4CB6-8A63-F7694419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x-y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面最大工作距离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C334D3-C289-4CCB-9B36-E9C7644DE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27" y="1996153"/>
            <a:ext cx="5456173" cy="409213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4050D88-C401-4AA8-9A59-5E196E4DF769}"/>
              </a:ext>
            </a:extLst>
          </p:cNvPr>
          <p:cNvSpPr txBox="1"/>
          <p:nvPr/>
        </p:nvSpPr>
        <p:spPr>
          <a:xfrm>
            <a:off x="10950414" y="3116179"/>
            <a:ext cx="60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50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6100BB-E9AC-435B-B316-0613961DC892}"/>
              </a:ext>
            </a:extLst>
          </p:cNvPr>
          <p:cNvSpPr txBox="1"/>
          <p:nvPr/>
        </p:nvSpPr>
        <p:spPr>
          <a:xfrm>
            <a:off x="10463973" y="3116179"/>
            <a:ext cx="60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50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A09C7BE-B25A-4F43-9EB7-871C1C59F9D3}"/>
              </a:ext>
            </a:extLst>
          </p:cNvPr>
          <p:cNvSpPr txBox="1"/>
          <p:nvPr/>
        </p:nvSpPr>
        <p:spPr>
          <a:xfrm>
            <a:off x="9051862" y="3116179"/>
            <a:ext cx="60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250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C70B4CE-5455-4387-907A-3DF7C0482F34}"/>
              </a:ext>
            </a:extLst>
          </p:cNvPr>
          <p:cNvSpPr txBox="1"/>
          <p:nvPr/>
        </p:nvSpPr>
        <p:spPr>
          <a:xfrm>
            <a:off x="7537507" y="3119602"/>
            <a:ext cx="60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50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B7FD50B-C02A-441A-B8C0-186C9DBE67B8}"/>
              </a:ext>
            </a:extLst>
          </p:cNvPr>
          <p:cNvSpPr txBox="1"/>
          <p:nvPr/>
        </p:nvSpPr>
        <p:spPr>
          <a:xfrm>
            <a:off x="6750186" y="3142618"/>
            <a:ext cx="60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100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579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A47E6-FCC8-492B-9089-CD0AFCB9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z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轴最大工作距离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CD053C-38D7-469E-A7A5-E6812F263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79" y="1795099"/>
            <a:ext cx="5776481" cy="43323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5F17EB9-8EA4-421B-929D-175696ADF1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85" r="58798" b="17667"/>
          <a:stretch/>
        </p:blipFill>
        <p:spPr>
          <a:xfrm>
            <a:off x="9814743" y="1690688"/>
            <a:ext cx="1467163" cy="45869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F203FD-4E24-4949-AF90-6C304BC7C7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500" t="7433" r="55855" b="29948"/>
          <a:stretch/>
        </p:blipFill>
        <p:spPr>
          <a:xfrm>
            <a:off x="7286785" y="785540"/>
            <a:ext cx="1678205" cy="605419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46199A2-9F39-4AA9-A212-CEC66AFE09FC}"/>
              </a:ext>
            </a:extLst>
          </p:cNvPr>
          <p:cNvSpPr txBox="1"/>
          <p:nvPr/>
        </p:nvSpPr>
        <p:spPr>
          <a:xfrm>
            <a:off x="7390728" y="5758128"/>
            <a:ext cx="60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100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8249E9-FE51-40C8-BA8D-CE853CB2FFCA}"/>
              </a:ext>
            </a:extLst>
          </p:cNvPr>
          <p:cNvSpPr txBox="1"/>
          <p:nvPr/>
        </p:nvSpPr>
        <p:spPr>
          <a:xfrm>
            <a:off x="7419833" y="4842922"/>
            <a:ext cx="60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100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D2F9F7-FD3B-4273-83F2-3BD0F9BF93F6}"/>
              </a:ext>
            </a:extLst>
          </p:cNvPr>
          <p:cNvSpPr txBox="1"/>
          <p:nvPr/>
        </p:nvSpPr>
        <p:spPr>
          <a:xfrm>
            <a:off x="9513863" y="5573462"/>
            <a:ext cx="60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50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0C246A-1C38-4D84-8F75-7497A4E78A9D}"/>
              </a:ext>
            </a:extLst>
          </p:cNvPr>
          <p:cNvSpPr txBox="1"/>
          <p:nvPr/>
        </p:nvSpPr>
        <p:spPr>
          <a:xfrm>
            <a:off x="7332854" y="2777560"/>
            <a:ext cx="60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250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AB1F5E8-A92E-450D-B1C9-148DA128CDFE}"/>
              </a:ext>
            </a:extLst>
          </p:cNvPr>
          <p:cNvSpPr txBox="1"/>
          <p:nvPr/>
        </p:nvSpPr>
        <p:spPr>
          <a:xfrm>
            <a:off x="7390727" y="1588822"/>
            <a:ext cx="60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50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3F2875F-8ADC-4CB3-80B9-DC5FD8819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51" y="1823049"/>
            <a:ext cx="5776481" cy="433236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319F46A-7873-41C8-BD26-BF5CEC753F6E}"/>
              </a:ext>
            </a:extLst>
          </p:cNvPr>
          <p:cNvSpPr txBox="1"/>
          <p:nvPr/>
        </p:nvSpPr>
        <p:spPr>
          <a:xfrm>
            <a:off x="7419832" y="1042948"/>
            <a:ext cx="60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50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E5407CB-F51A-485C-95E6-2FDD7D727C8E}"/>
              </a:ext>
            </a:extLst>
          </p:cNvPr>
          <p:cNvSpPr txBox="1"/>
          <p:nvPr/>
        </p:nvSpPr>
        <p:spPr>
          <a:xfrm>
            <a:off x="7419832" y="4297048"/>
            <a:ext cx="60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50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C39F585-364A-4C45-94D2-E8729AACA1FD}"/>
              </a:ext>
            </a:extLst>
          </p:cNvPr>
          <p:cNvSpPr txBox="1"/>
          <p:nvPr/>
        </p:nvSpPr>
        <p:spPr>
          <a:xfrm>
            <a:off x="9519818" y="5179868"/>
            <a:ext cx="60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50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AFBD8C0-DA55-412C-8111-42CAE59A5275}"/>
              </a:ext>
            </a:extLst>
          </p:cNvPr>
          <p:cNvSpPr txBox="1"/>
          <p:nvPr/>
        </p:nvSpPr>
        <p:spPr>
          <a:xfrm>
            <a:off x="9441969" y="3614822"/>
            <a:ext cx="60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250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0D1AF4-47FB-4E51-8B61-668D62A9861D}"/>
              </a:ext>
            </a:extLst>
          </p:cNvPr>
          <p:cNvSpPr txBox="1"/>
          <p:nvPr/>
        </p:nvSpPr>
        <p:spPr>
          <a:xfrm>
            <a:off x="9517413" y="2085709"/>
            <a:ext cx="60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50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B14C06B-07FE-49D1-8382-598411627F7B}"/>
              </a:ext>
            </a:extLst>
          </p:cNvPr>
          <p:cNvSpPr txBox="1"/>
          <p:nvPr/>
        </p:nvSpPr>
        <p:spPr>
          <a:xfrm>
            <a:off x="11052921" y="2270375"/>
            <a:ext cx="60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100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64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0CB89-CED5-42BA-BD49-E3CB3DA0A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逆运动学数值解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41E440-E55D-452E-9BC8-C7487E58C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87" y="2251063"/>
            <a:ext cx="10114625" cy="3185758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F6E5D6A-38AA-4C0D-83A8-F57147E4F6AC}"/>
              </a:ext>
            </a:extLst>
          </p:cNvPr>
          <p:cNvCxnSpPr>
            <a:cxnSpLocks/>
          </p:cNvCxnSpPr>
          <p:nvPr/>
        </p:nvCxnSpPr>
        <p:spPr>
          <a:xfrm flipH="1">
            <a:off x="5388746" y="2130641"/>
            <a:ext cx="363984" cy="15802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F21AD63-B6E7-4529-B572-6BDDE539AA39}"/>
              </a:ext>
            </a:extLst>
          </p:cNvPr>
          <p:cNvSpPr txBox="1"/>
          <p:nvPr/>
        </p:nvSpPr>
        <p:spPr>
          <a:xfrm>
            <a:off x="4753992" y="1758868"/>
            <a:ext cx="232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使用微分运动修正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074A0F-86C9-4C66-9BB7-9FA8393733EA}"/>
              </a:ext>
            </a:extLst>
          </p:cNvPr>
          <p:cNvSpPr txBox="1"/>
          <p:nvPr/>
        </p:nvSpPr>
        <p:spPr>
          <a:xfrm>
            <a:off x="8818485" y="6308209"/>
            <a:ext cx="307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[1]《</a:t>
            </a:r>
            <a:r>
              <a:rPr lang="zh-CN" altLang="en-US" dirty="0"/>
              <a:t>仿人机器人</a:t>
            </a:r>
            <a:r>
              <a:rPr lang="en-US" altLang="zh-CN" dirty="0"/>
              <a:t>》</a:t>
            </a:r>
            <a:r>
              <a:rPr lang="zh-CN" altLang="en-US" dirty="0"/>
              <a:t>梶田秀司</a:t>
            </a:r>
          </a:p>
        </p:txBody>
      </p:sp>
    </p:spTree>
    <p:extLst>
      <p:ext uri="{BB962C8B-B14F-4D97-AF65-F5344CB8AC3E}">
        <p14:creationId xmlns:p14="http://schemas.microsoft.com/office/powerpoint/2010/main" val="188945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A77349E-4BFA-4E47-A187-2599D776A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417" y="1494882"/>
            <a:ext cx="10515600" cy="5704904"/>
          </a:xfrm>
        </p:spPr>
        <p:txBody>
          <a:bodyPr>
            <a:normAutofit/>
          </a:bodyPr>
          <a:lstStyle/>
          <a:p>
            <a:r>
              <a:rPr lang="zh-CN" altLang="en-US" dirty="0"/>
              <a:t>位置误差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角速度误差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、计算误差旋转矩阵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、误差旋转矩阵对应的角速度误差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、世界坐标系的角速度误差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endParaRPr lang="en-US" altLang="zh-CN" dirty="0"/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总误差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C502B32-3550-4012-ADD0-35639F705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误差的计算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0CAAF6-9F2C-4425-BE35-65CC78761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411" y="3001401"/>
            <a:ext cx="3551228" cy="43437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49C02D9-A90B-45B2-8EBE-1B45BDD204BF}"/>
              </a:ext>
            </a:extLst>
          </p:cNvPr>
          <p:cNvSpPr txBox="1"/>
          <p:nvPr/>
        </p:nvSpPr>
        <p:spPr>
          <a:xfrm>
            <a:off x="8818485" y="6308209"/>
            <a:ext cx="307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[1]《</a:t>
            </a:r>
            <a:r>
              <a:rPr lang="zh-CN" altLang="en-US" dirty="0"/>
              <a:t>仿人机器人</a:t>
            </a:r>
            <a:r>
              <a:rPr lang="en-US" altLang="zh-CN" dirty="0"/>
              <a:t>》</a:t>
            </a:r>
            <a:r>
              <a:rPr lang="zh-CN" altLang="en-US" dirty="0"/>
              <a:t>梶田秀司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E13CB21-8A39-4292-B892-2AC6AA64D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389" y="6064348"/>
            <a:ext cx="2370025" cy="48772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EC7EDA1-56E2-49F3-B941-7497582EEB88}"/>
              </a:ext>
            </a:extLst>
          </p:cNvPr>
          <p:cNvSpPr/>
          <p:nvPr/>
        </p:nvSpPr>
        <p:spPr>
          <a:xfrm>
            <a:off x="3351129" y="1438848"/>
            <a:ext cx="2224036" cy="487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E530FFC-554F-48E6-9B62-6126ADC7B9C0}"/>
              </a:ext>
            </a:extLst>
          </p:cNvPr>
          <p:cNvSpPr/>
          <p:nvPr/>
        </p:nvSpPr>
        <p:spPr>
          <a:xfrm>
            <a:off x="6331714" y="5073921"/>
            <a:ext cx="2224036" cy="487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24B4C4-F7DC-4FB8-9599-0BEF93CD2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255" y="1475231"/>
            <a:ext cx="2004351" cy="4020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487CB3-A208-4389-83EF-E8F7DE4E2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0908" y="3539223"/>
            <a:ext cx="4165600" cy="14185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52D7C3-EF33-4061-8F94-C9A99A26AF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5529" y="5107939"/>
            <a:ext cx="1824384" cy="3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88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313</Words>
  <Application>Microsoft Office PowerPoint</Application>
  <PresentationFormat>宽屏</PresentationFormat>
  <Paragraphs>88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黑体</vt:lpstr>
      <vt:lpstr>隶书</vt:lpstr>
      <vt:lpstr>Arial</vt:lpstr>
      <vt:lpstr>Cambria Math</vt:lpstr>
      <vt:lpstr>Office 主题​​</vt:lpstr>
      <vt:lpstr>擦窗机器人仿真</vt:lpstr>
      <vt:lpstr>PowerPoint 演示文稿</vt:lpstr>
      <vt:lpstr>PowerPoint 演示文稿</vt:lpstr>
      <vt:lpstr>DH参数表</vt:lpstr>
      <vt:lpstr>工作空间</vt:lpstr>
      <vt:lpstr>x-y面最大工作距离</vt:lpstr>
      <vt:lpstr>z轴最大工作距离</vt:lpstr>
      <vt:lpstr>逆运动学数值解</vt:lpstr>
      <vt:lpstr>误差的计算</vt:lpstr>
      <vt:lpstr>微分运动</vt:lpstr>
      <vt:lpstr>机械臂工作流程</vt:lpstr>
      <vt:lpstr>擦窗仿真</vt:lpstr>
      <vt:lpstr>奇异位型分析</vt:lpstr>
      <vt:lpstr>奇异位型举例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擦窗机械臂</dc:title>
  <dc:creator>冯承健</dc:creator>
  <cp:lastModifiedBy>冯承健</cp:lastModifiedBy>
  <cp:revision>35</cp:revision>
  <dcterms:created xsi:type="dcterms:W3CDTF">2018-04-12T01:48:14Z</dcterms:created>
  <dcterms:modified xsi:type="dcterms:W3CDTF">2018-04-13T20:31:00Z</dcterms:modified>
</cp:coreProperties>
</file>