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54" r:id="rId16"/>
    <p:sldId id="419" r:id="rId17"/>
    <p:sldId id="420" r:id="rId18"/>
    <p:sldId id="423" r:id="rId19"/>
    <p:sldId id="422" r:id="rId20"/>
    <p:sldId id="424" r:id="rId21"/>
    <p:sldId id="425" r:id="rId22"/>
    <p:sldId id="427" r:id="rId23"/>
    <p:sldId id="428" r:id="rId24"/>
    <p:sldId id="429" r:id="rId25"/>
    <p:sldId id="430" r:id="rId26"/>
    <p:sldId id="431" r:id="rId27"/>
    <p:sldId id="433" r:id="rId28"/>
    <p:sldId id="434" r:id="rId29"/>
    <p:sldId id="435" r:id="rId30"/>
    <p:sldId id="436" r:id="rId31"/>
    <p:sldId id="437" r:id="rId32"/>
    <p:sldId id="438" r:id="rId33"/>
    <p:sldId id="441" r:id="rId34"/>
    <p:sldId id="442" r:id="rId35"/>
    <p:sldId id="443" r:id="rId36"/>
    <p:sldId id="444" r:id="rId37"/>
    <p:sldId id="450" r:id="rId38"/>
    <p:sldId id="445" r:id="rId39"/>
    <p:sldId id="446" r:id="rId40"/>
    <p:sldId id="447" r:id="rId41"/>
    <p:sldId id="448" r:id="rId42"/>
    <p:sldId id="449" r:id="rId43"/>
    <p:sldId id="439" r:id="rId44"/>
    <p:sldId id="440" r:id="rId45"/>
    <p:sldId id="451" r:id="rId46"/>
    <p:sldId id="459" r:id="rId47"/>
    <p:sldId id="455" r:id="rId48"/>
    <p:sldId id="456" r:id="rId49"/>
    <p:sldId id="457" r:id="rId50"/>
    <p:sldId id="458" r:id="rId51"/>
    <p:sldId id="452" r:id="rId52"/>
    <p:sldId id="461" r:id="rId53"/>
    <p:sldId id="462" r:id="rId54"/>
    <p:sldId id="463" r:id="rId55"/>
    <p:sldId id="464" r:id="rId56"/>
    <p:sldId id="465" r:id="rId57"/>
    <p:sldId id="468" r:id="rId58"/>
    <p:sldId id="466" r:id="rId59"/>
    <p:sldId id="469" r:id="rId60"/>
    <p:sldId id="470" r:id="rId61"/>
    <p:sldId id="471" r:id="rId62"/>
    <p:sldId id="472" r:id="rId63"/>
    <p:sldId id="453" r:id="rId64"/>
    <p:sldId id="460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EBFFD2"/>
    <a:srgbClr val="FAF7C8"/>
    <a:srgbClr val="1E1E1E"/>
    <a:srgbClr val="E8FFC8"/>
    <a:srgbClr val="F4FCD8"/>
    <a:srgbClr val="FFFFFF"/>
    <a:srgbClr val="9ED000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11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51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63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11/13/2014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45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kacerguis/codeigniter-restserver" TargetMode="External"/><Relationship Id="rId2" Type="http://schemas.openxmlformats.org/officeDocument/2006/relationships/hyperlink" Target="https://github.com/bcit-ci/CodeIgnit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datamapper.wanwizard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Why is PHP used?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Cross </a:t>
            </a:r>
            <a:r>
              <a:rPr lang="en-US" dirty="0" smtClean="0"/>
              <a:t>Platform</a:t>
            </a:r>
          </a:p>
          <a:p>
            <a:pPr lvl="1"/>
            <a:r>
              <a:rPr lang="en-US" sz="2400" dirty="0" smtClean="0"/>
              <a:t>Runs </a:t>
            </a:r>
            <a:r>
              <a:rPr lang="en-US" sz="2400" dirty="0"/>
              <a:t>on almost any Web server on several </a:t>
            </a:r>
            <a:r>
              <a:rPr lang="en-US" sz="2400" dirty="0" smtClean="0"/>
              <a:t>operating system.</a:t>
            </a:r>
          </a:p>
          <a:p>
            <a:pPr lvl="2"/>
            <a:r>
              <a:rPr lang="en-US" sz="2400" dirty="0">
                <a:solidFill>
                  <a:schemeClr val="accent4"/>
                </a:solidFill>
              </a:rPr>
              <a:t>Web Servers: </a:t>
            </a:r>
            <a:r>
              <a:rPr lang="en-US" sz="2400" dirty="0"/>
              <a:t>Apache, Microsoft IIS, </a:t>
            </a:r>
            <a:r>
              <a:rPr lang="en-US" sz="2400" dirty="0" err="1"/>
              <a:t>Caudium</a:t>
            </a:r>
            <a:r>
              <a:rPr lang="en-US" sz="2400" dirty="0"/>
              <a:t>, Netscape Enterprise Server </a:t>
            </a:r>
            <a:endParaRPr lang="en-US" sz="2400" dirty="0" smtClean="0"/>
          </a:p>
          <a:p>
            <a:r>
              <a:rPr lang="en-US" dirty="0" smtClean="0"/>
              <a:t>One </a:t>
            </a:r>
            <a:r>
              <a:rPr lang="en-US" dirty="0"/>
              <a:t>of the strongest features is the wide range of  </a:t>
            </a:r>
            <a:r>
              <a:rPr lang="en-US" dirty="0" smtClean="0"/>
              <a:t>supported database.</a:t>
            </a:r>
          </a:p>
          <a:p>
            <a:pPr lvl="1"/>
            <a:r>
              <a:rPr lang="en-GB" sz="2400" dirty="0">
                <a:solidFill>
                  <a:schemeClr val="accent4"/>
                </a:solidFill>
              </a:rPr>
              <a:t>Supported Databases: </a:t>
            </a:r>
            <a:r>
              <a:rPr lang="en-GB" sz="2400" dirty="0" smtClean="0"/>
              <a:t>IBM </a:t>
            </a:r>
            <a:r>
              <a:rPr lang="en-GB" sz="2400" dirty="0"/>
              <a:t>DB2, Informix, </a:t>
            </a:r>
            <a:r>
              <a:rPr lang="en-GB" sz="2400" dirty="0" smtClean="0"/>
              <a:t>Ingres, </a:t>
            </a:r>
            <a:r>
              <a:rPr lang="en-GB" sz="2400" dirty="0" err="1" smtClean="0"/>
              <a:t>InterBase</a:t>
            </a:r>
            <a:r>
              <a:rPr lang="en-GB" sz="2400" dirty="0"/>
              <a:t>,  </a:t>
            </a:r>
            <a:r>
              <a:rPr lang="en-GB" sz="2400" dirty="0" err="1"/>
              <a:t>FrontBase</a:t>
            </a:r>
            <a:r>
              <a:rPr lang="en-GB" sz="2400" dirty="0"/>
              <a:t>, </a:t>
            </a:r>
            <a:r>
              <a:rPr lang="en-GB" sz="2400" dirty="0" err="1"/>
              <a:t>mSQL</a:t>
            </a:r>
            <a:r>
              <a:rPr lang="en-GB" sz="2400" dirty="0"/>
              <a:t>, Direct MS-SQL, </a:t>
            </a:r>
            <a:r>
              <a:rPr lang="en-GB" sz="2400" dirty="0" smtClean="0"/>
              <a:t>MySQL, ODBC</a:t>
            </a:r>
            <a:r>
              <a:rPr lang="en-GB" sz="2400" dirty="0"/>
              <a:t>, Oracle (OCI7 and OCI8), </a:t>
            </a:r>
            <a:r>
              <a:rPr lang="en-GB" sz="2400" dirty="0" err="1"/>
              <a:t>Ovrimos</a:t>
            </a:r>
            <a:r>
              <a:rPr lang="en-GB" sz="2400" dirty="0"/>
              <a:t>, </a:t>
            </a:r>
            <a:r>
              <a:rPr lang="en-GB" sz="2400" dirty="0" err="1"/>
              <a:t>PostgreSQL</a:t>
            </a:r>
            <a:r>
              <a:rPr lang="en-GB" sz="2400" dirty="0"/>
              <a:t>, SQLite, Solid, Sybase, </a:t>
            </a:r>
            <a:r>
              <a:rPr lang="en-GB" sz="2400" dirty="0" err="1"/>
              <a:t>Velocis,Unix</a:t>
            </a:r>
            <a:r>
              <a:rPr lang="en-GB" sz="2400" dirty="0"/>
              <a:t> </a:t>
            </a:r>
            <a:r>
              <a:rPr lang="en-GB" sz="2400" dirty="0" err="1"/>
              <a:t>dbm</a:t>
            </a:r>
            <a:r>
              <a:rPr lang="en-GB" sz="2400" dirty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591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OOP Overview</a:t>
            </a:r>
          </a:p>
          <a:p>
            <a:pPr marL="166687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</a:t>
            </a:r>
            <a:r>
              <a:rPr lang="en-US" dirty="0"/>
              <a:t>native </a:t>
            </a:r>
            <a:r>
              <a:rPr lang="en-US" dirty="0" smtClean="0"/>
              <a:t>PHP application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65081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 smtClean="0"/>
              <a:t>PHP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Creating a “simple” class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Extending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Creating </a:t>
            </a:r>
            <a:r>
              <a:rPr lang="en-US" sz="2800" dirty="0" smtClean="0"/>
              <a:t>objects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Utility classes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Interfaces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Enumeration like abstract classes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Using </a:t>
            </a:r>
            <a:r>
              <a:rPr lang="en-US" sz="2800" dirty="0" smtClean="0"/>
              <a:t>singleton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Namespaces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737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Creating a “simple”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class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$this-&gt;field=$field_init_value;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$field = 'a default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method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function displayField()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$this-&gt;field;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extend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 can call parent constructor, if needed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957697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function __construct($field_init_value)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parent::__construct($field_init_value);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//do more stuff here...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19812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ExtendClass extends SimpleClass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objects</a:t>
            </a:r>
            <a:endParaRPr lang="en-US" dirty="0">
              <a:solidFill>
                <a:srgbClr val="F4FC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4052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code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33600"/>
            <a:ext cx="8153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SimpleClass(10);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assigned   = 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reference  =&amp; $instance;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//some experimentation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instance-&gt;field = '$assigned will have this value';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null; // $instance and $reference become null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//output results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($instance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($reference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($assigned);</a:t>
            </a:r>
          </a:p>
        </p:txBody>
      </p:sp>
    </p:spTree>
    <p:extLst>
      <p:ext uri="{BB962C8B-B14F-4D97-AF65-F5344CB8AC3E}">
        <p14:creationId xmlns:p14="http://schemas.microsoft.com/office/powerpoint/2010/main" val="8131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static methods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Calling static methods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printNewLine($line)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"\n".$line;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Ivan!");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::printNewLine("Hello, Petar!");</a:t>
            </a:r>
          </a:p>
        </p:txBody>
      </p:sp>
    </p:spTree>
    <p:extLst>
      <p:ext uri="{BB962C8B-B14F-4D97-AF65-F5344CB8AC3E}">
        <p14:creationId xmlns:p14="http://schemas.microsoft.com/office/powerpoint/2010/main" val="35751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interface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interfaces with </a:t>
            </a:r>
            <a:r>
              <a:rPr lang="en-US" dirty="0" smtClean="0">
                <a:solidFill>
                  <a:schemeClr val="tx1"/>
                </a:solidFill>
              </a:rPr>
              <a:t>implements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0574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charge($power_input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	 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getCharge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discharge($power_output);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094982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Battery implements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iBattery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Enumeration like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enumeration like class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 smtClean="0">
              <a:solidFill>
                <a:schemeClr val="tx1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DaysOfWeek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Monday = 1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Saturday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const Sunday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6812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$today = DaysOfWeek::Sunday;</a:t>
            </a:r>
          </a:p>
        </p:txBody>
      </p:sp>
    </p:spTree>
    <p:extLst>
      <p:ext uri="{BB962C8B-B14F-4D97-AF65-F5344CB8AC3E}">
        <p14:creationId xmlns:p14="http://schemas.microsoft.com/office/powerpoint/2010/main" val="33087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Using 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Example implementation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Connection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__construct(){}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function create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static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 = null;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(null === $instance) {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static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$instance;			</a:t>
            </a:r>
          </a:p>
          <a:p>
            <a:pPr lvl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Creating namespaces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Using classes from namespaces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312" y="2057400"/>
            <a:ext cx="8153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/namespace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572000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\Exception as Exception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Classes\Class as Class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6" name="Контейнер за съдържани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52508"/>
              </p:ext>
            </p:extLst>
          </p:nvPr>
        </p:nvGraphicFramePr>
        <p:xfrm>
          <a:off x="457200" y="2438400"/>
          <a:ext cx="8229600" cy="3230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5191">
                <a:tc>
                  <a:txBody>
                    <a:bodyPr/>
                    <a:lstStyle/>
                    <a:p>
                      <a:r>
                        <a:rPr lang="en-GB" dirty="0" smtClean="0"/>
                        <a:t> PHP Project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Classes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Properties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Variables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CakePHP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CodeIgniter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Proper_Case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lower_case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Symfony</a:t>
                      </a:r>
                      <a:r>
                        <a:rPr lang="en-GB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endParaRPr lang="bg-BG" dirty="0"/>
                    </a:p>
                  </a:txBody>
                  <a:tcPr/>
                </a:tc>
              </a:tr>
              <a:tr h="64758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Zend</a:t>
                      </a:r>
                      <a:r>
                        <a:rPr lang="en-GB" dirty="0" smtClean="0"/>
                        <a:t> Framework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PascalCase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camelCase</a:t>
                      </a:r>
                      <a:r>
                        <a:rPr lang="en-GB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06452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Depends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2694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conventions(2</a:t>
            </a:r>
            <a:r>
              <a:rPr lang="en-US" dirty="0"/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55626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Go with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ClassName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methodName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propertyName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function_name</a:t>
            </a:r>
            <a:r>
              <a:rPr lang="en-US" dirty="0" smtClean="0"/>
              <a:t> </a:t>
            </a:r>
            <a:r>
              <a:rPr lang="en-US" dirty="0"/>
              <a:t>(meant for global functions)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$</a:t>
            </a:r>
            <a:r>
              <a:rPr lang="en-US" dirty="0" err="1"/>
              <a:t>variable_name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iInterfaceName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166687" indent="-514350">
              <a:lnSpc>
                <a:spcPct val="110000"/>
              </a:lnSpc>
            </a:pPr>
            <a:r>
              <a:rPr lang="en-US" dirty="0"/>
              <a:t>Writing a native PHP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Writing a native PHP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First PHP 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Fetching data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Generating </a:t>
            </a:r>
            <a:r>
              <a:rPr lang="en-US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Connecting files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First PHP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Hello world!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Embed </a:t>
            </a:r>
            <a:r>
              <a:rPr lang="en-US" dirty="0" err="1" smtClean="0"/>
              <a:t>php</a:t>
            </a:r>
            <a:r>
              <a:rPr lang="en-US" dirty="0" smtClean="0"/>
              <a:t> scripts directly in the html code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360" y="2896612"/>
            <a:ext cx="786384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sample.php --&gt;	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&lt;META charset=“Utf-8”/&gt;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&lt;title&gt;Hello world!&lt;/title&gt;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strong&gt;Hello World!&lt;/strong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&lt;?php echo “&lt;h2&gt;Hello, World&lt;/h2&gt;”;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099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Fetching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Using core functions for database access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57948"/>
            <a:ext cx="786384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mysql_connect(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,"root","");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mysql_select_db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("library_db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$s_term=($_POST[‘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’])?$_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POST[‘search-term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’]:null;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$where=(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s_term!=null)?“title LIKE ‘%$s_term%’”:””;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queryCode="SELECT *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 “.$where;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query=mysql_query($queryCode);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results=mysql_fetch_assoc($query);	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mysql_close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method=“POST”&gt;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name=“search-term”/&gt;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type=“submit” value=“search”&gt;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echo var_dump($results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Generating 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09800"/>
            <a:ext cx="786384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“search-form.php”;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if(count($books)&gt;0):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&lt;tr&gt;&lt;td&gt;id&lt;/td&gt;&lt;td&gt;title&lt;/td&gt;&lt;/tr&gt;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foreach($books as $book):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$book-&gt;id;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&lt;td&gt;&lt;?php echo $book-&gt;title; ?&gt;&lt;/td&gt;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&lt;?php endforeach;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&lt;/table&gt;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else: 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&lt;strong&gt;No books found!&lt;/strong&gt;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endif; ?&gt;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524000"/>
            <a:ext cx="8153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Generating a table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063875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Connecting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24000"/>
            <a:ext cx="4724400" cy="365134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Connecting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tx1"/>
                </a:solidFill>
              </a:rPr>
              <a:t>include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1"/>
                </a:solidFill>
              </a:rPr>
              <a:t>require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links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581400" cy="4763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810000"/>
            <a:ext cx="4419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href=“index.php”&gt;Index&lt;/a&gt;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href=“gallery.php”&gt;Gallery&lt;/a&gt;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=“upload.php”&gt;Upload&lt;/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CodeIgniter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Installation </a:t>
            </a:r>
            <a:r>
              <a:rPr lang="en-US" sz="2800" dirty="0">
                <a:solidFill>
                  <a:srgbClr val="F4FCD8"/>
                </a:solidFill>
              </a:rPr>
              <a:t>&amp; Useful </a:t>
            </a:r>
            <a:r>
              <a:rPr lang="en-US" sz="2800" dirty="0" smtClean="0">
                <a:solidFill>
                  <a:srgbClr val="F4FCD8"/>
                </a:solidFill>
              </a:rPr>
              <a:t>plugins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/>
              <a:t>Configs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Controllers and actions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Views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/>
              <a:t>Models and </a:t>
            </a:r>
            <a:r>
              <a:rPr lang="en-US" sz="2800" dirty="0" err="1" smtClean="0"/>
              <a:t>ActiveRecords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Extending CI controllers and models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ORM</a:t>
            </a:r>
            <a:endParaRPr lang="en-US" sz="28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Installation &amp; useful </a:t>
            </a:r>
            <a:r>
              <a:rPr lang="en-US" dirty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Download </a:t>
            </a:r>
            <a:r>
              <a:rPr lang="en-US" sz="2800" dirty="0" err="1" smtClean="0">
                <a:solidFill>
                  <a:srgbClr val="F4FCD8"/>
                </a:solidFill>
              </a:rPr>
              <a:t>CodeIgniter</a:t>
            </a:r>
            <a:r>
              <a:rPr lang="en-US" sz="2800" dirty="0" smtClean="0">
                <a:solidFill>
                  <a:srgbClr val="F4FCD8"/>
                </a:solidFill>
              </a:rPr>
              <a:t> project files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github.com/bcit-ci/CodeIgniter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Get </a:t>
            </a:r>
            <a:r>
              <a:rPr lang="en-US" sz="2600" dirty="0" err="1" smtClean="0">
                <a:solidFill>
                  <a:srgbClr val="F4FCD8"/>
                </a:solidFill>
              </a:rPr>
              <a:t>CodeIgniter-restserver</a:t>
            </a:r>
            <a:r>
              <a:rPr lang="en-US" sz="2600" dirty="0" smtClean="0">
                <a:solidFill>
                  <a:srgbClr val="F4FCD8"/>
                </a:solidFill>
              </a:rPr>
              <a:t>(extended with REST)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solidFill>
                  <a:srgbClr val="F4FCD8"/>
                </a:solidFill>
                <a:hlinkClick r:id="rId3"/>
              </a:rPr>
              <a:t>https://github.com/chriskacerguis/codeigniter-restserver</a:t>
            </a:r>
            <a:endParaRPr lang="en-US" sz="24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Create project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By simply copying the downloaded files into a new folder on your web server</a:t>
            </a:r>
            <a:endParaRPr lang="en-US" sz="26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Installation &amp; useful </a:t>
            </a:r>
            <a:r>
              <a:rPr lang="en-US" dirty="0" smtClean="0"/>
              <a:t>plugins(2)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DataMapper</a:t>
            </a:r>
            <a:r>
              <a:rPr lang="en-US" sz="2800" dirty="0" smtClean="0">
                <a:solidFill>
                  <a:srgbClr val="F4FCD8"/>
                </a:solidFill>
              </a:rPr>
              <a:t> ORM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  <a:hlinkClick r:id="rId2"/>
              </a:rPr>
              <a:t>http://datamapper.wanwizard.eu</a:t>
            </a:r>
            <a:r>
              <a:rPr lang="en-US" sz="2600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sz="2800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Provided with the lecture 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Messages library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Template library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Less compiler for code igniter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52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55254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Located in </a:t>
            </a:r>
            <a:r>
              <a:rPr lang="en-US" sz="2400" dirty="0" smtClean="0">
                <a:solidFill>
                  <a:schemeClr val="tx1"/>
                </a:solidFill>
              </a:rPr>
              <a:t>&lt;project&gt;/application/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4FCD8"/>
                </a:solidFill>
              </a:rPr>
              <a:t>folder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c</a:t>
            </a:r>
            <a:r>
              <a:rPr lang="en-US" sz="2400" dirty="0" err="1" smtClean="0">
                <a:solidFill>
                  <a:srgbClr val="F4FCD8"/>
                </a:solidFill>
              </a:rPr>
              <a:t>onfig.php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set default application language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subclass prefix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4FCD8"/>
                </a:solidFill>
              </a:rPr>
              <a:t>s</a:t>
            </a:r>
            <a:r>
              <a:rPr lang="en-US" sz="2000" dirty="0" smtClean="0">
                <a:solidFill>
                  <a:srgbClr val="F4FCD8"/>
                </a:solidFill>
              </a:rPr>
              <a:t>et application encryption key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autoload.php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Load libraries and helpers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>
                <a:solidFill>
                  <a:srgbClr val="F4FCD8"/>
                </a:solidFill>
              </a:rPr>
              <a:t>database.php</a:t>
            </a:r>
            <a:endParaRPr lang="en-US" sz="2400" dirty="0" smtClean="0">
              <a:solidFill>
                <a:srgbClr val="F4FCD8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Configure database connection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04" y="1524000"/>
            <a:ext cx="3028428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8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Controllers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6" y="1377852"/>
            <a:ext cx="8497204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Basic controller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Extends </a:t>
            </a:r>
            <a:r>
              <a:rPr lang="en-US" sz="2600" dirty="0" err="1">
                <a:solidFill>
                  <a:schemeClr val="tx1"/>
                </a:solidFill>
              </a:rPr>
              <a:t>CI_Controller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4FCD8"/>
                </a:solidFill>
              </a:rPr>
              <a:t>P</a:t>
            </a:r>
            <a:r>
              <a:rPr lang="en-US" sz="2600" dirty="0" smtClean="0">
                <a:solidFill>
                  <a:srgbClr val="F4FCD8"/>
                </a:solidFill>
              </a:rPr>
              <a:t>ublic functions represent actions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208" y="3279100"/>
            <a:ext cx="7848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 World!';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posts($page)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'Look at this!';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4" name="Правоъгълно изнесено означение 3"/>
          <p:cNvSpPr/>
          <p:nvPr/>
        </p:nvSpPr>
        <p:spPr>
          <a:xfrm>
            <a:off x="3810000" y="4799350"/>
            <a:ext cx="3733800" cy="763250"/>
          </a:xfrm>
          <a:prstGeom prst="wedgeRectCallout">
            <a:avLst>
              <a:gd name="adj1" fmla="val -55031"/>
              <a:gd name="adj2" fmla="val -301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action parameters can be passed directly as shown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2819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View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Contains HTML markup and nested PHP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7000"/>
            <a:ext cx="7848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title&gt;&lt;?php echo $title;?&gt;&lt;/title&gt;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h1&gt;&lt;?php echo $heading;?&gt;&lt;/h1&gt;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h3&gt;My Todo List&lt;/h3&gt;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foreach ($todo_list as $item):?&gt;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li&gt;&lt;?php echo $item;?&gt;&lt;/li&gt;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endforeach;?&gt;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83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Views(2)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Displaying views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Passing data as associative array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key-value pairs are transformed  into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52787"/>
            <a:ext cx="7848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data['todo_list'] = array('Clean House', 'Call Mom', 'Run Errands');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data['title'] = "My Real Title";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$data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['heading'] = "My Real Heading";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this-&gt;load-&gt;view('blogview',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938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Basic model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57400"/>
            <a:ext cx="7848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Model_name extends 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CI_Model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$title   = 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$content 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__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parent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 // please read the below note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$this-&gt;db-&gt;insert('entries', $this);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update_entry()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$this-&gt;title   = $_POST['title'];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$this-&gt;content = $_POST['content'];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$this-&gt;db-&gt;update('entries', $this, array('id' =&gt; $_POST['id']));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ActiveRecords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Using models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model needs to be loaded before using it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The loading of the model can be done in the </a:t>
            </a:r>
            <a:r>
              <a:rPr lang="en-US" sz="2200" dirty="0" smtClean="0">
                <a:solidFill>
                  <a:schemeClr val="tx1"/>
                </a:solidFill>
              </a:rPr>
              <a:t>__construct</a:t>
            </a:r>
            <a:r>
              <a:rPr lang="en-US" sz="2200" dirty="0" smtClean="0">
                <a:solidFill>
                  <a:srgbClr val="F4FCD8"/>
                </a:solidFill>
              </a:rPr>
              <a:t> method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It can be loaded  right before its usage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38600"/>
            <a:ext cx="7848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Blog_controller extends CI_Controller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blog()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$this-&gt;load-&gt;model(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'Blog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$data['query'] = $this-&gt;Blog-&gt;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get_last_ten_entries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$this-&gt;load-&gt;view('blog', $data);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5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Extending CI controllers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88782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err="1" smtClean="0">
                <a:solidFill>
                  <a:srgbClr val="F4FCD8"/>
                </a:solidFill>
              </a:rPr>
              <a:t>config.php</a:t>
            </a: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Extended model and controller must be in  </a:t>
            </a:r>
            <a:r>
              <a:rPr lang="en-US" sz="2600" dirty="0" smtClean="0">
                <a:solidFill>
                  <a:schemeClr val="tx1"/>
                </a:solidFill>
              </a:rPr>
              <a:t>&lt;project&gt;/application/core</a:t>
            </a:r>
            <a:r>
              <a:rPr lang="en-US" sz="2600" dirty="0" smtClean="0">
                <a:solidFill>
                  <a:srgbClr val="F4FCD8"/>
                </a:solidFill>
              </a:rPr>
              <a:t> folder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Extending these basic classes can be done only on one level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848600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$config['subclass_prefix'] = 'MY_';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648" y="5026223"/>
            <a:ext cx="784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AFB_Controller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CI_Controller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parent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</a:t>
            </a: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</a:t>
            </a: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err="1" smtClean="0"/>
              <a:t>DataMapper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96" y="1377852"/>
            <a:ext cx="5373004" cy="365134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Object relational mapper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rgbClr val="F4FCD8"/>
                </a:solidFill>
              </a:rPr>
              <a:t>Uses “Database first” approach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 database must be predefined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There are specific conventions that need to be followed, in order for the mapper </a:t>
            </a:r>
            <a:r>
              <a:rPr lang="en-US" sz="2400" dirty="0">
                <a:solidFill>
                  <a:srgbClr val="F4FCD8"/>
                </a:solidFill>
              </a:rPr>
              <a:t>t</a:t>
            </a:r>
            <a:r>
              <a:rPr lang="en-US" sz="2400" dirty="0" smtClean="0">
                <a:solidFill>
                  <a:srgbClr val="F4FCD8"/>
                </a:solidFill>
              </a:rPr>
              <a:t>o work</a:t>
            </a:r>
          </a:p>
          <a:p>
            <a:pPr marL="649288" lvl="2" indent="0">
              <a:lnSpc>
                <a:spcPct val="100000"/>
              </a:lnSpc>
              <a:buNone/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Full documentation at 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F4FCD8"/>
                </a:solidFill>
                <a:hlinkClick r:id="rId2"/>
              </a:rPr>
              <a:t>://datamapper.wanwizard.eu</a:t>
            </a:r>
            <a:r>
              <a:rPr lang="en-US" sz="2400" dirty="0" smtClean="0">
                <a:solidFill>
                  <a:srgbClr val="F4FCD8"/>
                </a:solidFill>
                <a:hlinkClick r:id="rId2"/>
              </a:rPr>
              <a:t>/</a:t>
            </a:r>
            <a:endParaRPr lang="en-US" sz="2400" dirty="0" smtClean="0">
              <a:solidFill>
                <a:srgbClr val="F4FCD8"/>
              </a:solidFill>
            </a:endParaRPr>
          </a:p>
        </p:txBody>
      </p:sp>
      <p:pic>
        <p:nvPicPr>
          <p:cNvPr id="2052" name="Picture 4" descr="http://www.edzynda.com/media/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21" y="1295400"/>
            <a:ext cx="2503379" cy="30289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772">
            <a:off x="6548508" y="4156849"/>
            <a:ext cx="2286000" cy="2237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1368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Laravel</a:t>
            </a:r>
            <a:r>
              <a:rPr lang="en-US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Installation &amp; </a:t>
            </a:r>
            <a:r>
              <a:rPr lang="en-US" dirty="0" err="1" smtClean="0">
                <a:solidFill>
                  <a:srgbClr val="F4FCD8"/>
                </a:solidFill>
              </a:rPr>
              <a:t>configs</a:t>
            </a:r>
            <a:endParaRPr lang="en-US" dirty="0" smtClean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Migrations &amp; Seeding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Controllers and actions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Views and Blade engine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Routes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Models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Filters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Security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6396</TotalTime>
  <Words>3128</Words>
  <Application>Microsoft Office PowerPoint</Application>
  <PresentationFormat>Презентация на цял екран (4:3)</PresentationFormat>
  <Paragraphs>737</Paragraphs>
  <Slides>64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65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Why is PHP used?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  <vt:lpstr>PHP OOP</vt:lpstr>
      <vt:lpstr>PHP OOP</vt:lpstr>
      <vt:lpstr>Creating a “simple” class</vt:lpstr>
      <vt:lpstr>Extending classes</vt:lpstr>
      <vt:lpstr>Creating objects</vt:lpstr>
      <vt:lpstr>Utility classes</vt:lpstr>
      <vt:lpstr>Interfaces</vt:lpstr>
      <vt:lpstr>Enumeration like abstract classes</vt:lpstr>
      <vt:lpstr>Using singleton</vt:lpstr>
      <vt:lpstr>Namespaces</vt:lpstr>
      <vt:lpstr>Naming conventions</vt:lpstr>
      <vt:lpstr>Naming conventions(2)</vt:lpstr>
      <vt:lpstr>Writing a native PHP application</vt:lpstr>
      <vt:lpstr>Writing a native PHP application</vt:lpstr>
      <vt:lpstr>First PHP script</vt:lpstr>
      <vt:lpstr>Fetching data</vt:lpstr>
      <vt:lpstr>Generating  HTML</vt:lpstr>
      <vt:lpstr>Connecting files</vt:lpstr>
      <vt:lpstr>Using CodeIgniter MVC</vt:lpstr>
      <vt:lpstr>CodeIgniter</vt:lpstr>
      <vt:lpstr>Installation &amp; useful plugins</vt:lpstr>
      <vt:lpstr>Installation &amp; useful plugins(2)</vt:lpstr>
      <vt:lpstr>Configs</vt:lpstr>
      <vt:lpstr>Controllers and actions</vt:lpstr>
      <vt:lpstr>Views</vt:lpstr>
      <vt:lpstr>Views(2)</vt:lpstr>
      <vt:lpstr>Models and ActiveRecords</vt:lpstr>
      <vt:lpstr>Models and ActiveRecords(2)</vt:lpstr>
      <vt:lpstr>Extending CI controllers and models</vt:lpstr>
      <vt:lpstr>DataMapper ORM</vt:lpstr>
      <vt:lpstr>Using Laravel MVC</vt:lpstr>
      <vt:lpstr>Using Laravel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1139</cp:revision>
  <dcterms:created xsi:type="dcterms:W3CDTF">2007-12-08T16:03:35Z</dcterms:created>
  <dcterms:modified xsi:type="dcterms:W3CDTF">2014-11-13T00:31:03Z</dcterms:modified>
  <cp:category>ASP.NET, web development</cp:category>
</cp:coreProperties>
</file>