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handoutMasterIdLst>
    <p:handoutMasterId r:id="rId38"/>
  </p:handoutMasterIdLst>
  <p:sldIdLst>
    <p:sldId id="382" r:id="rId2"/>
    <p:sldId id="383" r:id="rId3"/>
    <p:sldId id="405" r:id="rId4"/>
    <p:sldId id="384" r:id="rId5"/>
    <p:sldId id="408" r:id="rId6"/>
    <p:sldId id="409" r:id="rId7"/>
    <p:sldId id="410" r:id="rId8"/>
    <p:sldId id="411" r:id="rId9"/>
    <p:sldId id="413" r:id="rId10"/>
    <p:sldId id="415" r:id="rId11"/>
    <p:sldId id="416" r:id="rId12"/>
    <p:sldId id="417" r:id="rId13"/>
    <p:sldId id="418" r:id="rId14"/>
    <p:sldId id="421" r:id="rId15"/>
    <p:sldId id="419" r:id="rId16"/>
    <p:sldId id="420" r:id="rId17"/>
    <p:sldId id="423" r:id="rId18"/>
    <p:sldId id="422" r:id="rId19"/>
    <p:sldId id="424" r:id="rId20"/>
    <p:sldId id="425" r:id="rId21"/>
    <p:sldId id="427" r:id="rId22"/>
    <p:sldId id="428" r:id="rId23"/>
    <p:sldId id="429" r:id="rId24"/>
    <p:sldId id="430" r:id="rId25"/>
    <p:sldId id="431" r:id="rId26"/>
    <p:sldId id="433" r:id="rId27"/>
    <p:sldId id="434" r:id="rId28"/>
    <p:sldId id="435" r:id="rId29"/>
    <p:sldId id="436" r:id="rId30"/>
    <p:sldId id="437" r:id="rId31"/>
    <p:sldId id="438" r:id="rId32"/>
    <p:sldId id="441" r:id="rId33"/>
    <p:sldId id="442" r:id="rId34"/>
    <p:sldId id="439" r:id="rId35"/>
    <p:sldId id="440" r:id="rId3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FD2"/>
    <a:srgbClr val="FAF7C8"/>
    <a:srgbClr val="1E1E1E"/>
    <a:srgbClr val="9BCC00"/>
    <a:srgbClr val="E8FFC8"/>
    <a:srgbClr val="F4FCD8"/>
    <a:srgbClr val="FFFFFF"/>
    <a:srgbClr val="9ED000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ен сти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Среден стил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Светъл стил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ъл стил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Без стил, без мрежа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Без стил, мрежа в таблица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Среден стил 3 -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Среден стил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88721" autoAdjust="0"/>
  </p:normalViewPr>
  <p:slideViewPr>
    <p:cSldViewPr>
      <p:cViewPr>
        <p:scale>
          <a:sx n="78" d="100"/>
          <a:sy n="78" d="100"/>
        </p:scale>
        <p:origin x="-114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11/10/2014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C5DF44C6-163B-488E-A22B-589A494647B3}" type="datetime1">
              <a:rPr lang="en-US" sz="1100" b="0">
                <a:solidFill>
                  <a:schemeClr val="tx1"/>
                </a:solidFill>
              </a:rPr>
              <a:pPr/>
              <a:t>11/10/2014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DD71F87D-7094-41B5-95C9-7A5C92C2DB47}" type="slidenum">
              <a:rPr lang="en-US" sz="1100" b="0">
                <a:solidFill>
                  <a:schemeClr val="tx1"/>
                </a:solidFill>
              </a:rPr>
              <a:pPr/>
              <a:t>1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230161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455EE2AC-426A-4D75-BC48-A587D8E9D93A}" type="datetime1">
              <a:rPr lang="en-US" sz="1100" b="0">
                <a:solidFill>
                  <a:schemeClr val="tx1"/>
                </a:solidFill>
              </a:rPr>
              <a:pPr/>
              <a:t>11/10/2014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629D9040-C245-4927-B84A-B724D0C410D5}" type="slidenum">
              <a:rPr lang="en-US" sz="1100" b="0">
                <a:solidFill>
                  <a:schemeClr val="tx1"/>
                </a:solidFill>
              </a:rPr>
              <a:pPr/>
              <a:t>2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69343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11/10/2014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3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09719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11/10/2014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15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09719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09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11/10/2014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32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09719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09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09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430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php.net/manual/en/class.splobjectstorage.php" TargetMode="External"/><Relationship Id="rId3" Type="http://schemas.openxmlformats.org/officeDocument/2006/relationships/hyperlink" Target="http://php.net/manual/en/class.splstack.php" TargetMode="External"/><Relationship Id="rId7" Type="http://schemas.openxmlformats.org/officeDocument/2006/relationships/hyperlink" Target="http://php.net/manual/en/class.splfixedarray.php" TargetMode="External"/><Relationship Id="rId2" Type="http://schemas.openxmlformats.org/officeDocument/2006/relationships/hyperlink" Target="http://php.net/manual/en/class.spldoublylinkedlist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hp.net/manual/en/class.splpriorityqueue.php" TargetMode="External"/><Relationship Id="rId5" Type="http://schemas.openxmlformats.org/officeDocument/2006/relationships/hyperlink" Target="http://php.net/manual/en/class.splheap.php" TargetMode="External"/><Relationship Id="rId4" Type="http://schemas.openxmlformats.org/officeDocument/2006/relationships/hyperlink" Target="http://php.net/manual/en/class.splqueue.php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php/php_operators.asp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function.die.ph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functions.internal.ph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219845"/>
            <a:ext cx="7162800" cy="1056755"/>
          </a:xfrm>
        </p:spPr>
        <p:txBody>
          <a:bodyPr/>
          <a:lstStyle/>
          <a:p>
            <a:r>
              <a:rPr lang="en-US" dirty="0"/>
              <a:t>Creating web applications using PHP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" y="3341144"/>
            <a:ext cx="8382000" cy="569120"/>
          </a:xfrm>
        </p:spPr>
        <p:txBody>
          <a:bodyPr/>
          <a:lstStyle/>
          <a:p>
            <a:r>
              <a:rPr lang="en-US" dirty="0" smtClean="0"/>
              <a:t>Introduction to PHP and PHP MVC Frameworks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0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Web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0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59436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700" dirty="0" smtClean="0">
                <a:solidFill>
                  <a:srgbClr val="F4FCD8"/>
                </a:solidFill>
              </a:rPr>
              <a:t>Innovations in PHP 3</a:t>
            </a:r>
          </a:p>
          <a:p>
            <a:pPr lvl="1">
              <a:lnSpc>
                <a:spcPct val="100000"/>
              </a:lnSpc>
            </a:pPr>
            <a:r>
              <a:rPr lang="en-GB" sz="27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Strong </a:t>
            </a:r>
            <a:r>
              <a:rPr lang="en-GB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extensibility </a:t>
            </a:r>
          </a:p>
          <a:p>
            <a:pPr lvl="2">
              <a:lnSpc>
                <a:spcPct val="100000"/>
              </a:lnSpc>
            </a:pPr>
            <a:r>
              <a:rPr lang="en-US" sz="2700" dirty="0"/>
              <a:t>T</a:t>
            </a:r>
            <a:r>
              <a:rPr lang="en-US" sz="2700" dirty="0" smtClean="0"/>
              <a:t>he </a:t>
            </a:r>
            <a:r>
              <a:rPr lang="en-US" sz="2700" dirty="0"/>
              <a:t>ease of extending the language itself attracted dozens of developers who submitted a variety of </a:t>
            </a:r>
            <a:r>
              <a:rPr lang="en-US" sz="2700" dirty="0" smtClean="0"/>
              <a:t>modules</a:t>
            </a:r>
            <a:endParaRPr lang="en-GB" sz="2700" dirty="0" smtClean="0"/>
          </a:p>
          <a:p>
            <a:pPr lvl="1">
              <a:lnSpc>
                <a:spcPct val="100000"/>
              </a:lnSpc>
            </a:pPr>
            <a:r>
              <a:rPr lang="en-US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Mature </a:t>
            </a:r>
            <a:r>
              <a:rPr lang="en-US" sz="27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interface for multiple databases, protocols, and </a:t>
            </a:r>
            <a:r>
              <a:rPr lang="en-US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APIs</a:t>
            </a:r>
          </a:p>
          <a:p>
            <a:pPr lvl="1">
              <a:lnSpc>
                <a:spcPct val="100000"/>
              </a:lnSpc>
            </a:pPr>
            <a:r>
              <a:rPr lang="en-US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Powerful </a:t>
            </a:r>
            <a:r>
              <a:rPr lang="en-US" sz="27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and consistent language </a:t>
            </a:r>
            <a:r>
              <a:rPr lang="en-US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syntax and OOP support</a:t>
            </a:r>
          </a:p>
        </p:txBody>
      </p:sp>
    </p:spTree>
    <p:extLst>
      <p:ext uri="{BB962C8B-B14F-4D97-AF65-F5344CB8AC3E}">
        <p14:creationId xmlns:p14="http://schemas.microsoft.com/office/powerpoint/2010/main" val="259764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In June, 1998, with many new developers from around the world joining the effort, PHP 3.0 was announced by the new PHP Development Team as the official successor to PHP/FI 2.0. </a:t>
            </a: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2800" dirty="0"/>
              <a:t>At its peak, PHP 3.0 was installed on approximately 10% of the web servers on the Internet. </a:t>
            </a:r>
            <a:endParaRPr lang="en-US" sz="3000" dirty="0" smtClean="0">
              <a:solidFill>
                <a:srgbClr val="F4FC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3820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rgbClr val="9BCC00"/>
                </a:solidFill>
              </a:rPr>
              <a:t>PHP4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smtClean="0">
                <a:solidFill>
                  <a:srgbClr val="F4FCD8"/>
                </a:solidFill>
              </a:rPr>
              <a:t>was developed with complex applications in mind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PHP’s Core was again 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rewriten</a:t>
            </a:r>
            <a:endParaRPr lang="en-US" sz="28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design goals were to improve performance, and improve the modularity of PHP's code 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base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The new engine, dubbed '</a:t>
            </a:r>
            <a:r>
              <a:rPr lang="en-US" sz="2600" dirty="0" err="1"/>
              <a:t>Zend</a:t>
            </a:r>
            <a:r>
              <a:rPr lang="en-US" sz="2600" dirty="0"/>
              <a:t> Engine' (comprised of their first names, </a:t>
            </a:r>
            <a:r>
              <a:rPr lang="en-US" sz="2600" dirty="0" err="1"/>
              <a:t>Zeev</a:t>
            </a:r>
            <a:r>
              <a:rPr lang="en-US" sz="2600" dirty="0"/>
              <a:t> and </a:t>
            </a:r>
            <a:r>
              <a:rPr lang="en-US" sz="2600" dirty="0" err="1"/>
              <a:t>Andi</a:t>
            </a:r>
            <a:r>
              <a:rPr lang="en-US" sz="2600" dirty="0"/>
              <a:t>), met these design goals successfully, and was first introduced in mid 1999</a:t>
            </a:r>
          </a:p>
        </p:txBody>
      </p:sp>
    </p:spTree>
    <p:extLst>
      <p:ext uri="{BB962C8B-B14F-4D97-AF65-F5344CB8AC3E}">
        <p14:creationId xmlns:p14="http://schemas.microsoft.com/office/powerpoint/2010/main" val="286113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5</a:t>
            </a:r>
            <a:endParaRPr lang="en-US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00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Current version</a:t>
            </a:r>
            <a:endParaRPr lang="en-US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375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255368"/>
            <a:ext cx="7924800" cy="1693912"/>
          </a:xfrm>
        </p:spPr>
        <p:txBody>
          <a:bodyPr/>
          <a:lstStyle/>
          <a:p>
            <a:pPr marL="514350" indent="-514350">
              <a:lnSpc>
                <a:spcPct val="110000"/>
              </a:lnSpc>
            </a:pPr>
            <a:r>
              <a:rPr lang="en-US" dirty="0"/>
              <a:t>PHP Language Overview</a:t>
            </a:r>
          </a:p>
        </p:txBody>
      </p:sp>
    </p:spTree>
    <p:extLst>
      <p:ext uri="{BB962C8B-B14F-4D97-AF65-F5344CB8AC3E}">
        <p14:creationId xmlns:p14="http://schemas.microsoft.com/office/powerpoint/2010/main" val="283292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Language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Variables and constants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Data structures and resources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Operators 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Statements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Error handling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Linking code files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4FCD8"/>
                </a:solidFill>
              </a:rPr>
              <a:t>Core </a:t>
            </a:r>
            <a:r>
              <a:rPr lang="en-US" sz="2800" dirty="0" smtClean="0">
                <a:solidFill>
                  <a:srgbClr val="F4FCD8"/>
                </a:solidFill>
              </a:rPr>
              <a:t>functions</a:t>
            </a:r>
            <a:endParaRPr lang="en-US" sz="2800" dirty="0" smtClean="0">
              <a:solidFill>
                <a:srgbClr val="F4FC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54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Variables and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Declaring variables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$&lt;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identifier&gt;=&lt;value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&gt;;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Declaring constants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define (&lt;identifier&gt;, &lt;value&gt;[, &lt;</a:t>
            </a:r>
            <a:r>
              <a:rPr lang="en-GB" sz="24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case_insensitive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&gt;=false] 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1104" y="3693855"/>
            <a:ext cx="81534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define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("GREETING", "Hello.", true);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GREETING; //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outputs: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"Hello."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$age = 20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;//int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$ivan="Ivan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";//string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$maria='Maria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';//also a string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$PI=3.14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;//real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$condition=false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;//bool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birthYear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date('Y')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- 21;//date() 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55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Variables and constants(2)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Declaring variables can also be done by passing a string variable as the identifier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>
                <a:solidFill>
                  <a:srgbClr val="F4FCD8"/>
                </a:solidFill>
              </a:rPr>
              <a:t>This feature is very helpful for building objects</a:t>
            </a:r>
          </a:p>
          <a:p>
            <a:pPr lvl="1">
              <a:lnSpc>
                <a:spcPct val="100000"/>
              </a:lnSpc>
            </a:pPr>
            <a:endParaRPr lang="en-US" sz="22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2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200" dirty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Debugging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>
                <a:solidFill>
                  <a:srgbClr val="F4FCD8"/>
                </a:solidFill>
              </a:rPr>
              <a:t>Can be done using </a:t>
            </a:r>
            <a:r>
              <a:rPr lang="en-US" sz="2200" dirty="0" err="1" smtClean="0">
                <a:solidFill>
                  <a:srgbClr val="F4FCD8"/>
                </a:solidFill>
              </a:rPr>
              <a:t>var_dump</a:t>
            </a:r>
            <a:r>
              <a:rPr lang="en-US" sz="2200" dirty="0" smtClean="0">
                <a:solidFill>
                  <a:srgbClr val="F4FCD8"/>
                </a:solidFill>
              </a:rPr>
              <a:t>() function</a:t>
            </a:r>
            <a:endParaRPr lang="en-US" sz="2200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" y="3055203"/>
            <a:ext cx="81534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//cool or not?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$var_name="variable";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$$var_name="value";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5410200"/>
            <a:ext cx="8153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$flag=true;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var_dump($flag); // outputs: bool(true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438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Arrays are mixed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>
                <a:solidFill>
                  <a:srgbClr val="F4FCD8"/>
                </a:solidFill>
              </a:rPr>
              <a:t>Arrays can contain key-value pairs (Associative arrays)</a:t>
            </a:r>
          </a:p>
          <a:p>
            <a:pPr lvl="2">
              <a:lnSpc>
                <a:spcPct val="100000"/>
              </a:lnSpc>
            </a:pPr>
            <a:r>
              <a:rPr lang="en-US" sz="2000" dirty="0" smtClean="0">
                <a:solidFill>
                  <a:srgbClr val="F4FCD8"/>
                </a:solidFill>
              </a:rPr>
              <a:t>Key-value pairs are constructed using the </a:t>
            </a:r>
            <a:r>
              <a:rPr lang="en-US" sz="2000" dirty="0" smtClean="0">
                <a:solidFill>
                  <a:srgbClr val="9BCC00"/>
                </a:solidFill>
              </a:rPr>
              <a:t>=&gt;</a:t>
            </a:r>
            <a:r>
              <a:rPr lang="en-US" sz="2000" dirty="0" smtClean="0">
                <a:solidFill>
                  <a:srgbClr val="F4FCD8"/>
                </a:solidFill>
              </a:rPr>
              <a:t> operator</a:t>
            </a:r>
          </a:p>
          <a:p>
            <a:pPr lvl="2">
              <a:lnSpc>
                <a:spcPct val="100000"/>
              </a:lnSpc>
            </a:pPr>
            <a:endParaRPr lang="en-US" sz="20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200" dirty="0" smtClean="0">
                <a:solidFill>
                  <a:srgbClr val="F4FCD8"/>
                </a:solidFill>
              </a:rPr>
              <a:t>Also, arrays can contain both key-value pairs and simple values at the same time</a:t>
            </a:r>
          </a:p>
          <a:p>
            <a:pPr lvl="1">
              <a:lnSpc>
                <a:spcPct val="100000"/>
              </a:lnSpc>
            </a:pPr>
            <a:endParaRPr lang="en-US" sz="2200" dirty="0">
              <a:solidFill>
                <a:srgbClr val="F4FCD8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" y="2885926"/>
            <a:ext cx="81534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&lt;key&gt;=&gt;&lt;value&gt;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4267200"/>
            <a:ext cx="8153400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//Arrays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$collections = array (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"fruits"  =&gt; array("a" =&gt; "orange", "b" =&gt; "banana", "c" =&gt; "apple"),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"numbers" =&gt; array(1, 2, 3, 4, 5, 6),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"holes"   =&gt; array("first", 5 =&gt; "second", "third")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$collection_length=count($collections[‘numbers’]);//outputs 6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46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r>
              <a:rPr lang="bg-BG" dirty="0" smtClean="0"/>
              <a:t> 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idx="1"/>
          </p:nvPr>
        </p:nvSpPr>
        <p:spPr>
          <a:xfrm>
            <a:off x="323528" y="1295400"/>
            <a:ext cx="6153472" cy="5334000"/>
          </a:xfrm>
        </p:spPr>
        <p:txBody>
          <a:bodyPr/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Introduction t0 PHP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PHP Language </a:t>
            </a:r>
            <a:r>
              <a:rPr lang="en-US" dirty="0" smtClean="0"/>
              <a:t>Overview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PHP OOP Overview</a:t>
            </a:r>
            <a:endParaRPr lang="en-US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Writing a PHP based Web Application</a:t>
            </a:r>
          </a:p>
          <a:p>
            <a:pPr marL="862013" lvl="1" indent="-514350">
              <a:lnSpc>
                <a:spcPct val="110000"/>
              </a:lnSpc>
            </a:pPr>
            <a:r>
              <a:rPr lang="en-US" dirty="0" smtClean="0"/>
              <a:t>Using </a:t>
            </a:r>
            <a:r>
              <a:rPr lang="en-US" dirty="0" smtClean="0"/>
              <a:t>native </a:t>
            </a:r>
            <a:r>
              <a:rPr lang="en-US" dirty="0" smtClean="0"/>
              <a:t>PHP</a:t>
            </a:r>
          </a:p>
          <a:p>
            <a:pPr marL="862013" lvl="1" indent="-514350">
              <a:lnSpc>
                <a:spcPct val="110000"/>
              </a:lnSpc>
            </a:pPr>
            <a:r>
              <a:rPr lang="en-US" dirty="0" smtClean="0"/>
              <a:t>Using </a:t>
            </a:r>
            <a:r>
              <a:rPr lang="en-US" dirty="0" err="1" smtClean="0"/>
              <a:t>CodeIgniter</a:t>
            </a:r>
            <a:r>
              <a:rPr lang="en-US" dirty="0" smtClean="0"/>
              <a:t> MVC</a:t>
            </a:r>
          </a:p>
          <a:p>
            <a:pPr marL="862013" lvl="1" indent="-514350">
              <a:lnSpc>
                <a:spcPct val="110000"/>
              </a:lnSpc>
            </a:pPr>
            <a:r>
              <a:rPr lang="en-US" dirty="0" smtClean="0"/>
              <a:t>Using </a:t>
            </a:r>
            <a:r>
              <a:rPr lang="en-US" dirty="0" err="1" smtClean="0"/>
              <a:t>Laravel</a:t>
            </a:r>
            <a:r>
              <a:rPr lang="en-US" dirty="0" smtClean="0"/>
              <a:t> MVC</a:t>
            </a:r>
          </a:p>
          <a:p>
            <a:pPr marL="862013" lvl="1" indent="-514350">
              <a:lnSpc>
                <a:spcPct val="110000"/>
              </a:lnSpc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920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Data structures(2)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Lists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Assign variables to array values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Useful for making array values more readable</a:t>
            </a:r>
          </a:p>
          <a:p>
            <a:pPr lvl="1">
              <a:lnSpc>
                <a:spcPct val="100000"/>
              </a:lnSpc>
            </a:pPr>
            <a:endParaRPr lang="en-US" sz="24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4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400" dirty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err="1" smtClean="0">
                <a:solidFill>
                  <a:srgbClr val="F4FCD8"/>
                </a:solidFill>
              </a:rPr>
              <a:t>Spl</a:t>
            </a:r>
            <a:r>
              <a:rPr lang="en-US" sz="2800" dirty="0" smtClean="0">
                <a:solidFill>
                  <a:srgbClr val="F4FCD8"/>
                </a:solidFill>
              </a:rPr>
              <a:t> data structures</a:t>
            </a:r>
          </a:p>
          <a:p>
            <a:pPr lvl="1"/>
            <a:r>
              <a:rPr lang="en-GB" sz="2400" dirty="0" err="1" smtClean="0">
                <a:hlinkClick r:id="rId2"/>
              </a:rPr>
              <a:t>SplDoublyLinkedList</a:t>
            </a:r>
            <a:r>
              <a:rPr lang="en-GB" sz="2400" dirty="0" smtClean="0"/>
              <a:t>, </a:t>
            </a:r>
            <a:r>
              <a:rPr lang="en-GB" sz="2400" dirty="0" err="1" smtClean="0">
                <a:hlinkClick r:id="rId3"/>
              </a:rPr>
              <a:t>SplStack</a:t>
            </a:r>
            <a:r>
              <a:rPr lang="en-GB" sz="2400" dirty="0" smtClean="0"/>
              <a:t>, </a:t>
            </a:r>
            <a:r>
              <a:rPr lang="en-GB" sz="2400" dirty="0" err="1" smtClean="0">
                <a:hlinkClick r:id="rId4"/>
              </a:rPr>
              <a:t>SplQueue</a:t>
            </a:r>
            <a:r>
              <a:rPr lang="en-GB" sz="2400" dirty="0" smtClean="0">
                <a:hlinkClick r:id="rId5"/>
              </a:rPr>
              <a:t>, </a:t>
            </a:r>
            <a:r>
              <a:rPr lang="en-GB" sz="2400" dirty="0" err="1" smtClean="0">
                <a:hlinkClick r:id="rId5"/>
              </a:rPr>
              <a:t>SplHeap</a:t>
            </a:r>
            <a:r>
              <a:rPr lang="en-GB" sz="2400" dirty="0" smtClean="0"/>
              <a:t>, </a:t>
            </a:r>
            <a:r>
              <a:rPr lang="en-GB" sz="2400" dirty="0" err="1" smtClean="0">
                <a:hlinkClick r:id="rId6"/>
              </a:rPr>
              <a:t>SplPriorityQueue</a:t>
            </a:r>
            <a:r>
              <a:rPr lang="en-GB" sz="2400" dirty="0" smtClean="0"/>
              <a:t>, </a:t>
            </a:r>
            <a:r>
              <a:rPr lang="en-GB" sz="2400" dirty="0" err="1" smtClean="0">
                <a:hlinkClick r:id="rId7"/>
              </a:rPr>
              <a:t>SplFixedArray</a:t>
            </a:r>
            <a:r>
              <a:rPr lang="en-GB" sz="2400" dirty="0" smtClean="0"/>
              <a:t>, </a:t>
            </a:r>
            <a:r>
              <a:rPr lang="en-GB" sz="2400" dirty="0" err="1" smtClean="0">
                <a:hlinkClick r:id="rId8"/>
              </a:rPr>
              <a:t>SplObjectStorage</a:t>
            </a:r>
            <a:endParaRPr lang="en-GB" sz="2400" dirty="0"/>
          </a:p>
          <a:p>
            <a:pPr lvl="1">
              <a:lnSpc>
                <a:spcPct val="100000"/>
              </a:lnSpc>
            </a:pPr>
            <a:endParaRPr lang="en-US" sz="28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8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400" dirty="0">
              <a:solidFill>
                <a:srgbClr val="F4FCD8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096161"/>
            <a:ext cx="81534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info = array('coffee', 'brown', 'caffeine');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list($drink, $color, $power) = $info;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"$drink is $color and $power makes it special.\n";</a:t>
            </a:r>
          </a:p>
        </p:txBody>
      </p:sp>
    </p:spTree>
    <p:extLst>
      <p:ext uri="{BB962C8B-B14F-4D97-AF65-F5344CB8AC3E}">
        <p14:creationId xmlns:p14="http://schemas.microsoft.com/office/powerpoint/2010/main" val="235600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resource is a special variable, holding a reference to an external resource.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Resources </a:t>
            </a:r>
            <a:r>
              <a:rPr lang="en-US" dirty="0"/>
              <a:t>are created and used by special functions. </a:t>
            </a:r>
            <a:endParaRPr lang="en-US" sz="2200" dirty="0">
              <a:solidFill>
                <a:srgbClr val="F4FCD8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746718"/>
            <a:ext cx="81534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prints: mysql link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 = mysql_connect();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get_resource_type($c) . "\n";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prints: stream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$fp = fopen("foo", "w");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get_resource_type($fp) . "\n";</a:t>
            </a:r>
          </a:p>
        </p:txBody>
      </p:sp>
    </p:spTree>
    <p:extLst>
      <p:ext uri="{BB962C8B-B14F-4D97-AF65-F5344CB8AC3E}">
        <p14:creationId xmlns:p14="http://schemas.microsoft.com/office/powerpoint/2010/main" val="307416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Most of them are like operators in </a:t>
            </a:r>
            <a:r>
              <a:rPr lang="en-US" dirty="0"/>
              <a:t>C</a:t>
            </a:r>
            <a:r>
              <a:rPr lang="en-US" dirty="0" smtClean="0"/>
              <a:t>++ and C#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Exceptions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Strings: </a:t>
            </a:r>
            <a:r>
              <a:rPr lang="en-US" dirty="0" smtClean="0">
                <a:solidFill>
                  <a:schemeClr val="tx1"/>
                </a:solidFill>
              </a:rPr>
              <a:t>“.” </a:t>
            </a:r>
            <a:r>
              <a:rPr lang="en-US" dirty="0" smtClean="0"/>
              <a:t>(</a:t>
            </a:r>
            <a:r>
              <a:rPr lang="en-GB" dirty="0" smtClean="0"/>
              <a:t>Concatenation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Logical: </a:t>
            </a:r>
            <a:r>
              <a:rPr lang="en-US" dirty="0" smtClean="0">
                <a:solidFill>
                  <a:schemeClr val="tx1"/>
                </a:solidFill>
              </a:rPr>
              <a:t>“AND”, “OR”, “XOR”</a:t>
            </a: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3343656"/>
            <a:ext cx="81534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$ivan="Ivan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$maria=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'Maria';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$married=$ivan." and ".$maria." are married!";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echo($married);//outputs “Ivan and Maria are married!”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9600" y="5105400"/>
            <a:ext cx="81534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$conditionA=true;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conditionB=true;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if(($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conditionA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$conditionB)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(!$conditionA OR $conditionB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)){…}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else{…}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65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Operators(2)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800" dirty="0"/>
              <a:t>PHP Array Operators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The PHP array operators are used to compare </a:t>
            </a:r>
            <a:r>
              <a:rPr lang="en-US" sz="2800" dirty="0" smtClean="0"/>
              <a:t>arrays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Same as comparison operators, but for arrays</a:t>
            </a: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 lvl="1">
              <a:lnSpc>
                <a:spcPct val="100000"/>
              </a:lnSpc>
            </a:pPr>
            <a:endParaRPr lang="en-US" sz="2800" dirty="0" smtClean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9600" y="3657600"/>
            <a:ext cx="81534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$x = array("a" =&gt; "red", "b" =&gt; "green");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$y = array("c" =&gt; "blue", "d" =&gt; "yellow");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$z = $x + $y; // union of $x and $y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var_dump($z);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var_dump($x == $y);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var_dump($x === $y);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var_dump($x != $y);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var_dump($x &lt;&gt; $y);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var_dump($x !== $y);</a:t>
            </a:r>
          </a:p>
        </p:txBody>
      </p:sp>
    </p:spTree>
    <p:extLst>
      <p:ext uri="{BB962C8B-B14F-4D97-AF65-F5344CB8AC3E}">
        <p14:creationId xmlns:p14="http://schemas.microsoft.com/office/powerpoint/2010/main" val="81059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Operators(3)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More info on operators: </a:t>
            </a:r>
            <a:r>
              <a:rPr lang="en-US" dirty="0" smtClean="0">
                <a:hlinkClick r:id="rId2"/>
              </a:rPr>
              <a:t>http://www.w3schools.com/php/php_operators.asp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65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Like in </a:t>
            </a:r>
            <a:r>
              <a:rPr lang="en-US" dirty="0"/>
              <a:t>C</a:t>
            </a:r>
            <a:r>
              <a:rPr lang="en-US" dirty="0" smtClean="0"/>
              <a:t>++ and C#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If-else statement, switch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for, while, do-while loops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try-catch-finally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Exceptions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foreach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5153561"/>
            <a:ext cx="81534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($&lt;collection_ident&gt; as $&lt;key_ident&gt;=&gt;$&lt;value_ident&gt;)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//Expressions using $&lt;key&gt; and $&lt;value_ident&gt;...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...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71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Simple </a:t>
            </a:r>
            <a:r>
              <a:rPr lang="en-US" dirty="0" smtClean="0">
                <a:solidFill>
                  <a:schemeClr val="tx1"/>
                </a:solidFill>
              </a:rPr>
              <a:t>die() </a:t>
            </a:r>
            <a:r>
              <a:rPr lang="en-US" dirty="0" smtClean="0"/>
              <a:t>statements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Read more here: </a:t>
            </a:r>
            <a:r>
              <a:rPr lang="en-US" dirty="0" smtClean="0">
                <a:hlinkClick r:id="rId2"/>
              </a:rPr>
              <a:t>http://php.net/manual/en/function.die.php</a:t>
            </a: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2334161"/>
            <a:ext cx="81534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if(!file_exists("welcome.txt"))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die("File not found");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$file=fopen("welcome.txt","r");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903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Error handling(2)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try-catch-finally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Works with \Exception class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2819400"/>
            <a:ext cx="815340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troll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Exception("Just kidding!");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catch(Exception $boom)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var_dump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($boom);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echo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That’s all folks! ";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4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Error handling(3)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Error report levels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Assigned with </a:t>
            </a:r>
            <a:r>
              <a:rPr lang="en-GB" dirty="0" err="1" smtClean="0"/>
              <a:t>error_reporting</a:t>
            </a:r>
            <a:r>
              <a:rPr lang="en-GB" dirty="0" smtClean="0"/>
              <a:t>() function</a:t>
            </a:r>
            <a:r>
              <a:rPr lang="en-US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2709446"/>
            <a:ext cx="81534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error_reporting(E_ALL); 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165081"/>
              </p:ext>
            </p:extLst>
          </p:nvPr>
        </p:nvGraphicFramePr>
        <p:xfrm>
          <a:off x="533400" y="3200400"/>
          <a:ext cx="8153400" cy="3225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17800"/>
                <a:gridCol w="2717800"/>
                <a:gridCol w="2717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effectLst/>
                        </a:rPr>
                        <a:t>Integer code</a:t>
                      </a:r>
                      <a:endParaRPr lang="en-GB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Constant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E_WARNING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Non-fatal.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Execution </a:t>
                      </a:r>
                      <a:r>
                        <a:rPr lang="en-US" sz="1200" dirty="0"/>
                        <a:t>of the script is not halted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E_NOTICE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Run-time notices. </a:t>
                      </a:r>
                      <a:r>
                        <a:rPr lang="en-US" sz="1200" dirty="0" smtClean="0"/>
                        <a:t>Potential</a:t>
                      </a:r>
                      <a:r>
                        <a:rPr lang="en-US" sz="1200" baseline="0" dirty="0" smtClean="0"/>
                        <a:t> error.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dirty="0"/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E_USER_ERROR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Fatal user-generated error. </a:t>
                      </a:r>
                      <a:r>
                        <a:rPr lang="en-US" sz="1200" dirty="0" smtClean="0"/>
                        <a:t>Caused</a:t>
                      </a:r>
                      <a:r>
                        <a:rPr lang="en-US" sz="1200" baseline="0" dirty="0" smtClean="0"/>
                        <a:t> by </a:t>
                      </a:r>
                      <a:r>
                        <a:rPr lang="en-US" sz="1200" dirty="0" err="1" smtClean="0"/>
                        <a:t>trigger_error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dirty="0"/>
                        <a:t>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E_USER_WARNING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Non-fatal user-generated warning.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dirty="0"/>
                        <a:t>1024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E_USER_NOTICE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User-generated </a:t>
                      </a:r>
                      <a:r>
                        <a:rPr lang="en-US" sz="1200" dirty="0" smtClean="0"/>
                        <a:t>notice.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dirty="0"/>
                        <a:t>4096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E_RECOVERABLE_ERROR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Catchable fatal error</a:t>
                      </a:r>
                      <a:r>
                        <a:rPr lang="en-US" sz="1200" dirty="0" smtClean="0"/>
                        <a:t>. Used with </a:t>
                      </a:r>
                      <a:r>
                        <a:rPr lang="en-US" sz="1200" dirty="0" err="1" smtClean="0"/>
                        <a:t>set_error_handler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/>
                        <a:t>8191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E_ALL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 errors and warnings </a:t>
                      </a:r>
                      <a:r>
                        <a:rPr lang="en-US" sz="1200" dirty="0" smtClean="0"/>
                        <a:t>(PHP </a:t>
                      </a:r>
                      <a:r>
                        <a:rPr lang="en-US" sz="1200" dirty="0"/>
                        <a:t>5.4)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6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Linking code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>
                <a:solidFill>
                  <a:schemeClr val="tx1"/>
                </a:solidFill>
              </a:rPr>
              <a:t>include()</a:t>
            </a:r>
            <a:r>
              <a:rPr lang="en-US" dirty="0" smtClean="0"/>
              <a:t> function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</a:t>
            </a:r>
            <a:r>
              <a:rPr lang="en-US" dirty="0"/>
              <a:t>you want to include a </a:t>
            </a:r>
            <a:r>
              <a:rPr lang="en-US" dirty="0" smtClean="0"/>
              <a:t>file </a:t>
            </a:r>
            <a:r>
              <a:rPr lang="en-US" dirty="0"/>
              <a:t>within the current process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err="1" smtClean="0">
                <a:solidFill>
                  <a:schemeClr val="tx1"/>
                </a:solidFill>
              </a:rPr>
              <a:t>include_once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r>
              <a:rPr lang="en-US" dirty="0" smtClean="0"/>
              <a:t> function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exactly the same as </a:t>
            </a:r>
            <a:r>
              <a:rPr lang="en-US" dirty="0" smtClean="0"/>
              <a:t>the </a:t>
            </a:r>
            <a:r>
              <a:rPr lang="en-US" dirty="0"/>
              <a:t>include function except it will limit the file to be used once.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3166646"/>
            <a:ext cx="81534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filename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42544" y="5410200"/>
            <a:ext cx="81534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nclude_once(&lt;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filename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2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255368"/>
            <a:ext cx="7924800" cy="16939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Introduction to PHP</a:t>
            </a:r>
            <a:endParaRPr lang="bg-BG" dirty="0" smtClean="0"/>
          </a:p>
        </p:txBody>
      </p:sp>
      <p:sp>
        <p:nvSpPr>
          <p:cNvPr id="5" name="Текстово поле 4"/>
          <p:cNvSpPr txBox="1"/>
          <p:nvPr/>
        </p:nvSpPr>
        <p:spPr>
          <a:xfrm>
            <a:off x="6553200" y="6096000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source:php.net</a:t>
            </a:r>
            <a:endParaRPr lang="bg-BG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250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Linking code files(2)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>
                <a:solidFill>
                  <a:schemeClr val="tx1"/>
                </a:solidFill>
              </a:rPr>
              <a:t>require()</a:t>
            </a:r>
            <a:r>
              <a:rPr lang="en-US" dirty="0" smtClean="0"/>
              <a:t> function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used exactly the same as the </a:t>
            </a:r>
            <a:r>
              <a:rPr lang="en-US" dirty="0" smtClean="0"/>
              <a:t>include() function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chemeClr val="tx1"/>
                </a:solidFill>
              </a:rPr>
              <a:t>require_once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r>
              <a:rPr lang="en-US" dirty="0" smtClean="0"/>
              <a:t> function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like the </a:t>
            </a:r>
            <a:r>
              <a:rPr lang="en-US" dirty="0" err="1" smtClean="0"/>
              <a:t>include_once</a:t>
            </a:r>
            <a:r>
              <a:rPr lang="en-US" dirty="0" smtClean="0"/>
              <a:t>() function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It will </a:t>
            </a:r>
            <a:r>
              <a:rPr lang="en-US" dirty="0"/>
              <a:t>make sure that the file exists before adding it to the </a:t>
            </a:r>
            <a:r>
              <a:rPr lang="en-US" dirty="0" smtClean="0"/>
              <a:t>page </a:t>
            </a:r>
            <a:r>
              <a:rPr lang="en-US" dirty="0"/>
              <a:t>if it's not there it will throw a fatal error.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42544" y="5833646"/>
            <a:ext cx="81534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require_once(&lt;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filename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85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Core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55626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PHP has many </a:t>
            </a:r>
            <a:r>
              <a:rPr lang="en-US" dirty="0" err="1" smtClean="0"/>
              <a:t>inbuild</a:t>
            </a:r>
            <a:r>
              <a:rPr lang="en-US" dirty="0" smtClean="0"/>
              <a:t> functions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makes the development process easy and fast, but it could be harmful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Read about core functions from here: </a:t>
            </a:r>
            <a:r>
              <a:rPr lang="en-US" dirty="0" smtClean="0">
                <a:hlinkClick r:id="rId3"/>
              </a:rPr>
              <a:t>http://php.net/manual/en/functions.internal.php</a:t>
            </a: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31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255368"/>
            <a:ext cx="7924800" cy="1693912"/>
          </a:xfrm>
        </p:spPr>
        <p:txBody>
          <a:bodyPr/>
          <a:lstStyle/>
          <a:p>
            <a:pPr marL="514350" indent="-514350">
              <a:lnSpc>
                <a:spcPct val="110000"/>
              </a:lnSpc>
            </a:pPr>
            <a:r>
              <a:rPr lang="en-US" dirty="0" smtClean="0"/>
              <a:t>PHP 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03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</a:t>
            </a:r>
            <a:r>
              <a:rPr lang="en-US" dirty="0" smtClean="0"/>
              <a:t>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Creating a “simple” class</a:t>
            </a:r>
            <a:endParaRPr lang="en-US" sz="28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Extending classes</a:t>
            </a:r>
            <a:endParaRPr lang="en-US" sz="28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Utility classes</a:t>
            </a:r>
            <a:endParaRPr lang="en-US" sz="28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Interfaces</a:t>
            </a:r>
            <a:endParaRPr lang="en-US" sz="28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Enumeration like abstract classes</a:t>
            </a:r>
            <a:endParaRPr lang="en-US" sz="28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Using design patterns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Naming </a:t>
            </a:r>
            <a:r>
              <a:rPr lang="en-US" sz="2800" dirty="0" err="1" smtClean="0">
                <a:solidFill>
                  <a:srgbClr val="F4FCD8"/>
                </a:solidFill>
              </a:rPr>
              <a:t>convensions</a:t>
            </a:r>
            <a:endParaRPr lang="en-US" sz="2800" dirty="0" smtClean="0">
              <a:solidFill>
                <a:srgbClr val="F4FC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0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Naming </a:t>
            </a:r>
            <a:r>
              <a:rPr lang="en-US" dirty="0" err="1" smtClean="0"/>
              <a:t>convensions</a:t>
            </a:r>
            <a:endParaRPr lang="en-US" dirty="0"/>
          </a:p>
        </p:txBody>
      </p:sp>
      <p:graphicFrame>
        <p:nvGraphicFramePr>
          <p:cNvPr id="6" name="Контейнер за съдържание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952508"/>
              </p:ext>
            </p:extLst>
          </p:nvPr>
        </p:nvGraphicFramePr>
        <p:xfrm>
          <a:off x="457200" y="2438400"/>
          <a:ext cx="8229600" cy="32304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5191">
                <a:tc>
                  <a:txBody>
                    <a:bodyPr/>
                    <a:lstStyle/>
                    <a:p>
                      <a:r>
                        <a:rPr lang="en-GB" dirty="0" smtClean="0"/>
                        <a:t> PHP Project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Classes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Methods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Properties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Functions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Variables</a:t>
                      </a:r>
                      <a:endParaRPr lang="bg-BG" dirty="0"/>
                    </a:p>
                  </a:txBody>
                  <a:tcPr/>
                </a:tc>
              </a:tr>
              <a:tr h="647589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CakePHP</a:t>
                      </a:r>
                      <a:r>
                        <a:rPr lang="en-GB" dirty="0" smtClean="0"/>
                        <a:t> Framework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PascalCase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</a:tr>
              <a:tr h="647589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CodeIgniter</a:t>
                      </a:r>
                      <a:r>
                        <a:rPr lang="en-GB" dirty="0" smtClean="0"/>
                        <a:t> Framework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Proper_Case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lower_case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lower_case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lower_case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lower_case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</a:tr>
              <a:tr h="647589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Symfony</a:t>
                      </a:r>
                      <a:r>
                        <a:rPr lang="en-GB" dirty="0" smtClean="0"/>
                        <a:t> Framework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PascalCase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</a:tr>
              <a:tr h="647589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Zend</a:t>
                      </a:r>
                      <a:r>
                        <a:rPr lang="en-GB" dirty="0" smtClean="0"/>
                        <a:t> Framework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PascalCase</a:t>
                      </a:r>
                      <a:r>
                        <a:rPr lang="en-GB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r>
                        <a:rPr lang="en-GB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r>
                        <a:rPr lang="en-GB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r>
                        <a:rPr lang="en-GB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r>
                        <a:rPr lang="en-GB" dirty="0" smtClean="0"/>
                        <a:t> 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1606452"/>
            <a:ext cx="5562600" cy="3651348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Depends on the project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949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Naming </a:t>
            </a:r>
            <a:r>
              <a:rPr lang="en-US" dirty="0" err="1" smtClean="0"/>
              <a:t>convensions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1295400"/>
            <a:ext cx="5562600" cy="3651348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Go with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ClassName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methodName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propertyName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function_name</a:t>
            </a:r>
            <a:r>
              <a:rPr lang="en-US" dirty="0" smtClean="0"/>
              <a:t> </a:t>
            </a:r>
            <a:r>
              <a:rPr lang="en-US" dirty="0"/>
              <a:t>(meant for global functions)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$</a:t>
            </a:r>
            <a:r>
              <a:rPr lang="en-US" dirty="0" err="1"/>
              <a:t>variable_name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iInterfaceName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0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Origins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63652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Created in 1994 by </a:t>
            </a:r>
            <a:r>
              <a:rPr lang="en-US" dirty="0" err="1"/>
              <a:t>Rasmus</a:t>
            </a:r>
            <a:r>
              <a:rPr lang="en-US" dirty="0"/>
              <a:t> </a:t>
            </a:r>
            <a:r>
              <a:rPr lang="en-US" dirty="0" err="1" smtClean="0"/>
              <a:t>Lerdorf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Originally used for tracking visits to his online </a:t>
            </a:r>
            <a:r>
              <a:rPr lang="en-US" dirty="0" smtClean="0"/>
              <a:t>resume.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Back then PHP meant Personal </a:t>
            </a:r>
            <a:r>
              <a:rPr lang="en-GB" dirty="0"/>
              <a:t>Home </a:t>
            </a:r>
            <a:r>
              <a:rPr lang="en-GB" dirty="0" smtClean="0"/>
              <a:t>Page.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/>
              <a:t>June of 1995, </a:t>
            </a:r>
            <a:r>
              <a:rPr lang="en-US" dirty="0" err="1" smtClean="0"/>
              <a:t>Rasmus</a:t>
            </a:r>
            <a:r>
              <a:rPr lang="en-US" dirty="0" smtClean="0"/>
              <a:t> released an improved version of  the PHP Tools to the public</a:t>
            </a:r>
          </a:p>
          <a:p>
            <a:pPr lvl="1"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98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Origins(2)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/>
              <a:t>April of 1996, </a:t>
            </a:r>
            <a:r>
              <a:rPr lang="en-US" dirty="0" smtClean="0"/>
              <a:t>PHP/FI (</a:t>
            </a:r>
            <a:r>
              <a:rPr lang="en-GB" dirty="0" smtClean="0"/>
              <a:t>Forms Interpreter) was introduced as version 2.0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It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included built-in support for 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DBM</a:t>
            </a:r>
            <a:r>
              <a:rPr lang="en-US" dirty="0"/>
              <a:t>, </a:t>
            </a:r>
            <a:r>
              <a:rPr lang="en-US" dirty="0" err="1"/>
              <a:t>mSQL</a:t>
            </a:r>
            <a:r>
              <a:rPr lang="en-US" dirty="0"/>
              <a:t>, and Postgres95 </a:t>
            </a:r>
            <a:r>
              <a:rPr lang="en-US" dirty="0" smtClean="0"/>
              <a:t>databases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 cookies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user-defined </a:t>
            </a:r>
            <a:r>
              <a:rPr lang="en-US" dirty="0"/>
              <a:t>function </a:t>
            </a:r>
            <a:r>
              <a:rPr lang="en-US" dirty="0" smtClean="0"/>
              <a:t>support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and </a:t>
            </a:r>
            <a:r>
              <a:rPr lang="en-US" dirty="0"/>
              <a:t>much </a:t>
            </a:r>
            <a:r>
              <a:rPr lang="en-US" dirty="0" smtClean="0"/>
              <a:t>more</a:t>
            </a:r>
            <a:endParaRPr lang="en-GB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1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Origins(3)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PHP 2.0 went through dramatic changes</a:t>
            </a:r>
            <a:endParaRPr lang="en-GB" dirty="0" smtClean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By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November,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1997, the underlying parsing engine was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already entirely rewritten</a:t>
            </a:r>
          </a:p>
          <a:p>
            <a:pPr>
              <a:lnSpc>
                <a:spcPct val="100000"/>
              </a:lnSpc>
            </a:pPr>
            <a:r>
              <a:rPr lang="en-US" dirty="0"/>
              <a:t>In 1997 and 1998, PHP/FI had a cult of several thousand users around the world</a:t>
            </a:r>
            <a:r>
              <a:rPr lang="en-US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Netcraft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survey as of May, 1998, indicated that nearly 60,000 domains reported having headers containing "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PHP“ (</a:t>
            </a:r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1% of all </a:t>
            </a:r>
            <a:r>
              <a:rPr lang="en-GB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domains then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3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Origins(4)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175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Despite these impressive figures, the maturation of PHP/FI was doomed </a:t>
            </a:r>
            <a:r>
              <a:rPr lang="en-US" dirty="0" smtClean="0"/>
              <a:t>because of its limitations </a:t>
            </a:r>
          </a:p>
        </p:txBody>
      </p:sp>
    </p:spTree>
    <p:extLst>
      <p:ext uri="{BB962C8B-B14F-4D97-AF65-F5344CB8AC3E}">
        <p14:creationId xmlns:p14="http://schemas.microsoft.com/office/powerpoint/2010/main" val="31052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PHP/FI Code Syntax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1981200"/>
            <a:ext cx="8153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&lt;!--include /text/header.html--&gt;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&lt;!--getenv HTTP_USER_AGENT--&gt;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&lt;!--ifsubstr $exec_result Mozilla--&gt;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Hey, you are using Netscape!&lt;p&gt;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&lt;!--endif--&gt;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&lt;!--sql database select * from table where user='$username'--&gt;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&lt;!--ifless $numentries 1--&gt;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Sorry, that record does not exist&lt;p&gt;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&lt;!--endif exit--&gt;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Welcome &lt;!--$user--&gt;!&lt;p&gt;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You have &lt;!--$index:0--&gt; credits left in your account.&lt;p&gt;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&lt;!--include /text/footer.html--&gt;</a:t>
            </a:r>
          </a:p>
        </p:txBody>
      </p:sp>
      <p:sp>
        <p:nvSpPr>
          <p:cNvPr id="8" name="Контейнер за съдържание 7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76800"/>
          </a:xfrm>
        </p:spPr>
        <p:txBody>
          <a:bodyPr/>
          <a:lstStyle/>
          <a:p>
            <a:r>
              <a:rPr lang="en-US" dirty="0" smtClean="0"/>
              <a:t>Example of PHP/FI Code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728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9BCC00"/>
                </a:solidFill>
              </a:rPr>
              <a:t>PHP 3.0 </a:t>
            </a:r>
            <a:r>
              <a:rPr lang="en-US" dirty="0" smtClean="0"/>
              <a:t>-The first </a:t>
            </a:r>
            <a:r>
              <a:rPr lang="en-US" dirty="0"/>
              <a:t>version that closely resembles PHP as it </a:t>
            </a:r>
            <a:r>
              <a:rPr lang="en-US" dirty="0" smtClean="0"/>
              <a:t>exists today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Andi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Gutmans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Zeev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Suraski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along with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Rasmus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began yet another complete rewrite of the underlying parser in 1997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PHP now evolved as a language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The meaning of PHP changed as a recursive </a:t>
            </a:r>
            <a:r>
              <a:rPr lang="en-US" dirty="0">
                <a:solidFill>
                  <a:srgbClr val="F4FCD8"/>
                </a:solidFill>
              </a:rPr>
              <a:t>acronym - PHP: Hypertext Preprocessor</a:t>
            </a:r>
            <a:endParaRPr lang="en-US" dirty="0" smtClean="0">
              <a:solidFill>
                <a:srgbClr val="F4FC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37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6193</TotalTime>
  <Words>1753</Words>
  <Application>Microsoft Office PowerPoint</Application>
  <PresentationFormat>Презентация на цял екран (4:3)</PresentationFormat>
  <Paragraphs>343</Paragraphs>
  <Slides>35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35</vt:i4>
      </vt:variant>
    </vt:vector>
  </HeadingPairs>
  <TitlesOfParts>
    <vt:vector size="36" baseType="lpstr">
      <vt:lpstr>Telerik Academy</vt:lpstr>
      <vt:lpstr>Creating web applications using PHP</vt:lpstr>
      <vt:lpstr>Table of Contents </vt:lpstr>
      <vt:lpstr>Introduction to PHP</vt:lpstr>
      <vt:lpstr>PHP Origins</vt:lpstr>
      <vt:lpstr>PHP Origins(2)</vt:lpstr>
      <vt:lpstr>PHP Origins(3)</vt:lpstr>
      <vt:lpstr>PHP Origins(4)</vt:lpstr>
      <vt:lpstr>PHP/FI Code Syntax</vt:lpstr>
      <vt:lpstr>PHP 3</vt:lpstr>
      <vt:lpstr>PHP 3</vt:lpstr>
      <vt:lpstr>PHP 3</vt:lpstr>
      <vt:lpstr>PHP 4</vt:lpstr>
      <vt:lpstr>PHP 5</vt:lpstr>
      <vt:lpstr>Current version</vt:lpstr>
      <vt:lpstr>PHP Language Overview</vt:lpstr>
      <vt:lpstr>PHP Language overview</vt:lpstr>
      <vt:lpstr>Variables and constants</vt:lpstr>
      <vt:lpstr>Variables and constants(2)</vt:lpstr>
      <vt:lpstr>Data structures</vt:lpstr>
      <vt:lpstr>Data structures(2)</vt:lpstr>
      <vt:lpstr>Resources</vt:lpstr>
      <vt:lpstr>Operators</vt:lpstr>
      <vt:lpstr>Operators(2)</vt:lpstr>
      <vt:lpstr>Operators(3)</vt:lpstr>
      <vt:lpstr>Statements</vt:lpstr>
      <vt:lpstr>Error handling</vt:lpstr>
      <vt:lpstr>Error handling(2)</vt:lpstr>
      <vt:lpstr>Error handling(3)</vt:lpstr>
      <vt:lpstr>Linking code files</vt:lpstr>
      <vt:lpstr>Linking code files(2)</vt:lpstr>
      <vt:lpstr>Core functions</vt:lpstr>
      <vt:lpstr>PHP OOP</vt:lpstr>
      <vt:lpstr>PHP OOP</vt:lpstr>
      <vt:lpstr>Naming convensions</vt:lpstr>
      <vt:lpstr>Naming convensions(2)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User Controls</dc:title>
  <dc:subject>Telerik Software Academy</dc:subject>
  <dc:creator>Svetlin Nakov</dc:creator>
  <cp:keywords>ASP.NET, Web Forms, ASCX, user controls</cp:keywords>
  <cp:lastModifiedBy>Vladislav Valentinov</cp:lastModifiedBy>
  <cp:revision>950</cp:revision>
  <dcterms:created xsi:type="dcterms:W3CDTF">2007-12-08T16:03:35Z</dcterms:created>
  <dcterms:modified xsi:type="dcterms:W3CDTF">2014-11-10T19:58:56Z</dcterms:modified>
  <cp:category>ASP.NET, web development</cp:category>
</cp:coreProperties>
</file>