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382" r:id="rId2"/>
    <p:sldId id="383" r:id="rId3"/>
    <p:sldId id="405" r:id="rId4"/>
    <p:sldId id="384" r:id="rId5"/>
    <p:sldId id="408" r:id="rId6"/>
    <p:sldId id="409" r:id="rId7"/>
    <p:sldId id="410" r:id="rId8"/>
    <p:sldId id="411" r:id="rId9"/>
    <p:sldId id="413" r:id="rId10"/>
    <p:sldId id="415" r:id="rId11"/>
    <p:sldId id="416" r:id="rId12"/>
    <p:sldId id="417" r:id="rId13"/>
    <p:sldId id="418" r:id="rId14"/>
    <p:sldId id="421" r:id="rId15"/>
    <p:sldId id="454" r:id="rId16"/>
    <p:sldId id="419" r:id="rId17"/>
    <p:sldId id="420" r:id="rId18"/>
    <p:sldId id="423" r:id="rId19"/>
    <p:sldId id="422" r:id="rId20"/>
    <p:sldId id="424" r:id="rId21"/>
    <p:sldId id="425" r:id="rId22"/>
    <p:sldId id="427" r:id="rId23"/>
    <p:sldId id="428" r:id="rId24"/>
    <p:sldId id="429" r:id="rId25"/>
    <p:sldId id="430" r:id="rId26"/>
    <p:sldId id="431" r:id="rId27"/>
    <p:sldId id="433" r:id="rId28"/>
    <p:sldId id="434" r:id="rId29"/>
    <p:sldId id="435" r:id="rId30"/>
    <p:sldId id="436" r:id="rId31"/>
    <p:sldId id="437" r:id="rId32"/>
    <p:sldId id="438" r:id="rId33"/>
    <p:sldId id="441" r:id="rId34"/>
    <p:sldId id="442" r:id="rId35"/>
    <p:sldId id="443" r:id="rId36"/>
    <p:sldId id="444" r:id="rId37"/>
    <p:sldId id="450" r:id="rId38"/>
    <p:sldId id="445" r:id="rId39"/>
    <p:sldId id="446" r:id="rId40"/>
    <p:sldId id="447" r:id="rId41"/>
    <p:sldId id="448" r:id="rId42"/>
    <p:sldId id="449" r:id="rId43"/>
    <p:sldId id="439" r:id="rId44"/>
    <p:sldId id="440" r:id="rId45"/>
    <p:sldId id="451" r:id="rId46"/>
    <p:sldId id="459" r:id="rId47"/>
    <p:sldId id="455" r:id="rId48"/>
    <p:sldId id="456" r:id="rId49"/>
    <p:sldId id="457" r:id="rId50"/>
    <p:sldId id="458" r:id="rId51"/>
    <p:sldId id="452" r:id="rId52"/>
    <p:sldId id="453" r:id="rId53"/>
    <p:sldId id="460" r:id="rId5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EBFFD2"/>
    <a:srgbClr val="FAF7C8"/>
    <a:srgbClr val="1E1E1E"/>
    <a:srgbClr val="E8FFC8"/>
    <a:srgbClr val="F4FCD8"/>
    <a:srgbClr val="FFFFFF"/>
    <a:srgbClr val="9ED000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ен стил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Без стил, без мрежа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, мрежа в таблица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Среден стил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88721" autoAdjust="0"/>
  </p:normalViewPr>
  <p:slideViewPr>
    <p:cSldViewPr>
      <p:cViewPr>
        <p:scale>
          <a:sx n="78" d="100"/>
          <a:sy n="78" d="100"/>
        </p:scale>
        <p:origin x="-11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11/11/2014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30161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11/11/2014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51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11/11/2014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52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11/11/2014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93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11/11/2014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11/11/2014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16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11/11/2014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11/11/2014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45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30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en/class.splobjectstorage.php" TargetMode="External"/><Relationship Id="rId3" Type="http://schemas.openxmlformats.org/officeDocument/2006/relationships/hyperlink" Target="http://php.net/manual/en/class.splstack.php" TargetMode="External"/><Relationship Id="rId7" Type="http://schemas.openxmlformats.org/officeDocument/2006/relationships/hyperlink" Target="http://php.net/manual/en/class.splfixedarray.php" TargetMode="External"/><Relationship Id="rId2" Type="http://schemas.openxmlformats.org/officeDocument/2006/relationships/hyperlink" Target="http://php.net/manual/en/class.spldoublylinkedlist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n/class.splpriorityqueue.php" TargetMode="External"/><Relationship Id="rId5" Type="http://schemas.openxmlformats.org/officeDocument/2006/relationships/hyperlink" Target="http://php.net/manual/en/class.splheap.php" TargetMode="External"/><Relationship Id="rId4" Type="http://schemas.openxmlformats.org/officeDocument/2006/relationships/hyperlink" Target="http://php.net/manual/en/class.splqueue.ph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php_operators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die.ph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s.internal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19845"/>
            <a:ext cx="7162800" cy="1056755"/>
          </a:xfrm>
        </p:spPr>
        <p:txBody>
          <a:bodyPr/>
          <a:lstStyle/>
          <a:p>
            <a:r>
              <a:rPr lang="en-US" dirty="0"/>
              <a:t>Creating web applications using PHP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" y="3341144"/>
            <a:ext cx="8382000" cy="569120"/>
          </a:xfrm>
        </p:spPr>
        <p:txBody>
          <a:bodyPr/>
          <a:lstStyle/>
          <a:p>
            <a:r>
              <a:rPr lang="en-US" dirty="0" smtClean="0"/>
              <a:t>Introduction to PHP and PHP MVC Frameworks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943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dirty="0" smtClean="0">
                <a:solidFill>
                  <a:srgbClr val="F4FCD8"/>
                </a:solidFill>
              </a:rPr>
              <a:t>Innovations in PHP 3</a:t>
            </a:r>
          </a:p>
          <a:p>
            <a:pPr lvl="1">
              <a:lnSpc>
                <a:spcPct val="100000"/>
              </a:lnSpc>
            </a:pPr>
            <a:r>
              <a:rPr lang="en-GB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 </a:t>
            </a:r>
            <a:r>
              <a:rPr lang="en-GB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extensibility </a:t>
            </a:r>
          </a:p>
          <a:p>
            <a:pPr lvl="2">
              <a:lnSpc>
                <a:spcPct val="100000"/>
              </a:lnSpc>
            </a:pPr>
            <a:r>
              <a:rPr lang="en-US" sz="2700" dirty="0"/>
              <a:t>T</a:t>
            </a:r>
            <a:r>
              <a:rPr lang="en-US" sz="2700" dirty="0" smtClean="0"/>
              <a:t>he </a:t>
            </a:r>
            <a:r>
              <a:rPr lang="en-US" sz="2700" dirty="0"/>
              <a:t>ease of extending the language itself attracted dozens of developers who submitted a variety of </a:t>
            </a:r>
            <a:r>
              <a:rPr lang="en-US" sz="2700" dirty="0" smtClean="0"/>
              <a:t>modules</a:t>
            </a:r>
            <a:endParaRPr lang="en-GB" sz="2700" dirty="0" smtClean="0"/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Mature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interface for multiple databases, protocols, and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APIs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Powerful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consistent language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syntax and OOP support</a:t>
            </a:r>
          </a:p>
        </p:txBody>
      </p:sp>
    </p:spTree>
    <p:extLst>
      <p:ext uri="{BB962C8B-B14F-4D97-AF65-F5344CB8AC3E}">
        <p14:creationId xmlns:p14="http://schemas.microsoft.com/office/powerpoint/2010/main" val="25976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 June, 1998, with many new developers from around the world joining the effort, PHP 3.0 was announced by the new PHP Development Team as the official successor to PHP/FI 2.0. 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At its peak, PHP 3.0 was installed on approximately 10% of the web servers on the Internet. </a:t>
            </a:r>
            <a:endParaRPr lang="en-US" sz="30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9BCC00"/>
                </a:solidFill>
              </a:rPr>
              <a:t>PHP4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rgbClr val="F4FCD8"/>
                </a:solidFill>
              </a:rPr>
              <a:t>was developed with complex applications in mind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PHP’s Core was again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rewriten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design goals were to improve performance, and improve the modularity of PHP's code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new engine, dubbed '</a:t>
            </a:r>
            <a:r>
              <a:rPr lang="en-US" sz="2600" dirty="0" err="1"/>
              <a:t>Zend</a:t>
            </a:r>
            <a:r>
              <a:rPr lang="en-US" sz="2600" dirty="0"/>
              <a:t> Engine' (comprised of their first names, </a:t>
            </a:r>
            <a:r>
              <a:rPr lang="en-US" sz="2600" dirty="0" err="1"/>
              <a:t>Zeev</a:t>
            </a:r>
            <a:r>
              <a:rPr lang="en-US" sz="2600" dirty="0"/>
              <a:t> and </a:t>
            </a:r>
            <a:r>
              <a:rPr lang="en-US" sz="2600" dirty="0" err="1"/>
              <a:t>Andi</a:t>
            </a:r>
            <a:r>
              <a:rPr lang="en-US" sz="2600" dirty="0"/>
              <a:t>), met these design goals successfully, and was first introduced in mid 1999</a:t>
            </a:r>
          </a:p>
        </p:txBody>
      </p:sp>
    </p:spTree>
    <p:extLst>
      <p:ext uri="{BB962C8B-B14F-4D97-AF65-F5344CB8AC3E}">
        <p14:creationId xmlns:p14="http://schemas.microsoft.com/office/powerpoint/2010/main" val="28611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5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00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Current version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37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Why is PHP used?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Cross </a:t>
            </a:r>
            <a:r>
              <a:rPr lang="en-US" dirty="0" smtClean="0"/>
              <a:t>Platform</a:t>
            </a:r>
          </a:p>
          <a:p>
            <a:pPr lvl="1"/>
            <a:r>
              <a:rPr lang="en-US" sz="2400" dirty="0" smtClean="0"/>
              <a:t>Runs </a:t>
            </a:r>
            <a:r>
              <a:rPr lang="en-US" sz="2400" dirty="0"/>
              <a:t>on almost any Web server on several </a:t>
            </a:r>
            <a:r>
              <a:rPr lang="en-US" sz="2400" dirty="0" smtClean="0"/>
              <a:t>operating system.</a:t>
            </a:r>
          </a:p>
          <a:p>
            <a:pPr lvl="2"/>
            <a:r>
              <a:rPr lang="en-US" sz="2400" dirty="0">
                <a:solidFill>
                  <a:schemeClr val="accent4"/>
                </a:solidFill>
              </a:rPr>
              <a:t>Web Servers: </a:t>
            </a:r>
            <a:r>
              <a:rPr lang="en-US" sz="2400" dirty="0"/>
              <a:t>Apache, Microsoft IIS, </a:t>
            </a:r>
            <a:r>
              <a:rPr lang="en-US" sz="2400" dirty="0" err="1"/>
              <a:t>Caudium</a:t>
            </a:r>
            <a:r>
              <a:rPr lang="en-US" sz="2400" dirty="0"/>
              <a:t>, Netscape Enterprise Server </a:t>
            </a:r>
            <a:endParaRPr lang="en-US" sz="2400" dirty="0" smtClean="0"/>
          </a:p>
          <a:p>
            <a:r>
              <a:rPr lang="en-US" dirty="0" smtClean="0"/>
              <a:t>One </a:t>
            </a:r>
            <a:r>
              <a:rPr lang="en-US" dirty="0"/>
              <a:t>of the strongest features is the wide range of  </a:t>
            </a:r>
            <a:r>
              <a:rPr lang="en-US" dirty="0" smtClean="0"/>
              <a:t>supported database.</a:t>
            </a:r>
          </a:p>
          <a:p>
            <a:pPr lvl="1"/>
            <a:r>
              <a:rPr lang="en-GB" sz="2400" dirty="0">
                <a:solidFill>
                  <a:schemeClr val="accent4"/>
                </a:solidFill>
              </a:rPr>
              <a:t>Supported Databases: </a:t>
            </a:r>
            <a:r>
              <a:rPr lang="en-GB" sz="2400" dirty="0" smtClean="0"/>
              <a:t>IBM </a:t>
            </a:r>
            <a:r>
              <a:rPr lang="en-GB" sz="2400" dirty="0"/>
              <a:t>DB2, Informix, </a:t>
            </a:r>
            <a:r>
              <a:rPr lang="en-GB" sz="2400" dirty="0" smtClean="0"/>
              <a:t>Ingres, </a:t>
            </a:r>
            <a:r>
              <a:rPr lang="en-GB" sz="2400" dirty="0" err="1" smtClean="0"/>
              <a:t>InterBase</a:t>
            </a:r>
            <a:r>
              <a:rPr lang="en-GB" sz="2400" dirty="0"/>
              <a:t>,  </a:t>
            </a:r>
            <a:r>
              <a:rPr lang="en-GB" sz="2400" dirty="0" err="1"/>
              <a:t>FrontBase</a:t>
            </a:r>
            <a:r>
              <a:rPr lang="en-GB" sz="2400" dirty="0"/>
              <a:t>, </a:t>
            </a:r>
            <a:r>
              <a:rPr lang="en-GB" sz="2400" dirty="0" err="1"/>
              <a:t>mSQL</a:t>
            </a:r>
            <a:r>
              <a:rPr lang="en-GB" sz="2400" dirty="0"/>
              <a:t>, Direct MS-SQL, </a:t>
            </a:r>
            <a:r>
              <a:rPr lang="en-GB" sz="2400" dirty="0" smtClean="0"/>
              <a:t>MySQL, ODBC</a:t>
            </a:r>
            <a:r>
              <a:rPr lang="en-GB" sz="2400" dirty="0"/>
              <a:t>, Oracle (OCI7 and OCI8), </a:t>
            </a:r>
            <a:r>
              <a:rPr lang="en-GB" sz="2400" dirty="0" err="1"/>
              <a:t>Ovrimos</a:t>
            </a:r>
            <a:r>
              <a:rPr lang="en-GB" sz="2400" dirty="0"/>
              <a:t>, </a:t>
            </a:r>
            <a:r>
              <a:rPr lang="en-GB" sz="2400" dirty="0" err="1"/>
              <a:t>PostgreSQL</a:t>
            </a:r>
            <a:r>
              <a:rPr lang="en-GB" sz="2400" dirty="0"/>
              <a:t>, SQLite, Solid, Sybase, </a:t>
            </a:r>
            <a:r>
              <a:rPr lang="en-GB" sz="2400" dirty="0" err="1"/>
              <a:t>Velocis,Unix</a:t>
            </a:r>
            <a:r>
              <a:rPr lang="en-GB" sz="2400" dirty="0"/>
              <a:t> </a:t>
            </a:r>
            <a:r>
              <a:rPr lang="en-GB" sz="2400" dirty="0" err="1"/>
              <a:t>dbm</a:t>
            </a:r>
            <a:r>
              <a:rPr lang="en-GB" sz="2400" dirty="0"/>
              <a:t>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1591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PHP Language Overview</a:t>
            </a:r>
          </a:p>
        </p:txBody>
      </p:sp>
    </p:spTree>
    <p:extLst>
      <p:ext uri="{BB962C8B-B14F-4D97-AF65-F5344CB8AC3E}">
        <p14:creationId xmlns:p14="http://schemas.microsoft.com/office/powerpoint/2010/main" val="28329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Language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Variables and constants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Data structures and resources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Operators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Statements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Linking code files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4FCD8"/>
                </a:solidFill>
              </a:rPr>
              <a:t>Core </a:t>
            </a:r>
            <a:r>
              <a:rPr lang="en-US" sz="2800" dirty="0" smtClean="0">
                <a:solidFill>
                  <a:srgbClr val="F4FCD8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525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$&lt;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identifier&gt;=&lt;value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&gt;;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constants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define (&lt;identifier&gt;, &lt;value&gt;[, &lt;</a:t>
            </a:r>
            <a:r>
              <a:rPr lang="en-GB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case_insensitive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&gt;=false] 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1104" y="3693855"/>
            <a:ext cx="8153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("GREETING", "Hello.", true);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GREETING; //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outputs: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"Hello."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 = 20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;//int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";//string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$maria='Maria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';//also a string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$PI=3.14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;//real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$condition=false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;//bool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birthYear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date('Y')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- 21;//date()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 can also be done by passing a string variable as the identifier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This feature is very helpful for building objects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Can be done using </a:t>
            </a:r>
            <a:r>
              <a:rPr lang="en-US" sz="2200" dirty="0" err="1" smtClean="0">
                <a:solidFill>
                  <a:srgbClr val="F4FCD8"/>
                </a:solidFill>
              </a:rPr>
              <a:t>var_dump</a:t>
            </a:r>
            <a:r>
              <a:rPr lang="en-US" sz="2200" dirty="0" smtClean="0">
                <a:solidFill>
                  <a:srgbClr val="F4FCD8"/>
                </a:solidFill>
              </a:rPr>
              <a:t>() function</a:t>
            </a: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055203"/>
            <a:ext cx="8153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//cool or not?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$var_name="variable";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$$var_name="value";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5410200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$flag=true;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var_dump($flag); // outputs: bool(true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43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295400"/>
            <a:ext cx="6153472" cy="53340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Introduction t0 PHP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Language Overview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OOP Overview</a:t>
            </a:r>
          </a:p>
          <a:p>
            <a:pPr marL="166687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Writing a </a:t>
            </a:r>
            <a:r>
              <a:rPr lang="en-US" dirty="0"/>
              <a:t>native </a:t>
            </a:r>
            <a:r>
              <a:rPr lang="en-US" dirty="0" smtClean="0"/>
              <a:t>PHP application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CodeIgniter</a:t>
            </a:r>
            <a:r>
              <a:rPr lang="en-US" dirty="0" smtClean="0"/>
              <a:t> MVC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Laravel</a:t>
            </a:r>
            <a:r>
              <a:rPr lang="en-US" dirty="0" smtClean="0"/>
              <a:t> MVC</a:t>
            </a:r>
          </a:p>
          <a:p>
            <a:pPr marL="862013" lvl="1" indent="-514350">
              <a:lnSpc>
                <a:spcPct val="11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2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Arrays are mixed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Arrays can contain key-value pairs (Associative arrays)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Key-value pairs are constructed using the </a:t>
            </a:r>
            <a:r>
              <a:rPr lang="en-US" sz="2000" dirty="0" smtClean="0">
                <a:solidFill>
                  <a:srgbClr val="9BCC00"/>
                </a:solidFill>
              </a:rPr>
              <a:t>=&gt;</a:t>
            </a:r>
            <a:r>
              <a:rPr lang="en-US" sz="2000" dirty="0" smtClean="0">
                <a:solidFill>
                  <a:srgbClr val="F4FCD8"/>
                </a:solidFill>
              </a:rPr>
              <a:t> operator</a:t>
            </a:r>
          </a:p>
          <a:p>
            <a:pPr lvl="2">
              <a:lnSpc>
                <a:spcPct val="100000"/>
              </a:lnSpc>
            </a:pPr>
            <a:endParaRPr lang="en-US" sz="20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Also, arrays can contain both key-value pairs and simple values at the same time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288592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&lt;key&gt;=&gt;&lt;value&gt;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267200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//Arrays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$collections = array 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"fruits"  =&gt; array("a" =&gt; "orange", "b" =&gt; "banana", "c" =&gt; "apple"),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"numbers" =&gt; array(1, 2, 3, 4, 5, 6),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"holes"   =&gt; array("first", 5 =&gt; "second", "third")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$collection_length=count($collections[‘numbers’]);//outputs 6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Lists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Assign variables to array values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Useful for making array values more readable</a:t>
            </a: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err="1" smtClean="0">
                <a:solidFill>
                  <a:srgbClr val="F4FCD8"/>
                </a:solidFill>
              </a:rPr>
              <a:t>Spl</a:t>
            </a:r>
            <a:r>
              <a:rPr lang="en-US" sz="2800" dirty="0" smtClean="0">
                <a:solidFill>
                  <a:srgbClr val="F4FCD8"/>
                </a:solidFill>
              </a:rPr>
              <a:t> data structures</a:t>
            </a:r>
          </a:p>
          <a:p>
            <a:pPr lvl="1"/>
            <a:r>
              <a:rPr lang="en-GB" sz="2400" dirty="0" err="1" smtClean="0">
                <a:hlinkClick r:id="rId2"/>
              </a:rPr>
              <a:t>SplDoublyLinkedList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3"/>
              </a:rPr>
              <a:t>SplStack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4"/>
              </a:rPr>
              <a:t>SplQueue</a:t>
            </a:r>
            <a:r>
              <a:rPr lang="en-GB" sz="2400" dirty="0" smtClean="0">
                <a:hlinkClick r:id="rId5"/>
              </a:rPr>
              <a:t>, </a:t>
            </a:r>
            <a:r>
              <a:rPr lang="en-GB" sz="2400" dirty="0" err="1" smtClean="0">
                <a:hlinkClick r:id="rId5"/>
              </a:rPr>
              <a:t>SplHeap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6"/>
              </a:rPr>
              <a:t>SplPriorityQueue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7"/>
              </a:rPr>
              <a:t>SplFixedArray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8"/>
              </a:rPr>
              <a:t>SplObjectStorage</a:t>
            </a:r>
            <a:endParaRPr lang="en-GB" sz="2400" dirty="0"/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096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 = array('coffee', 'brown', 'caffeine');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list($drink, $color, $power) = $info;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"$drink is $color and $power makes it special.\n";</a:t>
            </a:r>
          </a:p>
        </p:txBody>
      </p:sp>
    </p:spTree>
    <p:extLst>
      <p:ext uri="{BB962C8B-B14F-4D97-AF65-F5344CB8AC3E}">
        <p14:creationId xmlns:p14="http://schemas.microsoft.com/office/powerpoint/2010/main" val="23560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resource is a special variable, holding a reference to an external resource.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</a:t>
            </a:r>
            <a:r>
              <a:rPr lang="en-US" dirty="0"/>
              <a:t>are created and used by special functions. </a:t>
            </a: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746718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prints: mysql link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 = mysql_connect();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get_resource_type($c) . 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prints: stream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$fp = fopen("foo", "w");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get_resource_type($fp) . "\n";</a:t>
            </a:r>
          </a:p>
        </p:txBody>
      </p:sp>
    </p:spTree>
    <p:extLst>
      <p:ext uri="{BB962C8B-B14F-4D97-AF65-F5344CB8AC3E}">
        <p14:creationId xmlns:p14="http://schemas.microsoft.com/office/powerpoint/2010/main" val="30741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of them are like operators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Strings: </a:t>
            </a:r>
            <a:r>
              <a:rPr lang="en-US" dirty="0" smtClean="0">
                <a:solidFill>
                  <a:schemeClr val="tx1"/>
                </a:solidFill>
              </a:rPr>
              <a:t>“.” </a:t>
            </a:r>
            <a:r>
              <a:rPr lang="en-US" dirty="0" smtClean="0"/>
              <a:t>(</a:t>
            </a:r>
            <a:r>
              <a:rPr lang="en-GB" dirty="0" smtClean="0"/>
              <a:t>Concatenation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Logical: </a:t>
            </a:r>
            <a:r>
              <a:rPr lang="en-US" dirty="0" smtClean="0">
                <a:solidFill>
                  <a:schemeClr val="tx1"/>
                </a:solidFill>
              </a:rPr>
              <a:t>“AND”, “OR”, “XOR”</a:t>
            </a: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343656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'Maria';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$married=$ivan." and ".$maria." are married!";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echo($married);//outputs “Ivan and Maria are married!”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5105400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$conditionA=true;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conditionB=true;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if(($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conditionA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$conditionB)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(!$conditionA OR $conditionB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PHP Array Operators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PHP array operators are used to compare </a:t>
            </a:r>
            <a:r>
              <a:rPr lang="en-US" sz="2800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Same as comparison operators, but for arrays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3657600"/>
            <a:ext cx="8153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$x = array("a" =&gt; "red", "b" =&gt; "green");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$y = array("c" =&gt; "blue", "d" =&gt; "yellow");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$z = $x + $y; // union of $x and $y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var_dump($z);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&lt;&gt;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!== $y);</a:t>
            </a:r>
          </a:p>
        </p:txBody>
      </p:sp>
    </p:spTree>
    <p:extLst>
      <p:ext uri="{BB962C8B-B14F-4D97-AF65-F5344CB8AC3E}">
        <p14:creationId xmlns:p14="http://schemas.microsoft.com/office/powerpoint/2010/main" val="8105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info on operators: </a:t>
            </a:r>
            <a:r>
              <a:rPr lang="en-US" dirty="0" smtClean="0">
                <a:hlinkClick r:id="rId2"/>
              </a:rPr>
              <a:t>http://www.w3schools.com/php/php_operators.asp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6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Like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If-else statement, switch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for, while, do-while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535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($&lt;collection_ident&gt; as $&lt;key_ident&gt;=&gt;$&lt;value_ident&gt;)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//Expressions using $&lt;key&gt; and $&lt;value_ident&gt;...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Simple </a:t>
            </a:r>
            <a:r>
              <a:rPr lang="en-US" dirty="0" smtClean="0">
                <a:solidFill>
                  <a:schemeClr val="tx1"/>
                </a:solidFill>
              </a:rPr>
              <a:t>die() </a:t>
            </a:r>
            <a:r>
              <a:rPr lang="en-US" dirty="0" smtClean="0"/>
              <a:t>statements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Read more here: </a:t>
            </a:r>
            <a:r>
              <a:rPr lang="en-US" dirty="0" smtClean="0">
                <a:hlinkClick r:id="rId2"/>
              </a:rPr>
              <a:t>http://php.net/manual/en/function.die.php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334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if(!file_exists("welcome.txt"))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die("File not found");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$file=fopen("welcome.txt","r");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0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with \Exception class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819400"/>
            <a:ext cx="81534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troll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Exception("Just kidding!");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catch(Exception $boom)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($boom);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That’s all folks! 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Error report levels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Assigned with </a:t>
            </a:r>
            <a:r>
              <a:rPr lang="en-GB" dirty="0" err="1" smtClean="0"/>
              <a:t>error_reporting</a:t>
            </a:r>
            <a:r>
              <a:rPr lang="en-GB" dirty="0" smtClean="0"/>
              <a:t>() function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7094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error_reporting(E_ALL);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65081"/>
              </p:ext>
            </p:extLst>
          </p:nvPr>
        </p:nvGraphicFramePr>
        <p:xfrm>
          <a:off x="533400" y="3200400"/>
          <a:ext cx="8153400" cy="322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effectLst/>
                        </a:rPr>
                        <a:t>Integer code</a:t>
                      </a:r>
                      <a:endParaRPr lang="en-GB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Non-fatal.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Execution </a:t>
                      </a:r>
                      <a:r>
                        <a:rPr lang="en-US" sz="1200" dirty="0"/>
                        <a:t>of the script is not halted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Run-time notices. </a:t>
                      </a:r>
                      <a:r>
                        <a:rPr lang="en-US" sz="1200" dirty="0" smtClean="0"/>
                        <a:t>Potential</a:t>
                      </a:r>
                      <a:r>
                        <a:rPr lang="en-US" sz="1200" baseline="0" dirty="0" smtClean="0"/>
                        <a:t> error.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Fatal user-generated error. </a:t>
                      </a:r>
                      <a:r>
                        <a:rPr lang="en-US" sz="1200" dirty="0" smtClean="0"/>
                        <a:t>Caused</a:t>
                      </a:r>
                      <a:r>
                        <a:rPr lang="en-US" sz="1200" baseline="0" dirty="0" smtClean="0"/>
                        <a:t> by </a:t>
                      </a:r>
                      <a:r>
                        <a:rPr lang="en-US" sz="1200" dirty="0" err="1" smtClean="0"/>
                        <a:t>trigger_error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Non-fatal user-generated warning.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User-generated </a:t>
                      </a:r>
                      <a:r>
                        <a:rPr lang="en-US" sz="1200" dirty="0" smtClean="0"/>
                        <a:t>notice.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4096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E_RECOVERABLE_ERROR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Catchable fatal error</a:t>
                      </a:r>
                      <a:r>
                        <a:rPr lang="en-US" sz="1200" dirty="0" smtClean="0"/>
                        <a:t>. Used with </a:t>
                      </a:r>
                      <a:r>
                        <a:rPr lang="en-US" sz="1200" dirty="0" err="1" smtClean="0"/>
                        <a:t>set_error_handler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/>
                        <a:t>8191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errors and warnings </a:t>
                      </a:r>
                      <a:r>
                        <a:rPr lang="en-US" sz="1200" dirty="0" smtClean="0"/>
                        <a:t>(PHP </a:t>
                      </a:r>
                      <a:r>
                        <a:rPr lang="en-US" sz="1200" dirty="0"/>
                        <a:t>5.4)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6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to PHP</a:t>
            </a:r>
            <a:endParaRPr lang="bg-BG" dirty="0" smtClean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553200" y="60960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source:php.net</a:t>
            </a:r>
            <a:endParaRPr lang="bg-BG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5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include()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you want to include a </a:t>
            </a:r>
            <a:r>
              <a:rPr lang="en-US" dirty="0" smtClean="0"/>
              <a:t>file </a:t>
            </a:r>
            <a:r>
              <a:rPr lang="en-US" dirty="0"/>
              <a:t>within the current process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include_once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exactly the same as </a:t>
            </a:r>
            <a:r>
              <a:rPr lang="en-US" dirty="0" smtClean="0"/>
              <a:t>the </a:t>
            </a:r>
            <a:r>
              <a:rPr lang="en-US" dirty="0"/>
              <a:t>include function except it will limit the file to be used once.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3166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410200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nclude_once(&lt;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require()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exactly the same as the </a:t>
            </a:r>
            <a:r>
              <a:rPr lang="en-US" dirty="0" smtClean="0"/>
              <a:t>include()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require_once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the </a:t>
            </a:r>
            <a:r>
              <a:rPr lang="en-US" dirty="0" err="1" smtClean="0"/>
              <a:t>include_once</a:t>
            </a:r>
            <a:r>
              <a:rPr lang="en-US" dirty="0" smtClean="0"/>
              <a:t>()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will </a:t>
            </a:r>
            <a:r>
              <a:rPr lang="en-US" dirty="0"/>
              <a:t>make sure that the file exists before adding it to the </a:t>
            </a:r>
            <a:r>
              <a:rPr lang="en-US" dirty="0" smtClean="0"/>
              <a:t>page </a:t>
            </a:r>
            <a:r>
              <a:rPr lang="en-US" dirty="0"/>
              <a:t>if it's not there it will throw a fatal error.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833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5562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has many </a:t>
            </a:r>
            <a:r>
              <a:rPr lang="en-US" dirty="0" err="1" smtClean="0"/>
              <a:t>inbuild</a:t>
            </a:r>
            <a:r>
              <a:rPr lang="en-US" dirty="0" smtClean="0"/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makes the development process easy and fast, but it could be harmful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about core functions from here: </a:t>
            </a:r>
            <a:r>
              <a:rPr lang="en-US" dirty="0" smtClean="0">
                <a:hlinkClick r:id="rId3"/>
              </a:rPr>
              <a:t>http://php.net/manual/en/functions.internal.php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 smtClean="0"/>
              <a:t>PHP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3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Creating a “simple” class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Extending classes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Creating </a:t>
            </a:r>
            <a:r>
              <a:rPr lang="en-US" sz="2800" dirty="0" smtClean="0"/>
              <a:t>objects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Utility classes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Interfaces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Enumeration like abstract classes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Using </a:t>
            </a:r>
            <a:r>
              <a:rPr lang="en-US" sz="2800" dirty="0" smtClean="0"/>
              <a:t>singleton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Namespaces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27370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Creating a “simple”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class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2057400"/>
            <a:ext cx="81534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__construct($field_init_value)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$this-&gt;field=$field_init_value;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declaration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private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$field = 'a default value';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method declaration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function displayField()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echo $this-&gt;field;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Extending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tx1"/>
                </a:solidFill>
              </a:rPr>
              <a:t>extend</a:t>
            </a:r>
            <a:r>
              <a:rPr lang="en-US" dirty="0" smtClean="0"/>
              <a:t> keyword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We can call parent constructor, if needed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3957697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ExtendClass extends 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function __construct($field_init_value)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parent::__construct($field_init_value);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//do more stuff here...			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1981200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ExtendClass extends 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objects</a:t>
            </a:r>
            <a:endParaRPr lang="en-US" dirty="0">
              <a:solidFill>
                <a:srgbClr val="F4FC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4052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code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2133600"/>
            <a:ext cx="81534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SimpleClass(10);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assigned   =  $instance;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reference  =&amp; $instance;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//some experimentation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instance-&gt;field = '$assigned will have this value';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null; // $instance and $reference become null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//output results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($instance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($reference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($assigned);</a:t>
            </a:r>
          </a:p>
        </p:txBody>
      </p:sp>
    </p:spTree>
    <p:extLst>
      <p:ext uri="{BB962C8B-B14F-4D97-AF65-F5344CB8AC3E}">
        <p14:creationId xmlns:p14="http://schemas.microsoft.com/office/powerpoint/2010/main" val="8131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Creating static methods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Calling static methods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057400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function printNewLine($line)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echo "\n".$line;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05400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::printNewLine("Hello, Ivan!");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::printNewLine("Hello, Petar!");</a:t>
            </a:r>
          </a:p>
        </p:txBody>
      </p:sp>
    </p:spTree>
    <p:extLst>
      <p:ext uri="{BB962C8B-B14F-4D97-AF65-F5344CB8AC3E}">
        <p14:creationId xmlns:p14="http://schemas.microsoft.com/office/powerpoint/2010/main" val="35751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interface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interfaces with </a:t>
            </a:r>
            <a:r>
              <a:rPr lang="en-US" dirty="0" smtClean="0">
                <a:solidFill>
                  <a:schemeClr val="tx1"/>
                </a:solidFill>
              </a:rPr>
              <a:t>implements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057400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iBattery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charge($power_input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	  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getCharge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discharge($power_output);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094982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Battery implements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iBattery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63652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Created in 1994 by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 smtClean="0"/>
              <a:t>Lerdorf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Originally used for tracking visits to his online </a:t>
            </a:r>
            <a:r>
              <a:rPr lang="en-US" dirty="0" smtClean="0"/>
              <a:t>resume.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Back then PHP meant Personal </a:t>
            </a:r>
            <a:r>
              <a:rPr lang="en-GB" dirty="0"/>
              <a:t>Home </a:t>
            </a:r>
            <a:r>
              <a:rPr lang="en-GB" dirty="0" smtClean="0"/>
              <a:t>Page.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June of 1995, </a:t>
            </a:r>
            <a:r>
              <a:rPr lang="en-US" dirty="0" err="1" smtClean="0"/>
              <a:t>Rasmus</a:t>
            </a:r>
            <a:r>
              <a:rPr lang="en-US" dirty="0" smtClean="0"/>
              <a:t> released an improved version of  the PHP Tools to the public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Enumeration like 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enumeration like class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Usage</a:t>
            </a:r>
            <a:endParaRPr lang="en-US" dirty="0" smtClean="0">
              <a:solidFill>
                <a:schemeClr val="tx1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DaysOfWeek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Monday = 1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Saturday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Sunday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6812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$today = DaysOfWeek::Sunday;</a:t>
            </a:r>
          </a:p>
        </p:txBody>
      </p:sp>
    </p:spTree>
    <p:extLst>
      <p:ext uri="{BB962C8B-B14F-4D97-AF65-F5344CB8AC3E}">
        <p14:creationId xmlns:p14="http://schemas.microsoft.com/office/powerpoint/2010/main" val="33087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Using 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implementation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Connection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__construct(){}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function create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static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$instance = null;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(null === $instance) 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static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$instance;			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2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Creating namespaces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Using classes from namespaces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/namespace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572000"/>
            <a:ext cx="8153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\Exception as Exception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Classes\Class as Class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Naming conventions</a:t>
            </a:r>
          </a:p>
        </p:txBody>
      </p:sp>
      <p:graphicFrame>
        <p:nvGraphicFramePr>
          <p:cNvPr id="6" name="Контейнер за съдържани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952508"/>
              </p:ext>
            </p:extLst>
          </p:nvPr>
        </p:nvGraphicFramePr>
        <p:xfrm>
          <a:off x="457200" y="2438400"/>
          <a:ext cx="8229600" cy="32304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5191">
                <a:tc>
                  <a:txBody>
                    <a:bodyPr/>
                    <a:lstStyle/>
                    <a:p>
                      <a:r>
                        <a:rPr lang="en-GB" dirty="0" smtClean="0"/>
                        <a:t> PHP Project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Classes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Properties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Variables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CakePHP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CodeIgniter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Proper_Case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Symfony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Zend</a:t>
                      </a:r>
                      <a:r>
                        <a:rPr lang="en-GB" dirty="0" smtClean="0"/>
                        <a:t> Framework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606452"/>
            <a:ext cx="55626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Depends on the project</a:t>
            </a:r>
          </a:p>
        </p:txBody>
      </p:sp>
    </p:spTree>
    <p:extLst>
      <p:ext uri="{BB962C8B-B14F-4D97-AF65-F5344CB8AC3E}">
        <p14:creationId xmlns:p14="http://schemas.microsoft.com/office/powerpoint/2010/main" val="32694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Naming </a:t>
            </a:r>
            <a:r>
              <a:rPr lang="en-US" dirty="0" smtClean="0"/>
              <a:t>conventions(2</a:t>
            </a:r>
            <a:r>
              <a:rPr lang="en-US" dirty="0"/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295400"/>
            <a:ext cx="55626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Go with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ClassName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methodName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propertyName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function_name</a:t>
            </a:r>
            <a:r>
              <a:rPr lang="en-US" dirty="0" smtClean="0"/>
              <a:t> </a:t>
            </a:r>
            <a:r>
              <a:rPr lang="en-US" dirty="0"/>
              <a:t>(meant for global functions)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$</a:t>
            </a:r>
            <a:r>
              <a:rPr lang="en-US" dirty="0" err="1"/>
              <a:t>variable_name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iInterfaceName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166687" indent="-514350">
              <a:lnSpc>
                <a:spcPct val="110000"/>
              </a:lnSpc>
            </a:pPr>
            <a:r>
              <a:rPr lang="en-US" dirty="0"/>
              <a:t>Writing a native PHP application</a:t>
            </a:r>
          </a:p>
        </p:txBody>
      </p:sp>
    </p:spTree>
    <p:extLst>
      <p:ext uri="{BB962C8B-B14F-4D97-AF65-F5344CB8AC3E}">
        <p14:creationId xmlns:p14="http://schemas.microsoft.com/office/powerpoint/2010/main" val="2261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Writing a native PHP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First PHP script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Fetching data</a:t>
            </a:r>
          </a:p>
          <a:p>
            <a:pPr>
              <a:lnSpc>
                <a:spcPct val="100000"/>
              </a:lnSpc>
            </a:pPr>
            <a:r>
              <a:rPr lang="en-US" dirty="0"/>
              <a:t>Generating </a:t>
            </a:r>
            <a:r>
              <a:rPr lang="en-US" dirty="0" smtClean="0"/>
              <a:t>HTML</a:t>
            </a:r>
          </a:p>
          <a:p>
            <a:pPr>
              <a:lnSpc>
                <a:spcPct val="100000"/>
              </a:lnSpc>
            </a:pPr>
            <a:r>
              <a:rPr lang="en-US" dirty="0"/>
              <a:t>Connecting files</a:t>
            </a:r>
            <a:endParaRPr lang="en-US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First PHP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Hello world!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Embed </a:t>
            </a:r>
            <a:r>
              <a:rPr lang="en-US" dirty="0" err="1" smtClean="0"/>
              <a:t>php</a:t>
            </a:r>
            <a:r>
              <a:rPr lang="en-US" dirty="0" smtClean="0"/>
              <a:t> scripts directly in the html code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896612"/>
            <a:ext cx="786384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 sample.php --&gt;	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&lt;META charset=“Utf-8”/&gt;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&lt;title&gt;Hello world!&lt;/title&gt;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strong&gt;Hello World!&lt;/strong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&lt;?php echo “&lt;h2&gt;Hello, World&lt;/h2&gt;”;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0997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Fetching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Using core functions for database access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57948"/>
            <a:ext cx="786384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mysql_connect(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,"root","");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mysql_select_db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("library_db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$s_term=($_POST[‘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search-term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’])?$_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POST[‘search-term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’]:null;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$where=(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s_term!=null)?“title LIKE ‘%$s_term%’”:””;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queryCode="SELECT *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 “.$where;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query=mysql_query($queryCode);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results=mysql_fetch_assoc($query);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mysql_close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method=“POST”&gt;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name=“search-term”/&gt;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type=“submit” value=“search”&gt;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 echo var_dump($results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);?&gt;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Generating 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09800"/>
            <a:ext cx="786384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 “search-form.php”;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if(count($books)&gt;0):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&lt;table&gt;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&lt;tr&gt;&lt;td&gt;id&lt;/td&gt;&lt;td&gt;title&lt;/td&gt;&lt;/tr&gt;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&lt;?php foreach($books as $book):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&lt;td&gt;&lt;?php echo $book-&gt;id; ?&gt;&lt;/td&gt;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&lt;td&gt;&lt;?php echo $book-&gt;title; ?&gt;&lt;/td&gt;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&lt;?php endforeach;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&lt;/table&gt;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else: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&lt;strong&gt;No books found!&lt;/strong&gt;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endif; ?&gt;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524000"/>
            <a:ext cx="81534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Generating a table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Font typeface="Wingdings 2" pitchFamily="18" charset="2"/>
              <a:buNone/>
            </a:pP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3063875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9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April of 1996, </a:t>
            </a:r>
            <a:r>
              <a:rPr lang="en-US" dirty="0" smtClean="0"/>
              <a:t>PHP/FI (</a:t>
            </a:r>
            <a:r>
              <a:rPr lang="en-GB" dirty="0" smtClean="0"/>
              <a:t>Forms Interpreter) was introduced as version 2.0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included built-in support for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DBM</a:t>
            </a:r>
            <a:r>
              <a:rPr lang="en-US" dirty="0"/>
              <a:t>, </a:t>
            </a:r>
            <a:r>
              <a:rPr lang="en-US" dirty="0" err="1"/>
              <a:t>mSQL</a:t>
            </a:r>
            <a:r>
              <a:rPr lang="en-US" dirty="0"/>
              <a:t>, and Postgres95 </a:t>
            </a:r>
            <a:r>
              <a:rPr lang="en-US" dirty="0" smtClean="0"/>
              <a:t>databases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 cookies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user-defined </a:t>
            </a:r>
            <a:r>
              <a:rPr lang="en-US" dirty="0"/>
              <a:t>function </a:t>
            </a:r>
            <a:r>
              <a:rPr lang="en-US" dirty="0" smtClean="0"/>
              <a:t>support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much </a:t>
            </a:r>
            <a:r>
              <a:rPr lang="en-US" dirty="0" smtClean="0"/>
              <a:t>more</a:t>
            </a:r>
            <a:endParaRPr lang="en-GB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Connecting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524000"/>
            <a:ext cx="47244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Connecting files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tx1"/>
                </a:solidFill>
              </a:rPr>
              <a:t>include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1"/>
                </a:solidFill>
              </a:rPr>
              <a:t>require</a:t>
            </a:r>
            <a:r>
              <a:rPr lang="en-US" dirty="0" smtClean="0"/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links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Font typeface="Wingdings 2" pitchFamily="18" charset="2"/>
              <a:buNone/>
            </a:pP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524000"/>
            <a:ext cx="3581400" cy="4763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3810000"/>
            <a:ext cx="4419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href=“index.php”&gt;Index&lt;/a&gt;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href=“gallery.php”&gt;Gallery&lt;/a&gt;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=“upload.php”&gt;Upload&lt;/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CodeIgniter</a:t>
            </a:r>
            <a:r>
              <a:rPr lang="en-US" dirty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11368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Laravel</a:t>
            </a:r>
            <a:r>
              <a:rPr lang="en-US" dirty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11368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Laravel</a:t>
            </a:r>
            <a:r>
              <a:rPr lang="en-US" dirty="0"/>
              <a:t>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First PHP script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Fetching data</a:t>
            </a:r>
          </a:p>
          <a:p>
            <a:pPr>
              <a:lnSpc>
                <a:spcPct val="100000"/>
              </a:lnSpc>
            </a:pPr>
            <a:r>
              <a:rPr lang="en-US" dirty="0"/>
              <a:t>Generating </a:t>
            </a:r>
            <a:r>
              <a:rPr lang="en-US" dirty="0" smtClean="0"/>
              <a:t>HTML</a:t>
            </a:r>
          </a:p>
          <a:p>
            <a:pPr>
              <a:lnSpc>
                <a:spcPct val="100000"/>
              </a:lnSpc>
            </a:pPr>
            <a:r>
              <a:rPr lang="en-US" dirty="0"/>
              <a:t>Connecting files</a:t>
            </a:r>
            <a:endParaRPr lang="en-US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2.0 went through dramatic changes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November,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1997, the underlying parsing engine was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already entirely rewritten</a:t>
            </a:r>
          </a:p>
          <a:p>
            <a:pPr>
              <a:lnSpc>
                <a:spcPct val="100000"/>
              </a:lnSpc>
            </a:pPr>
            <a:r>
              <a:rPr lang="en-US" dirty="0"/>
              <a:t>In 1997 and 1998, PHP/FI had a cult of several thousand users around the world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Netcraft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survey as of May, 1998, indicated that nearly 60,000 domains reported having headers containing "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PHP“ (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1% of all </a:t>
            </a:r>
            <a:r>
              <a:rPr lang="en-GB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domains then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Despite these impressive figures, the maturation of PHP/FI was doomed </a:t>
            </a:r>
            <a:r>
              <a:rPr lang="en-US" dirty="0" smtClean="0"/>
              <a:t>because of its limitations </a:t>
            </a:r>
          </a:p>
        </p:txBody>
      </p:sp>
    </p:spTree>
    <p:extLst>
      <p:ext uri="{BB962C8B-B14F-4D97-AF65-F5344CB8AC3E}">
        <p14:creationId xmlns:p14="http://schemas.microsoft.com/office/powerpoint/2010/main" val="3105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PHP/FI Code Syntax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8153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/text/header.html--&gt;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&lt;!--getenv HTTP_USER_AGENT--&gt;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&lt;!--ifsubstr $exec_result Mozilla--&gt;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Hey, you are using Netscape!&lt;p&gt;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&lt;!--sql database select * from table where user='$username'--&gt;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&lt;!--ifless $numentries 1--&gt;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Sorry, that record does not exist&lt;p&gt;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 exit--&gt;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&lt;!--$user--&gt;!&lt;p&gt;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You have &lt;!--$index:0--&gt; credits left in your account.&lt;p&gt;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/text/footer.html--&gt;</a:t>
            </a:r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r>
              <a:rPr lang="en-US" dirty="0" smtClean="0"/>
              <a:t>Example of PHP/FI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72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9BCC00"/>
                </a:solidFill>
              </a:rPr>
              <a:t>PHP 3.0 </a:t>
            </a:r>
            <a:r>
              <a:rPr lang="en-US" dirty="0" smtClean="0"/>
              <a:t>-The first </a:t>
            </a:r>
            <a:r>
              <a:rPr lang="en-US" dirty="0"/>
              <a:t>version that closely resembles PHP as it </a:t>
            </a:r>
            <a:r>
              <a:rPr lang="en-US" dirty="0" smtClean="0"/>
              <a:t>exists today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Andi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Gutmans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Zeev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Suraski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along 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Rasmus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began yet another complete rewrite of the underlying parser in 1997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 now evolved as a language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The meaning of PHP changed as a recursive </a:t>
            </a:r>
            <a:r>
              <a:rPr lang="en-US" dirty="0">
                <a:solidFill>
                  <a:srgbClr val="F4FCD8"/>
                </a:solidFill>
              </a:rPr>
              <a:t>acronym - PHP: Hypertext Preprocessor</a:t>
            </a: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6315</TotalTime>
  <Words>2459</Words>
  <Application>Microsoft Office PowerPoint</Application>
  <PresentationFormat>Презентация на цял екран (4:3)</PresentationFormat>
  <Paragraphs>591</Paragraphs>
  <Slides>53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53</vt:i4>
      </vt:variant>
    </vt:vector>
  </HeadingPairs>
  <TitlesOfParts>
    <vt:vector size="54" baseType="lpstr">
      <vt:lpstr>Telerik Academy</vt:lpstr>
      <vt:lpstr>Creating web applications using PHP</vt:lpstr>
      <vt:lpstr>Table of Contents </vt:lpstr>
      <vt:lpstr>Introduction to PHP</vt:lpstr>
      <vt:lpstr>PHP Origins</vt:lpstr>
      <vt:lpstr>PHP Origins(2)</vt:lpstr>
      <vt:lpstr>PHP Origins(3)</vt:lpstr>
      <vt:lpstr>PHP Origins(4)</vt:lpstr>
      <vt:lpstr>PHP/FI Code Syntax</vt:lpstr>
      <vt:lpstr>PHP 3</vt:lpstr>
      <vt:lpstr>PHP 3</vt:lpstr>
      <vt:lpstr>PHP 3</vt:lpstr>
      <vt:lpstr>PHP 4</vt:lpstr>
      <vt:lpstr>PHP 5</vt:lpstr>
      <vt:lpstr>Current version</vt:lpstr>
      <vt:lpstr>Why is PHP used?</vt:lpstr>
      <vt:lpstr>PHP Language Overview</vt:lpstr>
      <vt:lpstr>PHP Language overview</vt:lpstr>
      <vt:lpstr>Variables and constants</vt:lpstr>
      <vt:lpstr>Variables and constants(2)</vt:lpstr>
      <vt:lpstr>Data structures</vt:lpstr>
      <vt:lpstr>Data structures(2)</vt:lpstr>
      <vt:lpstr>Resources</vt:lpstr>
      <vt:lpstr>Operators</vt:lpstr>
      <vt:lpstr>Operators(2)</vt:lpstr>
      <vt:lpstr>Operators(3)</vt:lpstr>
      <vt:lpstr>Statements</vt:lpstr>
      <vt:lpstr>Error handling</vt:lpstr>
      <vt:lpstr>Error handling(2)</vt:lpstr>
      <vt:lpstr>Error handling(3)</vt:lpstr>
      <vt:lpstr>Linking code files</vt:lpstr>
      <vt:lpstr>Linking code files(2)</vt:lpstr>
      <vt:lpstr>Core functions</vt:lpstr>
      <vt:lpstr>PHP OOP</vt:lpstr>
      <vt:lpstr>PHP OOP</vt:lpstr>
      <vt:lpstr>Creating a “simple” class</vt:lpstr>
      <vt:lpstr>Extending classes</vt:lpstr>
      <vt:lpstr>Creating objects</vt:lpstr>
      <vt:lpstr>Utility classes</vt:lpstr>
      <vt:lpstr>Interfaces</vt:lpstr>
      <vt:lpstr>Enumeration like abstract classes</vt:lpstr>
      <vt:lpstr>Using singleton</vt:lpstr>
      <vt:lpstr>Namespaces</vt:lpstr>
      <vt:lpstr>Naming conventions</vt:lpstr>
      <vt:lpstr>Naming conventions(2)</vt:lpstr>
      <vt:lpstr>Writing a native PHP application</vt:lpstr>
      <vt:lpstr>Writing a native PHP application</vt:lpstr>
      <vt:lpstr>First PHP script</vt:lpstr>
      <vt:lpstr>Fetching data</vt:lpstr>
      <vt:lpstr>Generating  HTML</vt:lpstr>
      <vt:lpstr>Connecting files</vt:lpstr>
      <vt:lpstr>Using CodeIgniter MVC</vt:lpstr>
      <vt:lpstr>Using Laravel MVC</vt:lpstr>
      <vt:lpstr>Using Laravel MVC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User Controls</dc:title>
  <dc:subject>Telerik Software Academy</dc:subject>
  <dc:creator>Svetlin Nakov</dc:creator>
  <cp:keywords>ASP.NET, Web Forms, ASCX, user controls</cp:keywords>
  <cp:lastModifiedBy>Vladislav Valentinov</cp:lastModifiedBy>
  <cp:revision>1086</cp:revision>
  <dcterms:created xsi:type="dcterms:W3CDTF">2007-12-08T16:03:35Z</dcterms:created>
  <dcterms:modified xsi:type="dcterms:W3CDTF">2014-11-10T22:11:32Z</dcterms:modified>
  <cp:category>ASP.NET, web development</cp:category>
</cp:coreProperties>
</file>