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21" r:id="rId15"/>
    <p:sldId id="419" r:id="rId16"/>
    <p:sldId id="420" r:id="rId17"/>
    <p:sldId id="423" r:id="rId18"/>
    <p:sldId id="422" r:id="rId19"/>
    <p:sldId id="424" r:id="rId20"/>
    <p:sldId id="425" r:id="rId21"/>
    <p:sldId id="427" r:id="rId22"/>
    <p:sldId id="428" r:id="rId23"/>
    <p:sldId id="429" r:id="rId24"/>
    <p:sldId id="430" r:id="rId25"/>
    <p:sldId id="431" r:id="rId26"/>
    <p:sldId id="433" r:id="rId27"/>
    <p:sldId id="434" r:id="rId28"/>
    <p:sldId id="435" r:id="rId29"/>
    <p:sldId id="436" r:id="rId30"/>
    <p:sldId id="437" r:id="rId31"/>
    <p:sldId id="438" r:id="rId32"/>
    <p:sldId id="441" r:id="rId33"/>
    <p:sldId id="442" r:id="rId34"/>
    <p:sldId id="443" r:id="rId35"/>
    <p:sldId id="444" r:id="rId36"/>
    <p:sldId id="450" r:id="rId37"/>
    <p:sldId id="445" r:id="rId38"/>
    <p:sldId id="446" r:id="rId39"/>
    <p:sldId id="447" r:id="rId40"/>
    <p:sldId id="448" r:id="rId41"/>
    <p:sldId id="449" r:id="rId42"/>
    <p:sldId id="439" r:id="rId43"/>
    <p:sldId id="440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EBFFD2"/>
    <a:srgbClr val="FAF7C8"/>
    <a:srgbClr val="1E1E1E"/>
    <a:srgbClr val="E8FFC8"/>
    <a:srgbClr val="F4FCD8"/>
    <a:srgbClr val="FFFFFF"/>
    <a:srgbClr val="9ED000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ен сти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88721" autoAdjust="0"/>
  </p:normalViewPr>
  <p:slideViewPr>
    <p:cSldViewPr>
      <p:cViewPr>
        <p:scale>
          <a:sx n="78" d="100"/>
          <a:sy n="78" d="100"/>
        </p:scale>
        <p:origin x="-11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class.splobjectstorage.php" TargetMode="External"/><Relationship Id="rId3" Type="http://schemas.openxmlformats.org/officeDocument/2006/relationships/hyperlink" Target="http://php.net/manual/en/class.splstack.php" TargetMode="External"/><Relationship Id="rId7" Type="http://schemas.openxmlformats.org/officeDocument/2006/relationships/hyperlink" Target="http://php.net/manual/en/class.splfixedarray.php" TargetMode="External"/><Relationship Id="rId2" Type="http://schemas.openxmlformats.org/officeDocument/2006/relationships/hyperlink" Target="http://php.net/manual/en/class.spldoublylinkedli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class.splpriorityqueue.php" TargetMode="External"/><Relationship Id="rId5" Type="http://schemas.openxmlformats.org/officeDocument/2006/relationships/hyperlink" Target="http://php.net/manual/en/class.splheap.php" TargetMode="External"/><Relationship Id="rId4" Type="http://schemas.openxmlformats.org/officeDocument/2006/relationships/hyperlink" Target="http://php.net/manual/en/class.splqueue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ie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s.interna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code files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Core </a:t>
            </a:r>
            <a:r>
              <a:rPr lang="en-US" sz="2800" dirty="0" smtClean="0">
                <a:solidFill>
                  <a:srgbClr val="F4FCD8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OOP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PHP based Web Application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native PHP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Assign variables to array values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Useful for making array values more readable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Spl</a:t>
            </a:r>
            <a:r>
              <a:rPr lang="en-US" sz="2800" dirty="0" smtClean="0">
                <a:solidFill>
                  <a:srgbClr val="F4FCD8"/>
                </a:solidFill>
              </a:rPr>
              <a:t> data structures</a:t>
            </a:r>
          </a:p>
          <a:p>
            <a:pPr lvl="1"/>
            <a:r>
              <a:rPr lang="en-GB" sz="2400" dirty="0" err="1" smtClean="0">
                <a:hlinkClick r:id="rId2"/>
              </a:rPr>
              <a:t>SplDoublyLinkedList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3"/>
              </a:rPr>
              <a:t>SplStack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4"/>
              </a:rPr>
              <a:t>SplQueue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SplHeap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6"/>
              </a:rPr>
              <a:t>SplPriorityQueue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7"/>
              </a:rPr>
              <a:t>SplFixedArray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8"/>
              </a:rPr>
              <a:t>SplObjectStorage</a:t>
            </a:r>
            <a:endParaRPr lang="en-GB" sz="2400" dirty="0"/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96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array('coffee', 'brown', 'caffeine');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list($drink, $color, $power) = $info;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"$drink is $color and $power makes it special.\n";</a:t>
            </a:r>
          </a:p>
        </p:txBody>
      </p:sp>
    </p:spTree>
    <p:extLst>
      <p:ext uri="{BB962C8B-B14F-4D97-AF65-F5344CB8AC3E}">
        <p14:creationId xmlns:p14="http://schemas.microsoft.com/office/powerpoint/2010/main" val="235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resource is a special variable, holding a reference to an external resource.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</a:t>
            </a:r>
            <a:r>
              <a:rPr lang="en-US" dirty="0"/>
              <a:t>are created and used by special functions. </a:t>
            </a: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746718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prints: mysql link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 = mysql_connect();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get_resource_type($c) . 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prints: stream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$fp = fopen("foo", "w");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get_resource_type($fp) . "\n";</a:t>
            </a:r>
          </a:p>
        </p:txBody>
      </p:sp>
    </p:spTree>
    <p:extLst>
      <p:ext uri="{BB962C8B-B14F-4D97-AF65-F5344CB8AC3E}">
        <p14:creationId xmlns:p14="http://schemas.microsoft.com/office/powerpoint/2010/main" val="3074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them are like operators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Strings: </a:t>
            </a:r>
            <a:r>
              <a:rPr lang="en-US" dirty="0" smtClean="0">
                <a:solidFill>
                  <a:schemeClr val="tx1"/>
                </a:solidFill>
              </a:rPr>
              <a:t>“.” </a:t>
            </a:r>
            <a:r>
              <a:rPr lang="en-US" dirty="0" smtClean="0"/>
              <a:t>(</a:t>
            </a:r>
            <a:r>
              <a:rPr lang="en-GB" dirty="0" smtClean="0"/>
              <a:t>Concatenation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Logical: </a:t>
            </a:r>
            <a:r>
              <a:rPr lang="en-US" dirty="0" smtClean="0">
                <a:solidFill>
                  <a:schemeClr val="tx1"/>
                </a:solidFill>
              </a:rPr>
              <a:t>“AND”, “OR”, “XOR”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43656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$married=$ivan." and ".$maria." are married!";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echo($married);//outputs “Ivan and Maria are married!”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$conditionA=true;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conditionA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$conditionB)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(!$conditionA OR $conditionB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PHP Array Operators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PHP array operators are used to compare </a:t>
            </a:r>
            <a:r>
              <a:rPr lang="en-US" sz="2800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as comparison operators, but for arrays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53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$x = array("a" =&gt; "red", "b" =&gt; "green");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$y = array("c" =&gt; "blue", "d" =&gt; "yellow");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$z = $x + $y; // union of $x and $y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var_dump($z);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&lt;&gt;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!== $y);</a:t>
            </a:r>
          </a:p>
        </p:txBody>
      </p:sp>
    </p:spTree>
    <p:extLst>
      <p:ext uri="{BB962C8B-B14F-4D97-AF65-F5344CB8AC3E}">
        <p14:creationId xmlns:p14="http://schemas.microsoft.com/office/powerpoint/2010/main" val="8105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info on operators: </a:t>
            </a:r>
            <a:r>
              <a:rPr lang="en-US" dirty="0" smtClean="0">
                <a:hlinkClick r:id="rId2"/>
              </a:rPr>
              <a:t>http://www.w3schools.com/php/php_operators.asp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Like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If-else statement,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while, do-while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535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($&lt;collection_ident&gt; as $&lt;key_ident&gt;=&gt;$&lt;value_ident&gt;)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//Expressions using $&lt;key&gt; and $&lt;value_ident&gt;...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 smtClean="0">
                <a:solidFill>
                  <a:schemeClr val="tx1"/>
                </a:solidFill>
              </a:rPr>
              <a:t>die()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more here: </a:t>
            </a:r>
            <a:r>
              <a:rPr lang="en-US" dirty="0" smtClean="0">
                <a:hlinkClick r:id="rId2"/>
              </a:rPr>
              <a:t>http://php.net/manual/en/function.die.php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34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if(!file_exists("welcome.txt"))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die("File not found");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$file=fopen("welcome.txt","r");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\Exception class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19400"/>
            <a:ext cx="81534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troll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Exception("Just kidding!");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catch(Exception $boom)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($boom);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That’s all folks! 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Error report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Assigned with </a:t>
            </a:r>
            <a:r>
              <a:rPr lang="en-GB" dirty="0" err="1" smtClean="0"/>
              <a:t>error_reporting</a:t>
            </a:r>
            <a:r>
              <a:rPr lang="en-GB" dirty="0" smtClean="0"/>
              <a:t>() function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7094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error_reporting(E_ALL);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65081"/>
              </p:ext>
            </p:extLst>
          </p:nvPr>
        </p:nvGraphicFramePr>
        <p:xfrm>
          <a:off x="533400" y="3200400"/>
          <a:ext cx="8153400" cy="322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Integer code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Non-fatal.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Execution </a:t>
                      </a:r>
                      <a:r>
                        <a:rPr lang="en-US" sz="1200" dirty="0"/>
                        <a:t>of the script is not halted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Run-time notices. </a:t>
                      </a:r>
                      <a:r>
                        <a:rPr lang="en-US" sz="1200" dirty="0" smtClean="0"/>
                        <a:t>Potential</a:t>
                      </a:r>
                      <a:r>
                        <a:rPr lang="en-US" sz="1200" baseline="0" dirty="0" smtClean="0"/>
                        <a:t> error.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Fatal user-generated error. </a:t>
                      </a:r>
                      <a:r>
                        <a:rPr lang="en-US" sz="1200" dirty="0" smtClean="0"/>
                        <a:t>Caused</a:t>
                      </a:r>
                      <a:r>
                        <a:rPr lang="en-US" sz="1200" baseline="0" dirty="0" smtClean="0"/>
                        <a:t> by </a:t>
                      </a:r>
                      <a:r>
                        <a:rPr lang="en-US" sz="1200" dirty="0" err="1" smtClean="0"/>
                        <a:t>trigger_error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Non-fatal user-generated warning.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User-generated </a:t>
                      </a:r>
                      <a:r>
                        <a:rPr lang="en-US" sz="1200" dirty="0" smtClean="0"/>
                        <a:t>notice.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E_RECOVERABLE_ERROR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Catchable fatal error</a:t>
                      </a:r>
                      <a:r>
                        <a:rPr lang="en-US" sz="1200" dirty="0" smtClean="0"/>
                        <a:t>. Used with </a:t>
                      </a:r>
                      <a:r>
                        <a:rPr lang="en-US" sz="1200" dirty="0" err="1" smtClean="0"/>
                        <a:t>set_error_handler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/>
                        <a:t>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errors and warnings </a:t>
                      </a:r>
                      <a:r>
                        <a:rPr lang="en-US" sz="1200" dirty="0" smtClean="0"/>
                        <a:t>(PHP </a:t>
                      </a:r>
                      <a:r>
                        <a:rPr lang="en-US" sz="1200" dirty="0"/>
                        <a:t>5.4)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include()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you want to include a </a:t>
            </a:r>
            <a:r>
              <a:rPr lang="en-US" dirty="0" smtClean="0"/>
              <a:t>file </a:t>
            </a:r>
            <a:r>
              <a:rPr lang="en-US" dirty="0"/>
              <a:t>within the current process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include_once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exactly the same as </a:t>
            </a:r>
            <a:r>
              <a:rPr lang="en-US" dirty="0" smtClean="0"/>
              <a:t>the </a:t>
            </a:r>
            <a:r>
              <a:rPr lang="en-US" dirty="0"/>
              <a:t>include function except it will limit the file to be used once.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66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410200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nclude_once(&lt;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require()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exactly the same as the </a:t>
            </a:r>
            <a:r>
              <a:rPr lang="en-US" dirty="0" smtClean="0"/>
              <a:t>include()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require_once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the </a:t>
            </a:r>
            <a:r>
              <a:rPr lang="en-US" dirty="0" err="1" smtClean="0"/>
              <a:t>include_once</a:t>
            </a:r>
            <a:r>
              <a:rPr lang="en-US" dirty="0" smtClean="0"/>
              <a:t>()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make sure that the file exists before adding it to the </a:t>
            </a:r>
            <a:r>
              <a:rPr lang="en-US" dirty="0" smtClean="0"/>
              <a:t>page </a:t>
            </a:r>
            <a:r>
              <a:rPr lang="en-US" dirty="0"/>
              <a:t>if it's not there it will throw a fatal error.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833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many </a:t>
            </a:r>
            <a:r>
              <a:rPr lang="en-US" dirty="0" err="1" smtClean="0"/>
              <a:t>inbuild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makes the development process easy and fast, but it could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about core functions from here: </a:t>
            </a:r>
            <a:r>
              <a:rPr lang="en-US" dirty="0" smtClean="0">
                <a:hlinkClick r:id="rId3"/>
              </a:rPr>
              <a:t>http://php.net/manual/en/functions.internal.php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PHP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Creating a “simple” class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Extending </a:t>
            </a:r>
            <a:r>
              <a:rPr lang="en-US" sz="2800" dirty="0" smtClean="0">
                <a:solidFill>
                  <a:srgbClr val="F4FCD8"/>
                </a:solidFill>
              </a:rPr>
              <a:t>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Creating </a:t>
            </a:r>
            <a:r>
              <a:rPr lang="en-US" sz="2800" dirty="0" smtClean="0"/>
              <a:t>objects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Utility classes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Interfaces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Enumeration like abstract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Using </a:t>
            </a:r>
            <a:r>
              <a:rPr lang="en-US" sz="2800" dirty="0" smtClean="0"/>
              <a:t>singleton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Namespaces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</a:t>
            </a:r>
            <a:r>
              <a:rPr lang="en-US" sz="2800" dirty="0" smtClean="0">
                <a:solidFill>
                  <a:srgbClr val="F4FCD8"/>
                </a:solidFill>
              </a:rPr>
              <a:t>conventions</a:t>
            </a:r>
            <a:endParaRPr lang="en-US" sz="28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Creating a “simple”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class</a:t>
            </a: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2057400"/>
            <a:ext cx="81534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$this-&gt;field=$field_init_value;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$field = 'a default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method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function displayField()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$this-&gt;field;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extend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 can call parent constructor, if needed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957697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parent::__construct($field_init_value);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//do more stuff here...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19812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objects</a:t>
            </a:r>
            <a:endParaRPr lang="en-US" dirty="0">
              <a:solidFill>
                <a:srgbClr val="F4FC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4052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code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133600"/>
            <a:ext cx="8153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SimpleClass(10);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assigned   = 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reference  =&amp;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//some experimentation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instance-&gt;field = '$assigned will have this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null; // $instance and $reference become null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//output results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($assigned);</a:t>
            </a:r>
          </a:p>
        </p:txBody>
      </p:sp>
    </p:spTree>
    <p:extLst>
      <p:ext uri="{BB962C8B-B14F-4D97-AF65-F5344CB8AC3E}">
        <p14:creationId xmlns:p14="http://schemas.microsoft.com/office/powerpoint/2010/main" val="8131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static methods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Calling static methods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printNewLine($line)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echo "\n".$line;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Ivan!");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Petar!");</a:t>
            </a:r>
          </a:p>
        </p:txBody>
      </p:sp>
    </p:spTree>
    <p:extLst>
      <p:ext uri="{BB962C8B-B14F-4D97-AF65-F5344CB8AC3E}">
        <p14:creationId xmlns:p14="http://schemas.microsoft.com/office/powerpoint/2010/main" val="35751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interface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interfaces with </a:t>
            </a:r>
            <a:r>
              <a:rPr lang="en-US" dirty="0" smtClean="0">
                <a:solidFill>
                  <a:schemeClr val="tx1"/>
                </a:solidFill>
              </a:rPr>
              <a:t>implements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charge($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power_input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	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getCharge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discharge($power_output);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094982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Battery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Enumeration like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enumeration like class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 smtClean="0">
              <a:solidFill>
                <a:schemeClr val="tx1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DaysOfWeek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Monday 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Saturday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Sunday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6812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$today = DaysOfWeek::Sunday;</a:t>
            </a:r>
          </a:p>
        </p:txBody>
      </p:sp>
    </p:spTree>
    <p:extLst>
      <p:ext uri="{BB962C8B-B14F-4D97-AF65-F5344CB8AC3E}">
        <p14:creationId xmlns:p14="http://schemas.microsoft.com/office/powerpoint/2010/main" val="33087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Using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implementation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Connection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__construct(){}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static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 = null;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(null === $instance) 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$instance;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2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namespaces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classes from namespaces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/namespace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572000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\Exception as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Classes\Class as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graphicFrame>
        <p:nvGraphicFramePr>
          <p:cNvPr id="6" name="Контейнер за съдържани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52508"/>
              </p:ext>
            </p:extLst>
          </p:nvPr>
        </p:nvGraphicFramePr>
        <p:xfrm>
          <a:off x="457200" y="2438400"/>
          <a:ext cx="8229600" cy="3230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5191">
                <a:tc>
                  <a:txBody>
                    <a:bodyPr/>
                    <a:lstStyle/>
                    <a:p>
                      <a:r>
                        <a:rPr lang="en-GB" dirty="0" smtClean="0"/>
                        <a:t> PHP Project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Properties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Variables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CakePHP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CodeIgniter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Proper_Case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Symfony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Zend</a:t>
                      </a:r>
                      <a:r>
                        <a:rPr lang="en-GB" dirty="0" smtClean="0"/>
                        <a:t> Framework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606452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Depends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69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conventions(2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Go with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ClassName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methodName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propertyName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function_name</a:t>
            </a:r>
            <a:r>
              <a:rPr lang="en-US" dirty="0" smtClean="0"/>
              <a:t> </a:t>
            </a:r>
            <a:r>
              <a:rPr lang="en-US" dirty="0"/>
              <a:t>(meant for global functions)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$</a:t>
            </a:r>
            <a:r>
              <a:rPr lang="en-US" dirty="0" err="1"/>
              <a:t>variable_name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iInterfaceName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6238</TotalTime>
  <Words>1960</Words>
  <Application>Microsoft Office PowerPoint</Application>
  <PresentationFormat>Презентация на цял екран (4:3)</PresentationFormat>
  <Paragraphs>492</Paragraphs>
  <Slides>43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4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Current version</vt:lpstr>
      <vt:lpstr>PHP Language Overview</vt:lpstr>
      <vt:lpstr>PHP Language overview</vt:lpstr>
      <vt:lpstr>Variables and constants</vt:lpstr>
      <vt:lpstr>Variables and constants(2)</vt:lpstr>
      <vt:lpstr>Data structures</vt:lpstr>
      <vt:lpstr>Data structures(2)</vt:lpstr>
      <vt:lpstr>Resources</vt:lpstr>
      <vt:lpstr>Operators</vt:lpstr>
      <vt:lpstr>Operators(2)</vt:lpstr>
      <vt:lpstr>Operators(3)</vt:lpstr>
      <vt:lpstr>Statements</vt:lpstr>
      <vt:lpstr>Error handling</vt:lpstr>
      <vt:lpstr>Error handling(2)</vt:lpstr>
      <vt:lpstr>Error handling(3)</vt:lpstr>
      <vt:lpstr>Linking code files</vt:lpstr>
      <vt:lpstr>Linking code files(2)</vt:lpstr>
      <vt:lpstr>Core functions</vt:lpstr>
      <vt:lpstr>PHP OOP</vt:lpstr>
      <vt:lpstr>PHP OOP</vt:lpstr>
      <vt:lpstr>Creating a “simple” class</vt:lpstr>
      <vt:lpstr>Extending classes</vt:lpstr>
      <vt:lpstr>Creating objects</vt:lpstr>
      <vt:lpstr>Utility classes</vt:lpstr>
      <vt:lpstr>Interfaces</vt:lpstr>
      <vt:lpstr>Enumeration like abstract classes</vt:lpstr>
      <vt:lpstr>Using singleton</vt:lpstr>
      <vt:lpstr>Namespaces</vt:lpstr>
      <vt:lpstr>Naming conventions</vt:lpstr>
      <vt:lpstr>Naming conventions(2)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1007</cp:revision>
  <dcterms:created xsi:type="dcterms:W3CDTF">2007-12-08T16:03:35Z</dcterms:created>
  <dcterms:modified xsi:type="dcterms:W3CDTF">2014-11-10T20:44:58Z</dcterms:modified>
  <cp:category>ASP.NET, web development</cp:category>
</cp:coreProperties>
</file>