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21" r:id="rId15"/>
    <p:sldId id="419" r:id="rId16"/>
    <p:sldId id="420" r:id="rId17"/>
    <p:sldId id="423" r:id="rId18"/>
    <p:sldId id="422" r:id="rId19"/>
    <p:sldId id="424" r:id="rId20"/>
    <p:sldId id="425" r:id="rId21"/>
    <p:sldId id="427" r:id="rId22"/>
    <p:sldId id="428" r:id="rId23"/>
    <p:sldId id="429" r:id="rId24"/>
    <p:sldId id="430" r:id="rId25"/>
    <p:sldId id="431" r:id="rId26"/>
    <p:sldId id="433" r:id="rId27"/>
    <p:sldId id="434" r:id="rId28"/>
    <p:sldId id="435" r:id="rId29"/>
    <p:sldId id="436" r:id="rId30"/>
    <p:sldId id="437" r:id="rId31"/>
    <p:sldId id="438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9BCC00"/>
    <a:srgbClr val="FAF7C8"/>
    <a:srgbClr val="E8FFC8"/>
    <a:srgbClr val="F4FCD8"/>
    <a:srgbClr val="FFFFFF"/>
    <a:srgbClr val="9ED000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ен стил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Без стил, без мрежа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ен стил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88721" autoAdjust="0"/>
  </p:normalViewPr>
  <p:slideViewPr>
    <p:cSldViewPr>
      <p:cViewPr>
        <p:scale>
          <a:sx n="78" d="100"/>
          <a:sy n="78" d="100"/>
        </p:scale>
        <p:origin x="-75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11/4/2014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11/4/2014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11/4/2014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11/4/2014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0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en/class.splobjectstorage.php" TargetMode="External"/><Relationship Id="rId3" Type="http://schemas.openxmlformats.org/officeDocument/2006/relationships/hyperlink" Target="http://php.net/manual/en/class.splstack.php" TargetMode="External"/><Relationship Id="rId7" Type="http://schemas.openxmlformats.org/officeDocument/2006/relationships/hyperlink" Target="http://php.net/manual/en/class.splfixedarray.php" TargetMode="External"/><Relationship Id="rId2" Type="http://schemas.openxmlformats.org/officeDocument/2006/relationships/hyperlink" Target="http://php.net/manual/en/class.spldoublylinkedlist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manual/en/class.splpriorityqueue.php" TargetMode="External"/><Relationship Id="rId5" Type="http://schemas.openxmlformats.org/officeDocument/2006/relationships/hyperlink" Target="http://php.net/manual/en/class.splheap.php" TargetMode="External"/><Relationship Id="rId4" Type="http://schemas.openxmlformats.org/officeDocument/2006/relationships/hyperlink" Target="http://php.net/manual/en/class.splqueue.ph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php/php_operators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ie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s.interna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PHP Language Overview</a:t>
            </a:r>
          </a:p>
        </p:txBody>
      </p:sp>
    </p:spTree>
    <p:extLst>
      <p:ext uri="{BB962C8B-B14F-4D97-AF65-F5344CB8AC3E}">
        <p14:creationId xmlns:p14="http://schemas.microsoft.com/office/powerpoint/2010/main" val="283292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Language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Variables and constants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Data structures and resources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Operators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Statements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Error handling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Linking code files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4FCD8"/>
                </a:solidFill>
              </a:rPr>
              <a:t>Core </a:t>
            </a:r>
            <a:r>
              <a:rPr lang="en-US" sz="2800" dirty="0" smtClean="0">
                <a:solidFill>
                  <a:srgbClr val="F4FCD8"/>
                </a:solidFill>
              </a:rPr>
              <a:t>functions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Naming </a:t>
            </a:r>
            <a:r>
              <a:rPr lang="en-US" sz="2800" dirty="0" err="1" smtClean="0">
                <a:solidFill>
                  <a:srgbClr val="F4FCD8"/>
                </a:solidFill>
              </a:rPr>
              <a:t>convensions</a:t>
            </a:r>
            <a:r>
              <a:rPr lang="en-US" sz="2800" dirty="0" smtClean="0">
                <a:solidFill>
                  <a:srgbClr val="F4FCD8"/>
                </a:solidFill>
              </a:rPr>
              <a:t>(move to end!!!!)</a:t>
            </a:r>
          </a:p>
        </p:txBody>
      </p:sp>
    </p:spTree>
    <p:extLst>
      <p:ext uri="{BB962C8B-B14F-4D97-AF65-F5344CB8AC3E}">
        <p14:creationId xmlns:p14="http://schemas.microsoft.com/office/powerpoint/2010/main" val="11525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$&lt;</a:t>
            </a:r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identifier&gt;=&lt;value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&gt;;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constants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define (&lt;identifier&gt;, &lt;value&gt;[, &lt;</a:t>
            </a:r>
            <a:r>
              <a:rPr lang="en-GB" sz="24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case_insensitive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&gt;=false] 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1104" y="3693855"/>
            <a:ext cx="8153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("GREETING", "Hello.", true);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GREETING; //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outputs: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"Hello."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$age = 20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;//int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";//string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$maria='Maria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';//also a string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$PI=3.14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;//real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$condition=false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;//bool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birthYear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date('Y')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- 21;//date()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Variables and constants(2)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Declaring variables can also be done by passing a string variable as the identifier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This feature is very helpful for building objects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Can be done using </a:t>
            </a:r>
            <a:r>
              <a:rPr lang="en-US" sz="2200" dirty="0" err="1" smtClean="0">
                <a:solidFill>
                  <a:srgbClr val="F4FCD8"/>
                </a:solidFill>
              </a:rPr>
              <a:t>var_dump</a:t>
            </a:r>
            <a:r>
              <a:rPr lang="en-US" sz="2200" dirty="0" smtClean="0">
                <a:solidFill>
                  <a:srgbClr val="F4FCD8"/>
                </a:solidFill>
              </a:rPr>
              <a:t>() function</a:t>
            </a:r>
            <a:endParaRPr lang="en-US" sz="22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055203"/>
            <a:ext cx="81534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//cool or not?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$var_name="variable";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$$var_name="value";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5410200"/>
            <a:ext cx="8153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$flag=true;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var_dump($flag); // outputs: bool(true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43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4FCD8"/>
                </a:solidFill>
              </a:rPr>
              <a:t>Arrays are mixed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Arrays can contain key-value pairs (Associative arrays)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>
                <a:solidFill>
                  <a:srgbClr val="F4FCD8"/>
                </a:solidFill>
              </a:rPr>
              <a:t>Key-value pairs are constructed using the </a:t>
            </a:r>
            <a:r>
              <a:rPr lang="en-US" sz="2000" dirty="0" smtClean="0">
                <a:solidFill>
                  <a:srgbClr val="9BCC00"/>
                </a:solidFill>
              </a:rPr>
              <a:t>=&gt;</a:t>
            </a:r>
            <a:r>
              <a:rPr lang="en-US" sz="2000" dirty="0" smtClean="0">
                <a:solidFill>
                  <a:srgbClr val="F4FCD8"/>
                </a:solidFill>
              </a:rPr>
              <a:t> operator</a:t>
            </a:r>
          </a:p>
          <a:p>
            <a:pPr lvl="2">
              <a:lnSpc>
                <a:spcPct val="100000"/>
              </a:lnSpc>
            </a:pPr>
            <a:endParaRPr lang="en-US" sz="20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200" dirty="0" smtClean="0">
                <a:solidFill>
                  <a:srgbClr val="F4FCD8"/>
                </a:solidFill>
              </a:rPr>
              <a:t>Also, arrays can contain both key-value pairs and simple values at the same time</a:t>
            </a:r>
          </a:p>
          <a:p>
            <a:pPr lvl="1">
              <a:lnSpc>
                <a:spcPct val="100000"/>
              </a:lnSpc>
            </a:pP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8592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&lt;key&gt;=&gt;&lt;value&gt;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267200"/>
            <a:ext cx="8153400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//Arrays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$collections = array (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"fruits"  =&gt; array("a" =&gt; "orange", "b" =&gt; "banana", "c" =&gt; "apple"),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"numbers" =&gt; array(1, 2, 3, 4, 5, 6),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"holes"   =&gt; array("first", 5 =&gt; "second", "third")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$collection_length=count($collections[‘numbers’]);//outputs 6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PHP based Web Application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Native PHP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Data structures(2)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Lists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Assign variables to array values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rgbClr val="F4FCD8"/>
                </a:solidFill>
              </a:rPr>
              <a:t>Useful for making array values more readable</a:t>
            </a: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err="1" smtClean="0">
                <a:solidFill>
                  <a:srgbClr val="F4FCD8"/>
                </a:solidFill>
              </a:rPr>
              <a:t>Spl</a:t>
            </a:r>
            <a:r>
              <a:rPr lang="en-US" sz="2800" dirty="0" smtClean="0">
                <a:solidFill>
                  <a:srgbClr val="F4FCD8"/>
                </a:solidFill>
              </a:rPr>
              <a:t> data structures</a:t>
            </a:r>
          </a:p>
          <a:p>
            <a:pPr lvl="1"/>
            <a:r>
              <a:rPr lang="en-GB" sz="2400" dirty="0" err="1" smtClean="0">
                <a:hlinkClick r:id="rId2"/>
              </a:rPr>
              <a:t>SplDoublyLinkedList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3"/>
              </a:rPr>
              <a:t>SplStack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4"/>
              </a:rPr>
              <a:t>SplQueue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SplHeap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6"/>
              </a:rPr>
              <a:t>SplPriorityQueue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7"/>
              </a:rPr>
              <a:t>SplFixedArray</a:t>
            </a:r>
            <a:r>
              <a:rPr lang="en-GB" sz="2400" dirty="0" smtClean="0"/>
              <a:t>, </a:t>
            </a:r>
            <a:r>
              <a:rPr lang="en-GB" sz="2400" dirty="0" err="1" smtClean="0">
                <a:hlinkClick r:id="rId8"/>
              </a:rPr>
              <a:t>SplObjectStorage</a:t>
            </a:r>
            <a:endParaRPr lang="en-GB" sz="2400" dirty="0"/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800" dirty="0" smtClean="0">
              <a:solidFill>
                <a:srgbClr val="F4FCD8"/>
              </a:solidFill>
            </a:endParaRPr>
          </a:p>
          <a:p>
            <a:pPr lvl="1">
              <a:lnSpc>
                <a:spcPct val="100000"/>
              </a:lnSpc>
            </a:pPr>
            <a:endParaRPr lang="en-US" sz="24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096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 = array('coffee', 'brown', 'caffeine');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list($drink, $color, $power) = $info;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"$drink is $color and $power makes it special.\n";</a:t>
            </a:r>
          </a:p>
        </p:txBody>
      </p:sp>
    </p:spTree>
    <p:extLst>
      <p:ext uri="{BB962C8B-B14F-4D97-AF65-F5344CB8AC3E}">
        <p14:creationId xmlns:p14="http://schemas.microsoft.com/office/powerpoint/2010/main" val="235600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resource is a special variable, holding a reference to an external resource.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Resources </a:t>
            </a:r>
            <a:r>
              <a:rPr lang="en-US" dirty="0"/>
              <a:t>are created and used by special functions. </a:t>
            </a:r>
            <a:endParaRPr lang="en-US" sz="2200" dirty="0">
              <a:solidFill>
                <a:srgbClr val="F4FCD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746718"/>
            <a:ext cx="81534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prints: mysql link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 = mysql_connect();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get_resource_type($c) . "\n";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prints: stream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$fp = fopen("foo", "w");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get_resource_type($fp) . "\n";</a:t>
            </a:r>
          </a:p>
        </p:txBody>
      </p:sp>
    </p:spTree>
    <p:extLst>
      <p:ext uri="{BB962C8B-B14F-4D97-AF65-F5344CB8AC3E}">
        <p14:creationId xmlns:p14="http://schemas.microsoft.com/office/powerpoint/2010/main" val="30741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of them are like operators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Strings: </a:t>
            </a:r>
            <a:r>
              <a:rPr lang="en-US" dirty="0" smtClean="0">
                <a:solidFill>
                  <a:schemeClr val="tx1"/>
                </a:solidFill>
              </a:rPr>
              <a:t>“.” </a:t>
            </a:r>
            <a:r>
              <a:rPr lang="en-US" dirty="0" smtClean="0"/>
              <a:t>(</a:t>
            </a:r>
            <a:r>
              <a:rPr lang="en-GB" dirty="0" smtClean="0"/>
              <a:t>Concatenation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Logical: </a:t>
            </a:r>
            <a:r>
              <a:rPr lang="en-US" dirty="0" smtClean="0">
                <a:solidFill>
                  <a:schemeClr val="tx1"/>
                </a:solidFill>
              </a:rPr>
              <a:t>“AND”, “OR”, “XOR”</a:t>
            </a: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343656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$ivan="Ivan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$maria=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'Maria';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$married=$ivan." and ".$maria." are married!";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echo($married);//outputs “Ivan and Maria are married!”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5105400"/>
            <a:ext cx="81534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$conditionA=true;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conditionB=true;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if(($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conditionA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$conditionB)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(!$conditionA OR $conditionB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else{…}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PHP Array Operators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PHP array operators are used to compare </a:t>
            </a:r>
            <a:r>
              <a:rPr lang="en-US" sz="2800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as comparison operators, but for arrays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3657600"/>
            <a:ext cx="81534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$x = array("a" =&gt; "red", "b" =&gt; "green");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$y = array("c" =&gt; "blue", "d" =&gt; "yellow");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$z = $x + $y; // union of $x and $y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var_dump($z);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===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&lt;&gt; $y);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var_dump($x !== $y);</a:t>
            </a:r>
          </a:p>
        </p:txBody>
      </p:sp>
    </p:spTree>
    <p:extLst>
      <p:ext uri="{BB962C8B-B14F-4D97-AF65-F5344CB8AC3E}">
        <p14:creationId xmlns:p14="http://schemas.microsoft.com/office/powerpoint/2010/main" val="8105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Operators(3)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info on operators: </a:t>
            </a:r>
            <a:r>
              <a:rPr lang="en-US" dirty="0" smtClean="0">
                <a:hlinkClick r:id="rId2"/>
              </a:rPr>
              <a:t>http://www.w3schools.com/php/php_operators.asp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6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Like in </a:t>
            </a:r>
            <a:r>
              <a:rPr lang="en-US" dirty="0"/>
              <a:t>C</a:t>
            </a:r>
            <a:r>
              <a:rPr lang="en-US" dirty="0" smtClean="0"/>
              <a:t>++ and C#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If-else statement, switch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for, while, do-while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51535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($&lt;collection_ident&gt; as $&lt;key_ident&gt;=&gt;$&lt;value_ident&gt;)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//Expressions using $&lt;key&gt; and $&lt;value_ident&gt;...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Simple </a:t>
            </a:r>
            <a:r>
              <a:rPr lang="en-US" dirty="0" smtClean="0">
                <a:solidFill>
                  <a:schemeClr val="tx1"/>
                </a:solidFill>
              </a:rPr>
              <a:t>die() </a:t>
            </a:r>
            <a:r>
              <a:rPr lang="en-US" dirty="0" smtClean="0"/>
              <a:t>statements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Read more here: </a:t>
            </a:r>
            <a:r>
              <a:rPr lang="en-US" dirty="0" smtClean="0">
                <a:hlinkClick r:id="rId2"/>
              </a:rPr>
              <a:t>http://php.net/manual/en/function.die.php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334161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if(!file_exists("welcome.txt"))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die("File not found");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$file=fopen("welcome.txt","r");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try-catch-finally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\Exception class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819400"/>
            <a:ext cx="81534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troll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Exception("Just kidding!");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catch(Exception $boom)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var_dump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($boom);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echo 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That’s all folks! 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Error handling(3)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Error report levels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Assigned with </a:t>
            </a:r>
            <a:r>
              <a:rPr lang="en-GB" dirty="0" err="1" smtClean="0"/>
              <a:t>error_reporting</a:t>
            </a:r>
            <a:r>
              <a:rPr lang="en-GB" dirty="0" smtClean="0"/>
              <a:t>() function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7094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error_reporting(E_ALL); 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15367"/>
              </p:ext>
            </p:extLst>
          </p:nvPr>
        </p:nvGraphicFramePr>
        <p:xfrm>
          <a:off x="533400" y="3200400"/>
          <a:ext cx="8153400" cy="3225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effectLst/>
                        </a:rPr>
                        <a:t>Integer code</a:t>
                      </a:r>
                      <a:endParaRPr lang="en-GB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Non-fatal.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Execution </a:t>
                      </a:r>
                      <a:r>
                        <a:rPr lang="en-US" sz="1200" dirty="0"/>
                        <a:t>of the script is not halted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Run-time notices. </a:t>
                      </a:r>
                      <a:r>
                        <a:rPr lang="en-US" sz="1200" dirty="0" smtClean="0"/>
                        <a:t>Potential</a:t>
                      </a:r>
                      <a:r>
                        <a:rPr lang="en-US" sz="1200" baseline="0" dirty="0" smtClean="0"/>
                        <a:t> error.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Fatal user-generated error. </a:t>
                      </a:r>
                      <a:r>
                        <a:rPr lang="en-US" sz="1200" dirty="0" smtClean="0"/>
                        <a:t>Caused</a:t>
                      </a:r>
                      <a:r>
                        <a:rPr lang="en-US" sz="1200" baseline="0" dirty="0" smtClean="0"/>
                        <a:t> by </a:t>
                      </a:r>
                      <a:r>
                        <a:rPr lang="en-US" sz="1200" dirty="0" err="1" smtClean="0"/>
                        <a:t>trigger_error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E_USER_WARNING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Non-fatal user-generated warning.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E_USER_NOTICE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User-generated </a:t>
                      </a:r>
                      <a:r>
                        <a:rPr lang="en-US" sz="1200" dirty="0" smtClean="0"/>
                        <a:t>notice.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 dirty="0"/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E_RECOVERABLE_ERROR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Catchable fatal error</a:t>
                      </a:r>
                      <a:r>
                        <a:rPr lang="en-US" sz="1200" dirty="0" smtClean="0"/>
                        <a:t>. Used with </a:t>
                      </a:r>
                      <a:r>
                        <a:rPr lang="en-US" sz="1200" dirty="0" err="1" smtClean="0"/>
                        <a:t>set_error_handler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sz="1200"/>
                        <a:t>8191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E_ALL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errors and warnings </a:t>
                      </a:r>
                      <a:r>
                        <a:rPr lang="en-US" sz="1200" dirty="0" smtClean="0"/>
                        <a:t>(PHP </a:t>
                      </a:r>
                      <a:r>
                        <a:rPr lang="en-US" sz="1200" dirty="0"/>
                        <a:t>5.4)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6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include()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you want to include a </a:t>
            </a:r>
            <a:r>
              <a:rPr lang="en-US" dirty="0" smtClean="0"/>
              <a:t>file </a:t>
            </a:r>
            <a:r>
              <a:rPr lang="en-US" dirty="0"/>
              <a:t>within the current process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include_once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exactly the same as </a:t>
            </a:r>
            <a:r>
              <a:rPr lang="en-US" dirty="0" smtClean="0"/>
              <a:t>the </a:t>
            </a:r>
            <a:r>
              <a:rPr lang="en-US" dirty="0"/>
              <a:t>include function except it will limit the file to be used once.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166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410200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nclude_once(&lt;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Linking code files(2)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>
                <a:solidFill>
                  <a:schemeClr val="tx1"/>
                </a:solidFill>
              </a:rPr>
              <a:t>require()</a:t>
            </a:r>
            <a:r>
              <a:rPr lang="en-US" dirty="0" smtClean="0"/>
              <a:t>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exactly the same as the </a:t>
            </a:r>
            <a:r>
              <a:rPr lang="en-US" dirty="0" smtClean="0"/>
              <a:t>include()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require_once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/>
              <a:t>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the </a:t>
            </a:r>
            <a:r>
              <a:rPr lang="en-US" dirty="0" err="1" smtClean="0"/>
              <a:t>include_once</a:t>
            </a:r>
            <a:r>
              <a:rPr lang="en-US" dirty="0" smtClean="0"/>
              <a:t>()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make sure that the file exists before adding it to the </a:t>
            </a:r>
            <a:r>
              <a:rPr lang="en-US" dirty="0" smtClean="0"/>
              <a:t>page </a:t>
            </a:r>
            <a:r>
              <a:rPr lang="en-US" dirty="0"/>
              <a:t>if it's not there it will throw a fatal error.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2544" y="5833646"/>
            <a:ext cx="8153400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require_once(&lt;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5562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has many </a:t>
            </a:r>
            <a:r>
              <a:rPr lang="en-US" dirty="0" err="1" smtClean="0"/>
              <a:t>inbuild</a:t>
            </a:r>
            <a:r>
              <a:rPr lang="en-US" dirty="0" smtClean="0"/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makes the development process easy and fast, but it could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about core functions from here: </a:t>
            </a:r>
            <a:r>
              <a:rPr lang="en-US" dirty="0" smtClean="0">
                <a:hlinkClick r:id="rId3"/>
              </a:rPr>
              <a:t>http://php.net/manual/en/functions.internal.php</a:t>
            </a: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3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6175</TotalTime>
  <Words>1639</Words>
  <Application>Microsoft Office PowerPoint</Application>
  <PresentationFormat>Презентация на цял екран (4:3)</PresentationFormat>
  <Paragraphs>288</Paragraphs>
  <Slides>31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2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Current version</vt:lpstr>
      <vt:lpstr>PHP Language Overview</vt:lpstr>
      <vt:lpstr>PHP Language overview</vt:lpstr>
      <vt:lpstr>Variables and constants</vt:lpstr>
      <vt:lpstr>Variables and constants(2)</vt:lpstr>
      <vt:lpstr>Data structures</vt:lpstr>
      <vt:lpstr>Data structures(2)</vt:lpstr>
      <vt:lpstr>Resources</vt:lpstr>
      <vt:lpstr>Operators</vt:lpstr>
      <vt:lpstr>Operators(2)</vt:lpstr>
      <vt:lpstr>Operators(3)</vt:lpstr>
      <vt:lpstr>Statements</vt:lpstr>
      <vt:lpstr>Error handling</vt:lpstr>
      <vt:lpstr>Error handling(2)</vt:lpstr>
      <vt:lpstr>Error handling(3)</vt:lpstr>
      <vt:lpstr>Linking code files</vt:lpstr>
      <vt:lpstr>Linking code files(2)</vt:lpstr>
      <vt:lpstr>Core functions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921</cp:revision>
  <dcterms:created xsi:type="dcterms:W3CDTF">2007-12-08T16:03:35Z</dcterms:created>
  <dcterms:modified xsi:type="dcterms:W3CDTF">2014-11-04T11:41:34Z</dcterms:modified>
  <cp:category>ASP.NET, web development</cp:category>
</cp:coreProperties>
</file>