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82" r:id="rId2"/>
    <p:sldId id="383" r:id="rId3"/>
    <p:sldId id="405" r:id="rId4"/>
    <p:sldId id="384" r:id="rId5"/>
    <p:sldId id="408" r:id="rId6"/>
    <p:sldId id="409" r:id="rId7"/>
    <p:sldId id="410" r:id="rId8"/>
    <p:sldId id="411" r:id="rId9"/>
    <p:sldId id="413" r:id="rId10"/>
    <p:sldId id="415" r:id="rId11"/>
    <p:sldId id="416" r:id="rId12"/>
    <p:sldId id="417" r:id="rId13"/>
    <p:sldId id="418" r:id="rId14"/>
    <p:sldId id="406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402" r:id="rId24"/>
    <p:sldId id="393" r:id="rId25"/>
    <p:sldId id="403" r:id="rId26"/>
    <p:sldId id="404" r:id="rId27"/>
    <p:sldId id="394" r:id="rId28"/>
    <p:sldId id="395" r:id="rId29"/>
    <p:sldId id="396" r:id="rId30"/>
    <p:sldId id="397" r:id="rId31"/>
    <p:sldId id="398" r:id="rId32"/>
    <p:sldId id="401" r:id="rId33"/>
    <p:sldId id="400" r:id="rId34"/>
    <p:sldId id="333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7C8"/>
    <a:srgbClr val="E8FFC8"/>
    <a:srgbClr val="F4FCD8"/>
    <a:srgbClr val="9BCC00"/>
    <a:srgbClr val="FFFFFF"/>
    <a:srgbClr val="1E1E1E"/>
    <a:srgbClr val="9ED000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136" autoAdjust="0"/>
  </p:normalViewPr>
  <p:slideViewPr>
    <p:cSldViewPr>
      <p:cViewPr>
        <p:scale>
          <a:sx n="78" d="100"/>
          <a:sy n="78" d="100"/>
        </p:scale>
        <p:origin x="-114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C5DF44C6-163B-488E-A22B-589A494647B3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DD71F87D-7094-41B5-95C9-7A5C92C2DB47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230161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Бележки на автора:</a:t>
            </a:r>
          </a:p>
          <a:p>
            <a:r>
              <a:rPr lang="ru-RU" sz="1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Споделяне на потребителски контроли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Потребителските контроли могат да се споделят между всички страници на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приложението. Не могат да се споделят между различни </a:t>
            </a:r>
            <a:r>
              <a:rPr lang="bg-BG" sz="1000" dirty="0" smtClean="0"/>
              <a:t>уеб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приложения (като изключим </a:t>
            </a:r>
            <a:r>
              <a:rPr lang="en-US" sz="10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copy&amp;paste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"технологията"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 )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Друг подход е да се създаде 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Web custom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контрола</a:t>
            </a:r>
            <a:r>
              <a:rPr lang="en-US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bg-BG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Създаването на такава е много по-трудоемко, защото за разлика от потребителските контроли всичко се пише на ръка.</a:t>
            </a:r>
          </a:p>
          <a:p>
            <a:endParaRPr lang="bg-BG" sz="1000" dirty="0" smtClean="0"/>
          </a:p>
        </p:txBody>
      </p:sp>
    </p:spTree>
    <p:extLst>
      <p:ext uri="{BB962C8B-B14F-4D97-AF65-F5344CB8AC3E}">
        <p14:creationId xmlns:p14="http://schemas.microsoft.com/office/powerpoint/2010/main" val="204471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142553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9963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2344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27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29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67202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31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8202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7241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3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97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33BD271E-2113-4C30-9CBB-D88489DF8451}" type="datetime1">
              <a:rPr lang="en-US" sz="1100" b="0">
                <a:solidFill>
                  <a:schemeClr val="tx1"/>
                </a:solidFill>
              </a:rPr>
              <a:pPr/>
              <a:t>10/26/2014</a:t>
            </a:fld>
            <a:r>
              <a:rPr lang="en-US" sz="1100" b="0" dirty="0">
                <a:solidFill>
                  <a:schemeClr val="tx1"/>
                </a:solidFill>
              </a:rPr>
              <a:t>07/16/96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BE444996-B045-43EC-8E14-9E3A374FC3C1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r>
              <a:rPr lang="en-US" sz="1100" b="0" dirty="0">
                <a:solidFill>
                  <a:schemeClr val="tx1"/>
                </a:solidFill>
              </a:rPr>
              <a:t>##</a:t>
            </a:r>
            <a:endParaRPr lang="en-US" sz="1300" b="0" i="0" dirty="0">
              <a:solidFill>
                <a:schemeClr val="tx1"/>
              </a:solidFill>
            </a:endParaRP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8526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8968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6784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308773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2377054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1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5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30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andomibis.com/coolcloc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19845"/>
            <a:ext cx="7162800" cy="1056755"/>
          </a:xfrm>
        </p:spPr>
        <p:txBody>
          <a:bodyPr/>
          <a:lstStyle/>
          <a:p>
            <a:r>
              <a:rPr lang="en-US" dirty="0"/>
              <a:t>Creating web applications using PHP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341144"/>
            <a:ext cx="8382000" cy="569120"/>
          </a:xfrm>
        </p:spPr>
        <p:txBody>
          <a:bodyPr/>
          <a:lstStyle/>
          <a:p>
            <a:r>
              <a:rPr lang="en-US" dirty="0" smtClean="0"/>
              <a:t>Introduction to PHP and PHP MVC Frameworks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0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9436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 smtClean="0">
                <a:solidFill>
                  <a:srgbClr val="F4FCD8"/>
                </a:solidFill>
              </a:rPr>
              <a:t>Innovations in PHP 3</a:t>
            </a:r>
          </a:p>
          <a:p>
            <a:pPr lvl="1">
              <a:lnSpc>
                <a:spcPct val="100000"/>
              </a:lnSpc>
            </a:pPr>
            <a:r>
              <a:rPr lang="en-GB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 </a:t>
            </a:r>
            <a:r>
              <a:rPr lang="en-GB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extensibility </a:t>
            </a:r>
          </a:p>
          <a:p>
            <a:pPr lvl="2">
              <a:lnSpc>
                <a:spcPct val="100000"/>
              </a:lnSpc>
            </a:pPr>
            <a:r>
              <a:rPr lang="en-US" sz="2700" dirty="0"/>
              <a:t>T</a:t>
            </a:r>
            <a:r>
              <a:rPr lang="en-US" sz="2700" dirty="0" smtClean="0"/>
              <a:t>he </a:t>
            </a:r>
            <a:r>
              <a:rPr lang="en-US" sz="2700" dirty="0"/>
              <a:t>ease of extending the language itself attracted dozens of developers who submitted a variety of </a:t>
            </a:r>
            <a:r>
              <a:rPr lang="en-US" sz="2700" dirty="0" smtClean="0"/>
              <a:t>modules</a:t>
            </a:r>
            <a:endParaRPr lang="en-GB" sz="2700" dirty="0" smtClean="0"/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Mature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interface for multiple databases, protocols, and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APIs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Powerful </a:t>
            </a: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consistent language </a:t>
            </a:r>
            <a:r>
              <a:rPr lang="en-US" sz="27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syntax and OOP support</a:t>
            </a:r>
            <a:endParaRPr lang="en-US" sz="27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June, 1998, with many new developers from around the world joining the effort, PHP 3.0 was announced by the new PHP Development Team as the official successor to PHP/FI 2.0.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2800" dirty="0"/>
              <a:t>At its peak, PHP 3.0 was installed on approximately 10% of the web servers on the Internet. </a:t>
            </a:r>
            <a:endParaRPr lang="en-US" sz="3000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8611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9BCC00"/>
                </a:solidFill>
              </a:rPr>
              <a:t>PHP4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rgbClr val="F4FCD8"/>
                </a:solidFill>
              </a:rPr>
              <a:t>was developed with complex applications in mind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PHP’s Core was again </a:t>
            </a:r>
            <a:r>
              <a:rPr lang="en-US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rewriten</a:t>
            </a:r>
            <a:endParaRPr lang="en-US" sz="28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design goals were to improve performance, and improve the modularity of PHP's code 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The new engine, dubbed '</a:t>
            </a:r>
            <a:r>
              <a:rPr lang="en-US" sz="2600" dirty="0" err="1"/>
              <a:t>Zend</a:t>
            </a:r>
            <a:r>
              <a:rPr lang="en-US" sz="2600" dirty="0"/>
              <a:t> Engine' (comprised of their first names, </a:t>
            </a:r>
            <a:r>
              <a:rPr lang="en-US" sz="2600" dirty="0" err="1"/>
              <a:t>Zeev</a:t>
            </a:r>
            <a:r>
              <a:rPr lang="en-US" sz="2600" dirty="0"/>
              <a:t> and </a:t>
            </a:r>
            <a:r>
              <a:rPr lang="en-US" sz="2600" dirty="0" err="1"/>
              <a:t>Andi</a:t>
            </a:r>
            <a:r>
              <a:rPr lang="en-US" sz="2600" dirty="0"/>
              <a:t>), met these design goals successfully, and was first introduced in mid 1999</a:t>
            </a:r>
          </a:p>
        </p:txBody>
      </p:sp>
    </p:spTree>
    <p:extLst>
      <p:ext uri="{BB962C8B-B14F-4D97-AF65-F5344CB8AC3E}">
        <p14:creationId xmlns:p14="http://schemas.microsoft.com/office/powerpoint/2010/main" val="27800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ASP.NET User Controls</a:t>
            </a:r>
            <a:br>
              <a:rPr lang="en-US" dirty="0" smtClean="0"/>
            </a:br>
            <a:r>
              <a:rPr lang="en-US" dirty="0" smtClean="0"/>
              <a:t>and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92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offers two ways of building reusable UI components: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UI server controls (reusable code snippets), </a:t>
            </a:r>
            <a:r>
              <a:rPr lang="en-US" dirty="0"/>
              <a:t>designed in Visual </a:t>
            </a:r>
            <a:r>
              <a:rPr lang="en-US" dirty="0" smtClean="0"/>
              <a:t>Studio</a:t>
            </a:r>
            <a:endParaRPr lang="bg-BG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Consist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.ascx.cs</a:t>
            </a:r>
            <a:r>
              <a:rPr lang="en-US" dirty="0" smtClean="0"/>
              <a:t> files,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HTML, rendered in C#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40768"/>
            <a:ext cx="7924800" cy="16939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User Controls</a:t>
            </a:r>
            <a:endParaRPr lang="bg-BG" dirty="0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12" y="3460214"/>
            <a:ext cx="3598788" cy="2705090"/>
          </a:xfrm>
          <a:prstGeom prst="roundRect">
            <a:avLst>
              <a:gd name="adj" fmla="val 6433"/>
            </a:avLst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1872208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8" name="Picture 4" descr="folder,yellow,th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88841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5552">
            <a:off x="5841402" y="4482378"/>
            <a:ext cx="1954196" cy="19541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2" name="Picture 8" descr="control,pane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046">
            <a:off x="1138083" y="4563597"/>
            <a:ext cx="1795264" cy="179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Controls</a:t>
            </a:r>
            <a:endParaRPr lang="bg-BG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 marL="282575" lvl="1" indent="-282575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user controls </a:t>
            </a:r>
            <a:r>
              <a:rPr lang="en-US" sz="3200" dirty="0" smtClean="0"/>
              <a:t>are reusable UI components used in ASP.NET Web Forms applications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User controls derive </a:t>
            </a:r>
            <a:r>
              <a:rPr lang="en-US" dirty="0" smtClean="0"/>
              <a:t>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UserControl</a:t>
            </a:r>
            <a:r>
              <a:rPr lang="en-US" dirty="0" smtClean="0"/>
              <a:t> which derive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TemplateControl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a Web form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code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 code</a:t>
            </a:r>
            <a:r>
              <a:rPr lang="en-US" dirty="0" smtClean="0"/>
              <a:t> </a:t>
            </a:r>
            <a:r>
              <a:rPr lang="en-US" dirty="0"/>
              <a:t>(code behind)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Could have properties and events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developers to create their own controls with own UI and custom behavior</a:t>
            </a:r>
          </a:p>
        </p:txBody>
      </p:sp>
    </p:spTree>
    <p:extLst>
      <p:ext uri="{BB962C8B-B14F-4D97-AF65-F5344CB8AC3E}">
        <p14:creationId xmlns:p14="http://schemas.microsoft.com/office/powerpoint/2010/main" val="389731142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User Controls (2)</a:t>
            </a:r>
            <a:endParaRPr lang="bg-BG" sz="4000"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Adding a</a:t>
            </a:r>
            <a:r>
              <a:rPr lang="bg-BG" dirty="0" smtClean="0"/>
              <a:t> </a:t>
            </a:r>
            <a:r>
              <a:rPr lang="en-US" dirty="0" smtClean="0"/>
              <a:t>Web User Control from Visual Studio: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0320" y="3789040"/>
            <a:ext cx="3680112" cy="2616659"/>
          </a:xfrm>
          <a:prstGeom prst="roundRect">
            <a:avLst>
              <a:gd name="adj" fmla="val 2462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" y="1864530"/>
            <a:ext cx="5184576" cy="2547937"/>
          </a:xfrm>
          <a:prstGeom prst="roundRect">
            <a:avLst>
              <a:gd name="adj" fmla="val 1398"/>
            </a:avLst>
          </a:prstGeom>
          <a:noFill/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636304" y="3356992"/>
            <a:ext cx="720080" cy="1740377"/>
          </a:xfrm>
          <a:prstGeom prst="straightConnector1">
            <a:avLst/>
          </a:prstGeom>
          <a:ln w="38100">
            <a:solidFill>
              <a:schemeClr val="bg1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2799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(3)</a:t>
            </a:r>
            <a:endParaRPr lang="bg-BG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Web user control is: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An</a:t>
            </a:r>
            <a:r>
              <a:rPr lang="bg-BG" dirty="0" smtClean="0"/>
              <a:t> </a:t>
            </a:r>
            <a:r>
              <a:rPr lang="en-US" dirty="0" smtClean="0"/>
              <a:t>reusable ASP.NET code snippet that can be nested as part of an ASP.NET page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A server component which offers a user interface and attached logic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Server side logic and lifecycle events (C# code behind)</a:t>
            </a:r>
          </a:p>
          <a:p>
            <a:pPr marL="1154112" lvl="2" indent="-457200">
              <a:lnSpc>
                <a:spcPct val="100000"/>
              </a:lnSpc>
            </a:pPr>
            <a:r>
              <a:rPr lang="en-US" dirty="0" smtClean="0"/>
              <a:t>Client-side logic (JavaScript code)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Shared between the pages of the application</a:t>
            </a:r>
            <a:endParaRPr lang="bg-BG" dirty="0" smtClean="0"/>
          </a:p>
          <a:p>
            <a:pPr marL="862012" lvl="1" indent="-457200">
              <a:lnSpc>
                <a:spcPct val="100000"/>
              </a:lnSpc>
            </a:pPr>
            <a:r>
              <a:rPr lang="en-US" dirty="0" smtClean="0"/>
              <a:t>Cannot be displayed directly in the browser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507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(4)</a:t>
            </a:r>
            <a:endParaRPr lang="bg-BG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Differs from custom server </a:t>
            </a:r>
            <a:r>
              <a:rPr lang="en-US" dirty="0" smtClean="0"/>
              <a:t>controls</a:t>
            </a:r>
          </a:p>
          <a:p>
            <a:pPr marL="571500" lvl="1" indent="-228600">
              <a:lnSpc>
                <a:spcPct val="100000"/>
              </a:lnSpc>
              <a:tabLst>
                <a:tab pos="347663" algn="l"/>
              </a:tabLst>
            </a:pPr>
            <a:r>
              <a:rPr lang="en-US" dirty="0" smtClean="0"/>
              <a:t>Custom </a:t>
            </a:r>
            <a:r>
              <a:rPr lang="en-US" dirty="0"/>
              <a:t>controls are advanced and beyond </a:t>
            </a:r>
            <a:r>
              <a:rPr lang="en-US" dirty="0" smtClean="0"/>
              <a:t>the scope </a:t>
            </a:r>
            <a:r>
              <a:rPr lang="en-US" dirty="0"/>
              <a:t>of the course 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Consists of</a:t>
            </a:r>
            <a:r>
              <a:rPr lang="ru-RU" dirty="0"/>
              <a:t> HTML </a:t>
            </a:r>
            <a:r>
              <a:rPr lang="en-US" dirty="0"/>
              <a:t>and code</a:t>
            </a:r>
            <a:endParaRPr lang="ru-RU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Doesn’t contain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HTML tags</a:t>
            </a:r>
            <a:endParaRPr lang="bg-BG" dirty="0"/>
          </a:p>
          <a:p>
            <a:pPr marL="342900" indent="-285750">
              <a:lnSpc>
                <a:spcPct val="100000"/>
              </a:lnSpc>
              <a:tabLst>
                <a:tab pos="347663" algn="l"/>
              </a:tabLst>
            </a:pPr>
            <a:r>
              <a:rPr lang="en-US" dirty="0"/>
              <a:t>Uses 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@Control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instead of</a:t>
            </a:r>
            <a:r>
              <a:rPr lang="ru-RU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295400"/>
            <a:ext cx="6153472" cy="5334000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Introduction t0 PHP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PHP Language Overview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Writing a PHP based Web Application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Native PHP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CodeIgniter</a:t>
            </a:r>
            <a:r>
              <a:rPr lang="en-US" dirty="0" smtClean="0"/>
              <a:t> MVC</a:t>
            </a:r>
          </a:p>
          <a:p>
            <a:pPr marL="862013" lvl="1" indent="-514350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err="1" smtClean="0"/>
              <a:t>Laravel</a:t>
            </a:r>
            <a:r>
              <a:rPr lang="en-US" dirty="0" smtClean="0"/>
              <a:t> MVC</a:t>
            </a:r>
            <a:endParaRPr lang="en-US" dirty="0" smtClean="0"/>
          </a:p>
          <a:p>
            <a:pPr marL="862013" lvl="1" indent="-514350">
              <a:lnSpc>
                <a:spcPct val="11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2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User Controls – Advantages</a:t>
            </a:r>
            <a:endParaRPr lang="bg-BG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Independent</a:t>
            </a:r>
            <a:endParaRPr lang="ru-RU" dirty="0" smtClean="0"/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Use separate</a:t>
            </a:r>
            <a:r>
              <a:rPr lang="ru-RU" dirty="0"/>
              <a:t> namespaces </a:t>
            </a:r>
            <a:r>
              <a:rPr lang="en-US" dirty="0"/>
              <a:t>for the </a:t>
            </a:r>
            <a:r>
              <a:rPr lang="en-US" dirty="0" smtClean="0"/>
              <a:t>variables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Avoid </a:t>
            </a:r>
            <a:r>
              <a:rPr lang="en-US" dirty="0"/>
              <a:t>name collisions with the names of methods and properties of the </a:t>
            </a:r>
            <a:r>
              <a:rPr lang="en-US" dirty="0" smtClean="0"/>
              <a:t>page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Reusable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used more than once on a single page</a:t>
            </a:r>
            <a:r>
              <a:rPr lang="ru-RU" dirty="0"/>
              <a:t> </a:t>
            </a:r>
            <a:endParaRPr lang="en-US" dirty="0" smtClean="0"/>
          </a:p>
          <a:p>
            <a:pPr marL="1295400" lvl="2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No </a:t>
            </a:r>
            <a:r>
              <a:rPr lang="en-US" dirty="0"/>
              <a:t>conflicts with properties and </a:t>
            </a:r>
            <a:r>
              <a:rPr lang="en-US" dirty="0" smtClean="0"/>
              <a:t>methods</a:t>
            </a:r>
          </a:p>
          <a:p>
            <a:pPr marL="655637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Language neutrality</a:t>
            </a:r>
          </a:p>
          <a:p>
            <a:pPr marL="1003300" lvl="1" indent="-457200">
              <a:lnSpc>
                <a:spcPct val="90000"/>
              </a:lnSpc>
              <a:tabLst>
                <a:tab pos="0" algn="l"/>
              </a:tabLst>
            </a:pPr>
            <a:r>
              <a:rPr lang="en-US" dirty="0" smtClean="0"/>
              <a:t>User </a:t>
            </a:r>
            <a:r>
              <a:rPr lang="en-US" dirty="0"/>
              <a:t>controls can be written in a language different of the one used in the page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92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Sharing of User Controls</a:t>
            </a:r>
            <a:endParaRPr lang="bg-BG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User controls can be used throughout an application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Cannot be shared between two Web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 by the</a:t>
            </a:r>
            <a:r>
              <a:rPr lang="bg-BG" dirty="0" smtClean="0"/>
              <a:t> </a:t>
            </a:r>
            <a:r>
              <a:rPr lang="en-US" noProof="1" smtClean="0"/>
              <a:t>copy&amp;paste</a:t>
            </a:r>
            <a:r>
              <a:rPr lang="en-US" dirty="0" smtClean="0"/>
              <a:t> "approach</a:t>
            </a:r>
            <a:r>
              <a:rPr lang="bg-BG" dirty="0" smtClean="0"/>
              <a:t>" </a:t>
            </a:r>
            <a:r>
              <a:rPr lang="bg-BG" dirty="0" smtClean="0">
                <a:sym typeface="Wingdings" pitchFamily="2" charset="2"/>
              </a:rPr>
              <a:t>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Another approach is to create a</a:t>
            </a:r>
            <a:r>
              <a:rPr lang="bg-BG" dirty="0" smtClean="0"/>
              <a:t> </a:t>
            </a:r>
            <a:r>
              <a:rPr lang="en-US" dirty="0" smtClean="0"/>
              <a:t>Web custom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Everything is manually written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9157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Using User Controls</a:t>
            </a:r>
            <a:endParaRPr lang="bg-BG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A </a:t>
            </a:r>
            <a:r>
              <a:rPr lang="en-US" dirty="0" smtClean="0"/>
              <a:t>user control </a:t>
            </a:r>
            <a:r>
              <a:rPr lang="en-US" dirty="0"/>
              <a:t>can be added to each</a:t>
            </a:r>
            <a:r>
              <a:rPr lang="bg-BG" dirty="0"/>
              <a:t> </a:t>
            </a:r>
            <a:r>
              <a:rPr lang="en-US" dirty="0" smtClean="0"/>
              <a:t>ASP.NET Web form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is called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host</a:t>
            </a:r>
            <a:r>
              <a:rPr lang="en-US" dirty="0" smtClean="0"/>
              <a:t>"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/>
              <a:t>The form adds the control by using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@Register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directive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endParaRPr lang="en-US" dirty="0" smtClean="0"/>
          </a:p>
          <a:p>
            <a:pPr marL="401637" indent="-285750">
              <a:lnSpc>
                <a:spcPct val="100000"/>
              </a:lnSpc>
              <a:tabLst>
                <a:tab pos="509588" algn="l"/>
              </a:tabLst>
            </a:pPr>
            <a:endParaRPr lang="bg-BG" sz="1600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TagName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defines the name used by tags </a:t>
            </a:r>
            <a:r>
              <a:rPr lang="en-US" dirty="0" smtClean="0"/>
              <a:t>that will </a:t>
            </a:r>
            <a:r>
              <a:rPr lang="en-US" dirty="0"/>
              <a:t>insert an instance of the control</a:t>
            </a:r>
            <a:endParaRPr lang="bg-BG" dirty="0"/>
          </a:p>
          <a:p>
            <a:pPr marL="573087" indent="-457200">
              <a:lnSpc>
                <a:spcPct val="100000"/>
              </a:lnSpc>
              <a:tabLst>
                <a:tab pos="509588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Src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the path to the </a:t>
            </a:r>
            <a:r>
              <a:rPr lang="en-US" dirty="0" smtClean="0"/>
              <a:t>user </a:t>
            </a:r>
            <a:r>
              <a:rPr lang="en-US" dirty="0"/>
              <a:t>control</a:t>
            </a:r>
            <a:endParaRPr lang="bg-BG" dirty="0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27584" y="4030598"/>
            <a:ext cx="748883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Register TagPrefix="demo" TagName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="SomeN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Src="NumberBox.ascx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"%&gt;</a:t>
            </a:r>
          </a:p>
        </p:txBody>
      </p:sp>
    </p:spTree>
    <p:extLst>
      <p:ext uri="{BB962C8B-B14F-4D97-AF65-F5344CB8AC3E}">
        <p14:creationId xmlns:p14="http://schemas.microsoft.com/office/powerpoint/2010/main" val="3281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Welcome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"Welcome Label"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&lt;asp:Label&gt;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 smtClean="0"/>
              <a:t> and says "Welcome, Name"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AlternateColor</a:t>
            </a:r>
            <a:r>
              <a:rPr lang="en-US" sz="2800" dirty="0" smtClean="0"/>
              <a:t> (on mouse over)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31877"/>
            <a:ext cx="7924800" cy="135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Language="C#" AutoEventWireup="true"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="WelcomeLabel.ascx.cs"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="Custom_Controls_Demo.WelcomeLabel" %&gt;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ID="LabelWelcome" runat="server"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406769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WelcomeLabel : 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182473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49344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WelcomeLabel.ascx.cs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Welcome Label ASCX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8640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717924" y="3237260"/>
            <a:ext cx="18638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fileinfo.com/images/icons/files/128/ascx-16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07" y="3505198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353" y="3895724"/>
            <a:ext cx="2943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We want to create a "Numeric" user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&lt;asp:TextBox&gt;</a:t>
            </a:r>
            <a:r>
              <a:rPr lang="en-US" sz="2800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integer numbers only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With "+" and "-" buttons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608923"/>
            <a:ext cx="8077200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Control Language="C#"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="NumericBox.ascx.cs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ID="TextBoxNumber" runat="server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ID="ButtonIncrease" runat="server" Text="+"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ID="ButtonDecrease" runat="server" Text="-"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387471"/>
            <a:ext cx="80772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partial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NumericBox :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System.Web.UI.UserControl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184" y="3259519"/>
            <a:ext cx="18678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386" y="5030046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NumericBox.ascx.cs</a:t>
            </a:r>
          </a:p>
        </p:txBody>
      </p:sp>
    </p:spTree>
    <p:extLst>
      <p:ext uri="{BB962C8B-B14F-4D97-AF65-F5344CB8AC3E}">
        <p14:creationId xmlns:p14="http://schemas.microsoft.com/office/powerpoint/2010/main" val="2424031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Numeric Box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783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8"/>
          <a:stretch/>
        </p:blipFill>
        <p:spPr bwMode="auto">
          <a:xfrm>
            <a:off x="838200" y="3477864"/>
            <a:ext cx="1528928" cy="165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33">
            <a:off x="6271538" y="3754566"/>
            <a:ext cx="2169034" cy="14028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952" y="3849860"/>
            <a:ext cx="3286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br>
              <a:rPr lang="en-US" dirty="0" smtClean="0"/>
            </a:br>
            <a:r>
              <a:rPr lang="en-US" dirty="0" smtClean="0"/>
              <a:t>Custom Controls</a:t>
            </a:r>
            <a:endParaRPr lang="bg-BG" dirty="0" smtClean="0"/>
          </a:p>
        </p:txBody>
      </p:sp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11" y="1439294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4181876" y="1367918"/>
            <a:ext cx="2862755" cy="2862757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 smtClean="0"/>
              <a:t>ASP.NET 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custom controls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Plain C# code inheriting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HTML, rendered in C#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[Category("…")]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[Description("…")]</a:t>
            </a:r>
            <a:r>
              <a:rPr lang="en-US" dirty="0"/>
              <a:t> </a:t>
            </a:r>
            <a:r>
              <a:rPr lang="en-US" dirty="0" smtClean="0"/>
              <a:t>serve for interaction with the Visual Studio's Property Designer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RenderContents</a:t>
            </a:r>
            <a:r>
              <a:rPr lang="en-US" dirty="0" smtClean="0"/>
              <a:t> method renders the control as HTML code</a:t>
            </a:r>
          </a:p>
        </p:txBody>
      </p:sp>
    </p:spTree>
    <p:extLst>
      <p:ext uri="{BB962C8B-B14F-4D97-AF65-F5344CB8AC3E}">
        <p14:creationId xmlns:p14="http://schemas.microsoft.com/office/powerpoint/2010/main" val="290168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Custom</a:t>
            </a:r>
            <a:br>
              <a:rPr lang="en-US" dirty="0" smtClean="0"/>
            </a:br>
            <a:r>
              <a:rPr lang="en-US" dirty="0" smtClean="0"/>
              <a:t>Control: SEOPlugin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52417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6738" name="Picture 2" descr="http://t3.gstatic.com/images?q=tbn:ANd9GcTHqOGW308GmccMgu9_Q2PiSFr_btn3N3Lhyk7DMWWg2BlcbT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06" y="1556792"/>
            <a:ext cx="2438400" cy="1876425"/>
          </a:xfrm>
          <a:prstGeom prst="roundRect">
            <a:avLst>
              <a:gd name="adj" fmla="val 1097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66" name="Picture 2" descr="control,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6" y="1207022"/>
            <a:ext cx="2726032" cy="272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70" name="Picture 6" descr="page,asp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8082">
            <a:off x="5274594" y="1205546"/>
            <a:ext cx="2782747" cy="278274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255368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PHP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6553200" y="6096000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source:php.net</a:t>
            </a:r>
            <a:endParaRPr lang="bg-BG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Error </a:t>
            </a:r>
            <a:r>
              <a:rPr lang="en-US" dirty="0"/>
              <a:t>/ Success Notification </a:t>
            </a:r>
            <a:r>
              <a:rPr lang="en-US" dirty="0" smtClean="0"/>
              <a:t>User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Create a user control for displaying message boxes: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ErrorSuccessNotifier.ascx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Keep all its assets (HTML code, C# code, images</a:t>
            </a:r>
            <a:r>
              <a:rPr lang="en-US" sz="2800" dirty="0"/>
              <a:t>, styles and client-side scripts</a:t>
            </a:r>
            <a:r>
              <a:rPr lang="en-US" sz="2800" dirty="0" smtClean="0"/>
              <a:t>) in its own directory: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/Controls/ErrorSuccessNotifier/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Keep a list of messages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</a:t>
            </a:r>
            <a:r>
              <a:rPr lang="en-US" sz="3000" dirty="0" smtClean="0"/>
              <a:t> object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Message types: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Warning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 the messages dynamically as panels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Include the CSS and client-side scripts on demand 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ClientScriptManager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9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717032"/>
            <a:ext cx="7924800" cy="16939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an Error / Success Notification User Control</a:t>
            </a:r>
            <a:endParaRPr lang="bg-BG" dirty="0" smtClean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609600" y="54521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4690" name="Picture 2" descr="Post image for Creating Message boxes using css with fadein Effects using jque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6" y="1340768"/>
            <a:ext cx="7798454" cy="2061964"/>
          </a:xfrm>
          <a:prstGeom prst="roundRect">
            <a:avLst>
              <a:gd name="adj" fmla="val 707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User Controls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0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Create a user control that visualizes a menu of links</a:t>
            </a:r>
            <a:r>
              <a:rPr lang="bg-BG" sz="2800" dirty="0" smtClean="0"/>
              <a:t>. </a:t>
            </a:r>
            <a:r>
              <a:rPr lang="en-US" sz="2800" dirty="0" smtClean="0"/>
              <a:t>The control should have a property to initialize the menu links (a list of items, each containing a title and URL)</a:t>
            </a:r>
            <a:r>
              <a:rPr lang="bg-BG" sz="2800" dirty="0" smtClean="0"/>
              <a:t>. </a:t>
            </a:r>
            <a:r>
              <a:rPr lang="en-US" sz="2800" dirty="0" smtClean="0"/>
              <a:t>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DataList</a:t>
            </a:r>
            <a:r>
              <a:rPr lang="en-US" sz="2800" dirty="0" smtClean="0"/>
              <a:t> and data binding to visualize the menu links. Implement a property to change the font and the font color</a:t>
            </a:r>
            <a:r>
              <a:rPr lang="bg-BG" sz="2800" dirty="0" smtClean="0"/>
              <a:t>. </a:t>
            </a:r>
            <a:r>
              <a:rPr lang="en-US" sz="2800" dirty="0" smtClean="0"/>
              <a:t>Don’t use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Menu</a:t>
            </a:r>
            <a:r>
              <a:rPr lang="en-US" sz="2800" dirty="0" smtClean="0"/>
              <a:t> control!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* Create a custom control to display an analog clock based on the HTML 5 canvas (you could take some code from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://randomibis.com/coolclock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). Define a property to change the time zone. All</a:t>
            </a:r>
            <a:br>
              <a:rPr lang="en-US" sz="2800" dirty="0" smtClean="0"/>
            </a:br>
            <a:r>
              <a:rPr lang="en-US" sz="2800" dirty="0" smtClean="0"/>
              <a:t>control assets (CSS, images, scripts, etc.)</a:t>
            </a:r>
            <a:br>
              <a:rPr lang="en-US" sz="2800" dirty="0" smtClean="0"/>
            </a:br>
            <a:r>
              <a:rPr lang="en-US" sz="2800" dirty="0" smtClean="0"/>
              <a:t>should be loaded dynamically at runtime</a:t>
            </a:r>
            <a:br>
              <a:rPr lang="en-US" sz="2800" dirty="0" smtClean="0"/>
            </a:br>
            <a:r>
              <a:rPr lang="en-US" sz="2800" dirty="0" smtClean="0"/>
              <a:t>when the control is rendered.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46" y="5083539"/>
            <a:ext cx="1366410" cy="1335178"/>
          </a:xfrm>
          <a:prstGeom prst="roundRect">
            <a:avLst>
              <a:gd name="adj" fmla="val 338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73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63652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in 1994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 smtClean="0"/>
              <a:t>Lerdorf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Originally used for tracking visits to his online </a:t>
            </a:r>
            <a:r>
              <a:rPr lang="en-US" dirty="0" smtClean="0"/>
              <a:t>resume.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Back then PHP meant Personal </a:t>
            </a:r>
            <a:r>
              <a:rPr lang="en-GB" dirty="0"/>
              <a:t>Home </a:t>
            </a:r>
            <a:r>
              <a:rPr lang="en-GB" dirty="0" smtClean="0"/>
              <a:t>Page.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June of 1995, </a:t>
            </a:r>
            <a:r>
              <a:rPr lang="en-US" dirty="0" err="1" smtClean="0"/>
              <a:t>Rasmus</a:t>
            </a:r>
            <a:r>
              <a:rPr lang="en-US" dirty="0" smtClean="0"/>
              <a:t> released an improved version of  the PHP Tools to the public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April of 1996, </a:t>
            </a:r>
            <a:r>
              <a:rPr lang="en-US" dirty="0" smtClean="0"/>
              <a:t>PHP/FI (</a:t>
            </a:r>
            <a:r>
              <a:rPr lang="en-GB" dirty="0" smtClean="0"/>
              <a:t>Forms Interpreter) was introduced as version 2.0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included built-in support for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DBM</a:t>
            </a:r>
            <a:r>
              <a:rPr lang="en-US" dirty="0"/>
              <a:t>, </a:t>
            </a:r>
            <a:r>
              <a:rPr lang="en-US" dirty="0" err="1"/>
              <a:t>mSQL</a:t>
            </a:r>
            <a:r>
              <a:rPr lang="en-US" dirty="0"/>
              <a:t>, and Postgres95 </a:t>
            </a:r>
            <a:r>
              <a:rPr lang="en-US" dirty="0" smtClean="0"/>
              <a:t>databases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 cookies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user-defined </a:t>
            </a:r>
            <a:r>
              <a:rPr lang="en-US" dirty="0"/>
              <a:t>function </a:t>
            </a:r>
            <a:r>
              <a:rPr lang="en-US" dirty="0" smtClean="0"/>
              <a:t>support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</a:t>
            </a:r>
            <a:endParaRPr lang="en-GB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PHP 2.0 went through dramatic changes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November,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1997, the underlying parsing engine was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already entirely rewritten</a:t>
            </a:r>
          </a:p>
          <a:p>
            <a:pPr>
              <a:lnSpc>
                <a:spcPct val="100000"/>
              </a:lnSpc>
            </a:pPr>
            <a:r>
              <a:rPr lang="en-US" dirty="0"/>
              <a:t>In 1997 and 1998, PHP/FI had a cult of several thousand users around the world</a:t>
            </a:r>
            <a:r>
              <a:rPr lang="en-US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Netcraft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survey as of May, 1998, indicated that nearly 60,000 domains reported having headers containing 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PHP“ (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1% of all </a:t>
            </a:r>
            <a:r>
              <a:rPr lang="en-GB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domains then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Origins(4)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Despite these impressive figures, the maturation of PHP/FI was doomed </a:t>
            </a:r>
            <a:r>
              <a:rPr lang="en-US" dirty="0" smtClean="0"/>
              <a:t>because of its limitations </a:t>
            </a:r>
          </a:p>
        </p:txBody>
      </p:sp>
    </p:spTree>
    <p:extLst>
      <p:ext uri="{BB962C8B-B14F-4D97-AF65-F5344CB8AC3E}">
        <p14:creationId xmlns:p14="http://schemas.microsoft.com/office/powerpoint/2010/main" val="3105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PHP/FI Code Syntax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981200"/>
            <a:ext cx="8153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/text/header.html--&gt;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&lt;!--getenv HTTP_USER_AGENT--&gt;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&lt;!--ifsubstr $exec_result Mozilla--&gt;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Hey, you are using Netscape!&lt;p&gt;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&lt;!--sql database select * from table where user='$username'--&gt;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&lt;!--ifless $numentries 1--&gt;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Sorry, that record does not exist&lt;p&gt;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&lt;!--endif exit--&gt;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&lt;!--$user--&gt;!&lt;p&gt;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You have &lt;!--$index:0--&gt; credits left in your account.&lt;p&gt;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&lt;!--include /text/footer.html--&gt;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r>
              <a:rPr lang="en-US" dirty="0" smtClean="0"/>
              <a:t>Example of PHP/FI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2086"/>
            <a:ext cx="7086600" cy="914400"/>
          </a:xfrm>
        </p:spPr>
        <p:txBody>
          <a:bodyPr/>
          <a:lstStyle/>
          <a:p>
            <a:r>
              <a:rPr lang="en-US" dirty="0" smtClean="0"/>
              <a:t>PHP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6513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9BCC00"/>
                </a:solidFill>
              </a:rPr>
              <a:t>PHP 3.0 </a:t>
            </a:r>
            <a:r>
              <a:rPr lang="en-US" dirty="0" smtClean="0"/>
              <a:t>-The first </a:t>
            </a:r>
            <a:r>
              <a:rPr lang="en-US" dirty="0"/>
              <a:t>version that closely resembles PHP as it </a:t>
            </a:r>
            <a:r>
              <a:rPr lang="en-US" dirty="0" smtClean="0"/>
              <a:t>exists today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Andi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Gutmans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Zeev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Suraski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along 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Rasmus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began yet another complete rewrite of the underlying parser in 1997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PHP now evolved as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F4FCD8"/>
                </a:solidFill>
              </a:rPr>
              <a:t>The meaning of PHP changed as a </a:t>
            </a:r>
            <a:r>
              <a:rPr lang="en-US" dirty="0" smtClean="0">
                <a:solidFill>
                  <a:srgbClr val="F4FCD8"/>
                </a:solidFill>
              </a:rPr>
              <a:t>recursive </a:t>
            </a:r>
            <a:r>
              <a:rPr lang="en-US" dirty="0">
                <a:solidFill>
                  <a:srgbClr val="F4FCD8"/>
                </a:solidFill>
              </a:rPr>
              <a:t>acronym - PHP: Hypertext Preprocessor</a:t>
            </a:r>
            <a:endParaRPr lang="en-US" dirty="0" smtClean="0">
              <a:solidFill>
                <a:srgbClr val="F4F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6051</TotalTime>
  <Words>1765</Words>
  <Application>Microsoft Office PowerPoint</Application>
  <PresentationFormat>Презентация на цял екран (4:3)</PresentationFormat>
  <Paragraphs>231</Paragraphs>
  <Slides>34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5" baseType="lpstr">
      <vt:lpstr>Telerik Academy</vt:lpstr>
      <vt:lpstr>Creating web applications using PHP</vt:lpstr>
      <vt:lpstr>Table of Contents </vt:lpstr>
      <vt:lpstr>Introduction to PHP</vt:lpstr>
      <vt:lpstr>PHP Origins</vt:lpstr>
      <vt:lpstr>PHP Origins(2)</vt:lpstr>
      <vt:lpstr>PHP Origins(3)</vt:lpstr>
      <vt:lpstr>PHP Origins(4)</vt:lpstr>
      <vt:lpstr>PHP/FI Code Syntax</vt:lpstr>
      <vt:lpstr>PHP 3</vt:lpstr>
      <vt:lpstr>PHP 3</vt:lpstr>
      <vt:lpstr>PHP 3</vt:lpstr>
      <vt:lpstr>PHP 4</vt:lpstr>
      <vt:lpstr>PHP 5</vt:lpstr>
      <vt:lpstr>ASP.NET User Controls and Custom Controls</vt:lpstr>
      <vt:lpstr>ASP.NET  User Controls</vt:lpstr>
      <vt:lpstr>User Controls</vt:lpstr>
      <vt:lpstr>User Controls (2)</vt:lpstr>
      <vt:lpstr>User Controls (3)</vt:lpstr>
      <vt:lpstr>User Controls (4)</vt:lpstr>
      <vt:lpstr>User Controls – Advantages</vt:lpstr>
      <vt:lpstr>Sharing of User Controls</vt:lpstr>
      <vt:lpstr>Using User Controls</vt:lpstr>
      <vt:lpstr>Example: Welcome Label</vt:lpstr>
      <vt:lpstr>Welcome Label ASCX</vt:lpstr>
      <vt:lpstr>Example: Numeric Box</vt:lpstr>
      <vt:lpstr>Numeric Box</vt:lpstr>
      <vt:lpstr>ASP.NET  Custom Controls</vt:lpstr>
      <vt:lpstr>ASP.NET Custom Controls</vt:lpstr>
      <vt:lpstr>ASP.NET Custom Control: SEOPlugin</vt:lpstr>
      <vt:lpstr>Creating an Error / Success Notification User Control</vt:lpstr>
      <vt:lpstr>Creating an Error / Success Notification User Control</vt:lpstr>
      <vt:lpstr>ASP.NET User Controls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User Controls</dc:title>
  <dc:subject>Telerik Software Academy</dc:subject>
  <dc:creator>Svetlin Nakov</dc:creator>
  <cp:keywords>ASP.NET, Web Forms, ASCX, user controls</cp:keywords>
  <cp:lastModifiedBy>Vladislav Valentinov</cp:lastModifiedBy>
  <cp:revision>748</cp:revision>
  <dcterms:created xsi:type="dcterms:W3CDTF">2007-12-08T16:03:35Z</dcterms:created>
  <dcterms:modified xsi:type="dcterms:W3CDTF">2014-10-26T22:33:56Z</dcterms:modified>
  <cp:category>ASP.NET, web development</cp:category>
</cp:coreProperties>
</file>