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"/>
  </p:notesMasterIdLst>
  <p:handoutMasterIdLst>
    <p:handoutMasterId r:id="rId84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21" r:id="rId15"/>
    <p:sldId id="454" r:id="rId16"/>
    <p:sldId id="419" r:id="rId17"/>
    <p:sldId id="420" r:id="rId18"/>
    <p:sldId id="423" r:id="rId19"/>
    <p:sldId id="422" r:id="rId20"/>
    <p:sldId id="424" r:id="rId21"/>
    <p:sldId id="425" r:id="rId22"/>
    <p:sldId id="427" r:id="rId23"/>
    <p:sldId id="428" r:id="rId24"/>
    <p:sldId id="429" r:id="rId25"/>
    <p:sldId id="430" r:id="rId26"/>
    <p:sldId id="431" r:id="rId27"/>
    <p:sldId id="433" r:id="rId28"/>
    <p:sldId id="434" r:id="rId29"/>
    <p:sldId id="435" r:id="rId30"/>
    <p:sldId id="436" r:id="rId31"/>
    <p:sldId id="437" r:id="rId32"/>
    <p:sldId id="438" r:id="rId33"/>
    <p:sldId id="441" r:id="rId34"/>
    <p:sldId id="442" r:id="rId35"/>
    <p:sldId id="443" r:id="rId36"/>
    <p:sldId id="444" r:id="rId37"/>
    <p:sldId id="450" r:id="rId38"/>
    <p:sldId id="445" r:id="rId39"/>
    <p:sldId id="446" r:id="rId40"/>
    <p:sldId id="447" r:id="rId41"/>
    <p:sldId id="448" r:id="rId42"/>
    <p:sldId id="449" r:id="rId43"/>
    <p:sldId id="439" r:id="rId44"/>
    <p:sldId id="440" r:id="rId45"/>
    <p:sldId id="451" r:id="rId46"/>
    <p:sldId id="459" r:id="rId47"/>
    <p:sldId id="455" r:id="rId48"/>
    <p:sldId id="456" r:id="rId49"/>
    <p:sldId id="457" r:id="rId50"/>
    <p:sldId id="458" r:id="rId51"/>
    <p:sldId id="452" r:id="rId52"/>
    <p:sldId id="461" r:id="rId53"/>
    <p:sldId id="462" r:id="rId54"/>
    <p:sldId id="463" r:id="rId55"/>
    <p:sldId id="464" r:id="rId56"/>
    <p:sldId id="465" r:id="rId57"/>
    <p:sldId id="468" r:id="rId58"/>
    <p:sldId id="466" r:id="rId59"/>
    <p:sldId id="469" r:id="rId60"/>
    <p:sldId id="470" r:id="rId61"/>
    <p:sldId id="471" r:id="rId62"/>
    <p:sldId id="472" r:id="rId63"/>
    <p:sldId id="453" r:id="rId64"/>
    <p:sldId id="460" r:id="rId65"/>
    <p:sldId id="473" r:id="rId66"/>
    <p:sldId id="474" r:id="rId67"/>
    <p:sldId id="475" r:id="rId68"/>
    <p:sldId id="476" r:id="rId69"/>
    <p:sldId id="477" r:id="rId70"/>
    <p:sldId id="478" r:id="rId71"/>
    <p:sldId id="479" r:id="rId72"/>
    <p:sldId id="480" r:id="rId73"/>
    <p:sldId id="481" r:id="rId74"/>
    <p:sldId id="482" r:id="rId75"/>
    <p:sldId id="483" r:id="rId76"/>
    <p:sldId id="484" r:id="rId77"/>
    <p:sldId id="485" r:id="rId78"/>
    <p:sldId id="486" r:id="rId79"/>
    <p:sldId id="487" r:id="rId80"/>
    <p:sldId id="488" r:id="rId81"/>
    <p:sldId id="489" r:id="rId8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7C8"/>
    <a:srgbClr val="EBFFD2"/>
    <a:srgbClr val="9BCC00"/>
    <a:srgbClr val="1E1E1E"/>
    <a:srgbClr val="E8FFC8"/>
    <a:srgbClr val="F4FCD8"/>
    <a:srgbClr val="FFFFFF"/>
    <a:srgbClr val="9ED000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ен сти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3" autoAdjust="0"/>
    <p:restoredTop sz="88721" autoAdjust="0"/>
  </p:normalViewPr>
  <p:slideViewPr>
    <p:cSldViewPr>
      <p:cViewPr>
        <p:scale>
          <a:sx n="78" d="100"/>
          <a:sy n="78" d="100"/>
        </p:scale>
        <p:origin x="-11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51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63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16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45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class.splobjectstorage.php" TargetMode="External"/><Relationship Id="rId3" Type="http://schemas.openxmlformats.org/officeDocument/2006/relationships/hyperlink" Target="http://php.net/manual/en/class.splstack.php" TargetMode="External"/><Relationship Id="rId7" Type="http://schemas.openxmlformats.org/officeDocument/2006/relationships/hyperlink" Target="http://php.net/manual/en/class.splfixedarray.php" TargetMode="External"/><Relationship Id="rId2" Type="http://schemas.openxmlformats.org/officeDocument/2006/relationships/hyperlink" Target="http://php.net/manual/en/class.spldoublylinkedli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class.splpriorityqueue.php" TargetMode="External"/><Relationship Id="rId5" Type="http://schemas.openxmlformats.org/officeDocument/2006/relationships/hyperlink" Target="http://php.net/manual/en/class.splheap.php" TargetMode="External"/><Relationship Id="rId4" Type="http://schemas.openxmlformats.org/officeDocument/2006/relationships/hyperlink" Target="http://php.net/manual/en/class.splqueue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ie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s.interna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kacerguis/codeigniter-restserver" TargetMode="External"/><Relationship Id="rId2" Type="http://schemas.openxmlformats.org/officeDocument/2006/relationships/hyperlink" Target="https://github.com/bcit-ci/CodeIgniter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mapper.wanwizard.eu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datamapper.wanwizard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.com/docs/4.2/installation" TargetMode="External"/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Why is PHP used?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Cross </a:t>
            </a:r>
            <a:r>
              <a:rPr lang="en-US" dirty="0" smtClean="0"/>
              <a:t>Platform</a:t>
            </a:r>
          </a:p>
          <a:p>
            <a:pPr lvl="1"/>
            <a:r>
              <a:rPr lang="en-US" sz="2400" dirty="0" smtClean="0"/>
              <a:t>Runs </a:t>
            </a:r>
            <a:r>
              <a:rPr lang="en-US" sz="2400" dirty="0"/>
              <a:t>on almost any Web server on several </a:t>
            </a:r>
            <a:r>
              <a:rPr lang="en-US" sz="2400" dirty="0" smtClean="0"/>
              <a:t>operating system.</a:t>
            </a:r>
          </a:p>
          <a:p>
            <a:pPr lvl="2"/>
            <a:r>
              <a:rPr lang="en-US" sz="2400" dirty="0">
                <a:solidFill>
                  <a:schemeClr val="accent4"/>
                </a:solidFill>
              </a:rPr>
              <a:t>Web Servers: </a:t>
            </a:r>
            <a:r>
              <a:rPr lang="en-US" sz="2400" dirty="0"/>
              <a:t>Apache, Microsoft IIS, </a:t>
            </a:r>
            <a:r>
              <a:rPr lang="en-US" sz="2400" dirty="0" err="1"/>
              <a:t>Caudium</a:t>
            </a:r>
            <a:r>
              <a:rPr lang="en-US" sz="2400" dirty="0"/>
              <a:t>, Netscape Enterprise Server </a:t>
            </a:r>
            <a:endParaRPr lang="en-US" sz="2400" dirty="0" smtClean="0"/>
          </a:p>
          <a:p>
            <a:r>
              <a:rPr lang="en-US" dirty="0" smtClean="0"/>
              <a:t>One </a:t>
            </a:r>
            <a:r>
              <a:rPr lang="en-US" dirty="0"/>
              <a:t>of the strongest features is the wide range of  </a:t>
            </a:r>
            <a:r>
              <a:rPr lang="en-US" dirty="0" smtClean="0"/>
              <a:t>supported database.</a:t>
            </a:r>
          </a:p>
          <a:p>
            <a:pPr lvl="1"/>
            <a:r>
              <a:rPr lang="en-GB" sz="2400" dirty="0">
                <a:solidFill>
                  <a:schemeClr val="accent4"/>
                </a:solidFill>
              </a:rPr>
              <a:t>Supported Databases: </a:t>
            </a:r>
            <a:r>
              <a:rPr lang="en-GB" sz="2400" dirty="0" smtClean="0"/>
              <a:t>IBM </a:t>
            </a:r>
            <a:r>
              <a:rPr lang="en-GB" sz="2400" dirty="0"/>
              <a:t>DB2, Informix, </a:t>
            </a:r>
            <a:r>
              <a:rPr lang="en-GB" sz="2400" dirty="0" smtClean="0"/>
              <a:t>Ingres, </a:t>
            </a:r>
            <a:r>
              <a:rPr lang="en-GB" sz="2400" dirty="0" err="1" smtClean="0"/>
              <a:t>InterBase</a:t>
            </a:r>
            <a:r>
              <a:rPr lang="en-GB" sz="2400" dirty="0"/>
              <a:t>,  </a:t>
            </a:r>
            <a:r>
              <a:rPr lang="en-GB" sz="2400" dirty="0" err="1"/>
              <a:t>FrontBase</a:t>
            </a:r>
            <a:r>
              <a:rPr lang="en-GB" sz="2400" dirty="0"/>
              <a:t>, </a:t>
            </a:r>
            <a:r>
              <a:rPr lang="en-GB" sz="2400" dirty="0" err="1"/>
              <a:t>mSQL</a:t>
            </a:r>
            <a:r>
              <a:rPr lang="en-GB" sz="2400" dirty="0"/>
              <a:t>, Direct MS-SQL, </a:t>
            </a:r>
            <a:r>
              <a:rPr lang="en-GB" sz="2400" dirty="0" smtClean="0"/>
              <a:t>MySQL, ODBC</a:t>
            </a:r>
            <a:r>
              <a:rPr lang="en-GB" sz="2400" dirty="0"/>
              <a:t>, Oracle (OCI7 and OCI8), </a:t>
            </a:r>
            <a:r>
              <a:rPr lang="en-GB" sz="2400" dirty="0" err="1"/>
              <a:t>Ovrimos</a:t>
            </a:r>
            <a:r>
              <a:rPr lang="en-GB" sz="2400" dirty="0"/>
              <a:t>, </a:t>
            </a:r>
            <a:r>
              <a:rPr lang="en-GB" sz="2400" dirty="0" err="1"/>
              <a:t>PostgreSQL</a:t>
            </a:r>
            <a:r>
              <a:rPr lang="en-GB" sz="2400" dirty="0"/>
              <a:t>, SQLite, Solid, Sybase, </a:t>
            </a:r>
            <a:r>
              <a:rPr lang="en-GB" sz="2400" dirty="0" err="1"/>
              <a:t>Velocis,Unix</a:t>
            </a:r>
            <a:r>
              <a:rPr lang="en-GB" sz="2400" dirty="0"/>
              <a:t> </a:t>
            </a:r>
            <a:r>
              <a:rPr lang="en-GB" sz="2400" dirty="0" err="1"/>
              <a:t>dbm</a:t>
            </a:r>
            <a:r>
              <a:rPr lang="en-GB" sz="2400" dirty="0"/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591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code files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Core </a:t>
            </a:r>
            <a:r>
              <a:rPr lang="en-US" sz="2800" dirty="0" smtClean="0">
                <a:solidFill>
                  <a:srgbClr val="F4FCD8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OOP Overview</a:t>
            </a:r>
          </a:p>
          <a:p>
            <a:pPr marL="166687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</a:t>
            </a:r>
            <a:r>
              <a:rPr lang="en-US" dirty="0"/>
              <a:t>native </a:t>
            </a:r>
            <a:r>
              <a:rPr lang="en-US" dirty="0" smtClean="0"/>
              <a:t>PHP application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Assign variables to array values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Useful for making array values more readable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Spl</a:t>
            </a:r>
            <a:r>
              <a:rPr lang="en-US" sz="2800" dirty="0" smtClean="0">
                <a:solidFill>
                  <a:srgbClr val="F4FCD8"/>
                </a:solidFill>
              </a:rPr>
              <a:t> data structures</a:t>
            </a:r>
          </a:p>
          <a:p>
            <a:pPr lvl="1"/>
            <a:r>
              <a:rPr lang="en-GB" sz="2400" dirty="0" err="1" smtClean="0">
                <a:hlinkClick r:id="rId2"/>
              </a:rPr>
              <a:t>SplDoublyLinkedList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3"/>
              </a:rPr>
              <a:t>SplStack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4"/>
              </a:rPr>
              <a:t>SplQueue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SplHeap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6"/>
              </a:rPr>
              <a:t>SplPriorityQueue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7"/>
              </a:rPr>
              <a:t>SplFixedArray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8"/>
              </a:rPr>
              <a:t>SplObjectStorage</a:t>
            </a:r>
            <a:endParaRPr lang="en-GB" sz="2400" dirty="0"/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96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array('coffee', 'brown', 'caffeine');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list($drink, $color, $power) = $info;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"$drink is $color and $power makes it special.\n";</a:t>
            </a:r>
          </a:p>
        </p:txBody>
      </p:sp>
    </p:spTree>
    <p:extLst>
      <p:ext uri="{BB962C8B-B14F-4D97-AF65-F5344CB8AC3E}">
        <p14:creationId xmlns:p14="http://schemas.microsoft.com/office/powerpoint/2010/main" val="235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resource is a special variable, holding a reference to an external resource.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</a:t>
            </a:r>
            <a:r>
              <a:rPr lang="en-US" dirty="0"/>
              <a:t>are created and used by special functions. </a:t>
            </a: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746718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prints: mysql link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 = mysql_connect();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get_resource_type($c) . 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prints: stream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$fp = fopen("foo", "w");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get_resource_type($fp) . "\n";</a:t>
            </a:r>
          </a:p>
        </p:txBody>
      </p:sp>
    </p:spTree>
    <p:extLst>
      <p:ext uri="{BB962C8B-B14F-4D97-AF65-F5344CB8AC3E}">
        <p14:creationId xmlns:p14="http://schemas.microsoft.com/office/powerpoint/2010/main" val="3074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them are like operators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Strings: </a:t>
            </a:r>
            <a:r>
              <a:rPr lang="en-US" dirty="0" smtClean="0">
                <a:solidFill>
                  <a:schemeClr val="tx1"/>
                </a:solidFill>
              </a:rPr>
              <a:t>“.” </a:t>
            </a:r>
            <a:r>
              <a:rPr lang="en-US" dirty="0" smtClean="0"/>
              <a:t>(</a:t>
            </a:r>
            <a:r>
              <a:rPr lang="en-GB" dirty="0" smtClean="0"/>
              <a:t>Concatenation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Logical: </a:t>
            </a:r>
            <a:r>
              <a:rPr lang="en-US" dirty="0" smtClean="0">
                <a:solidFill>
                  <a:schemeClr val="tx1"/>
                </a:solidFill>
              </a:rPr>
              <a:t>“AND”, “OR”, “XOR”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43656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$married=$ivan." and ".$maria." are married!";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echo($married);//outputs “Ivan and Maria are married!”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$conditionA=true;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conditionA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$conditionB)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(!$conditionA OR $conditionB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PHP Array Operators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PHP array operators are used to compare </a:t>
            </a:r>
            <a:r>
              <a:rPr lang="en-US" sz="2800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as comparison operators, but for arrays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53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$x = array("a" =&gt; "red", "b" =&gt; "green");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$y = array("c" =&gt; "blue", "d" =&gt; "yellow");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$z = $x + $y; // union of $x and $y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var_dump($z);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&lt;&gt;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!== $y);</a:t>
            </a:r>
          </a:p>
        </p:txBody>
      </p:sp>
    </p:spTree>
    <p:extLst>
      <p:ext uri="{BB962C8B-B14F-4D97-AF65-F5344CB8AC3E}">
        <p14:creationId xmlns:p14="http://schemas.microsoft.com/office/powerpoint/2010/main" val="8105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info on operators: </a:t>
            </a:r>
            <a:r>
              <a:rPr lang="en-US" dirty="0" smtClean="0">
                <a:hlinkClick r:id="rId2"/>
              </a:rPr>
              <a:t>http://www.w3schools.com/php/php_operators.asp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Like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If-else statement,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while, do-while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535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($&lt;collection_ident&gt; as $&lt;key_ident&gt;=&gt;$&lt;value_ident&gt;)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//Expressions using $&lt;key&gt; and $&lt;value_ident&gt;...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 smtClean="0">
                <a:solidFill>
                  <a:schemeClr val="tx1"/>
                </a:solidFill>
              </a:rPr>
              <a:t>die()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more here: </a:t>
            </a:r>
            <a:r>
              <a:rPr lang="en-US" dirty="0" smtClean="0">
                <a:hlinkClick r:id="rId2"/>
              </a:rPr>
              <a:t>http://php.net/manual/en/function.die.php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34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if(!file_exists("welcome.txt"))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die("File not found");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$file=fopen("welcome.txt","r");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\Exception class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19400"/>
            <a:ext cx="81534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troll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Exception("Just kidding!");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catch(Exception $boom)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($boom);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That’s all folks! 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Error report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Assigned with </a:t>
            </a:r>
            <a:r>
              <a:rPr lang="en-GB" dirty="0" err="1" smtClean="0"/>
              <a:t>error_reporting</a:t>
            </a:r>
            <a:r>
              <a:rPr lang="en-GB" dirty="0" smtClean="0"/>
              <a:t>() function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7094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error_reporting(E_ALL);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65081"/>
              </p:ext>
            </p:extLst>
          </p:nvPr>
        </p:nvGraphicFramePr>
        <p:xfrm>
          <a:off x="533400" y="3200400"/>
          <a:ext cx="8153400" cy="322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Integer code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Non-fatal.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Execution </a:t>
                      </a:r>
                      <a:r>
                        <a:rPr lang="en-US" sz="1200" dirty="0"/>
                        <a:t>of the script is not halted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Run-time notices. </a:t>
                      </a:r>
                      <a:r>
                        <a:rPr lang="en-US" sz="1200" dirty="0" smtClean="0"/>
                        <a:t>Potential</a:t>
                      </a:r>
                      <a:r>
                        <a:rPr lang="en-US" sz="1200" baseline="0" dirty="0" smtClean="0"/>
                        <a:t> error.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Fatal user-generated error. </a:t>
                      </a:r>
                      <a:r>
                        <a:rPr lang="en-US" sz="1200" dirty="0" smtClean="0"/>
                        <a:t>Caused</a:t>
                      </a:r>
                      <a:r>
                        <a:rPr lang="en-US" sz="1200" baseline="0" dirty="0" smtClean="0"/>
                        <a:t> by </a:t>
                      </a:r>
                      <a:r>
                        <a:rPr lang="en-US" sz="1200" dirty="0" err="1" smtClean="0"/>
                        <a:t>trigger_error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Non-fatal user-generated warning.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User-generated </a:t>
                      </a:r>
                      <a:r>
                        <a:rPr lang="en-US" sz="1200" dirty="0" smtClean="0"/>
                        <a:t>notice.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E_RECOVERABLE_ERROR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Catchable fatal error</a:t>
                      </a:r>
                      <a:r>
                        <a:rPr lang="en-US" sz="1200" dirty="0" smtClean="0"/>
                        <a:t>. Used with </a:t>
                      </a:r>
                      <a:r>
                        <a:rPr lang="en-US" sz="1200" dirty="0" err="1" smtClean="0"/>
                        <a:t>set_error_handler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/>
                        <a:t>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errors and warnings </a:t>
                      </a:r>
                      <a:r>
                        <a:rPr lang="en-US" sz="1200" dirty="0" smtClean="0"/>
                        <a:t>(PHP </a:t>
                      </a:r>
                      <a:r>
                        <a:rPr lang="en-US" sz="1200" dirty="0"/>
                        <a:t>5.4)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include()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you want to include a </a:t>
            </a:r>
            <a:r>
              <a:rPr lang="en-US" dirty="0" smtClean="0"/>
              <a:t>file </a:t>
            </a:r>
            <a:r>
              <a:rPr lang="en-US" dirty="0"/>
              <a:t>within the current process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include_once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exactly the same as </a:t>
            </a:r>
            <a:r>
              <a:rPr lang="en-US" dirty="0" smtClean="0"/>
              <a:t>the </a:t>
            </a:r>
            <a:r>
              <a:rPr lang="en-US" dirty="0"/>
              <a:t>include function except it will limit the file to be used once.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66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410200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nclude_once(&lt;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require()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exactly the same as the </a:t>
            </a:r>
            <a:r>
              <a:rPr lang="en-US" dirty="0" smtClean="0"/>
              <a:t>include()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require_once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the </a:t>
            </a:r>
            <a:r>
              <a:rPr lang="en-US" dirty="0" err="1" smtClean="0"/>
              <a:t>include_once</a:t>
            </a:r>
            <a:r>
              <a:rPr lang="en-US" dirty="0" smtClean="0"/>
              <a:t>()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make sure that the file exists before adding it to the </a:t>
            </a:r>
            <a:r>
              <a:rPr lang="en-US" dirty="0" smtClean="0"/>
              <a:t>page </a:t>
            </a:r>
            <a:r>
              <a:rPr lang="en-US" dirty="0"/>
              <a:t>if it's not there it will throw a fatal error.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833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many </a:t>
            </a:r>
            <a:r>
              <a:rPr lang="en-US" dirty="0" err="1" smtClean="0"/>
              <a:t>inbuild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makes the development process easy and fast, but it could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about core functions from here: </a:t>
            </a:r>
            <a:r>
              <a:rPr lang="en-US" dirty="0" smtClean="0">
                <a:hlinkClick r:id="rId3"/>
              </a:rPr>
              <a:t>http://php.net/manual/en/functions.internal.php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PHP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Creating a “simple” class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Extending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Creating </a:t>
            </a:r>
            <a:r>
              <a:rPr lang="en-US" sz="2800" dirty="0" smtClean="0"/>
              <a:t>objects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Utility classes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Interfaces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Enumeration like abstract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Using </a:t>
            </a:r>
            <a:r>
              <a:rPr lang="en-US" sz="2800" dirty="0" smtClean="0"/>
              <a:t>singleton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Namespaces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737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Creating a “simple”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class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2057400"/>
            <a:ext cx="81534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$this-&gt;field=$field_init_value;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$field = 'a default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method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function displayField()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$this-&gt;field;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extend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 can call parent constructor, if needed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957697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parent::__construct($field_init_value);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//do more stuff here...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19812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objects</a:t>
            </a:r>
            <a:endParaRPr lang="en-US" dirty="0">
              <a:solidFill>
                <a:srgbClr val="F4FC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4052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code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133600"/>
            <a:ext cx="8153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SimpleClass(10);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assigned   = 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reference  =&amp;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//some experimentation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instance-&gt;field = '$assigned will have this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null; // $instance and $reference become null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//output results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($instance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($reference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($assigned);</a:t>
            </a:r>
          </a:p>
        </p:txBody>
      </p:sp>
    </p:spTree>
    <p:extLst>
      <p:ext uri="{BB962C8B-B14F-4D97-AF65-F5344CB8AC3E}">
        <p14:creationId xmlns:p14="http://schemas.microsoft.com/office/powerpoint/2010/main" val="8131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static methods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Calling static methods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printNewLine($line)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"\n".$line;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Ivan!");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Petar!");</a:t>
            </a:r>
          </a:p>
        </p:txBody>
      </p:sp>
    </p:spTree>
    <p:extLst>
      <p:ext uri="{BB962C8B-B14F-4D97-AF65-F5344CB8AC3E}">
        <p14:creationId xmlns:p14="http://schemas.microsoft.com/office/powerpoint/2010/main" val="35751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interface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interfaces with </a:t>
            </a:r>
            <a:r>
              <a:rPr lang="en-US" dirty="0" smtClean="0">
                <a:solidFill>
                  <a:schemeClr val="tx1"/>
                </a:solidFill>
              </a:rPr>
              <a:t>implements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charge($power_input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	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getCharge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discharge($power_output);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094982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Battery implements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Enumeration like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enumeration like class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 smtClean="0">
              <a:solidFill>
                <a:schemeClr val="tx1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DaysOfWeek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Monday = 1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Saturday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Sunday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6812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$today = DaysOfWeek::Sunday;</a:t>
            </a:r>
          </a:p>
        </p:txBody>
      </p:sp>
    </p:spTree>
    <p:extLst>
      <p:ext uri="{BB962C8B-B14F-4D97-AF65-F5344CB8AC3E}">
        <p14:creationId xmlns:p14="http://schemas.microsoft.com/office/powerpoint/2010/main" val="33087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Using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implementation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Connection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__construct(){}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create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static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 = null;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(null === $instance) 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static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$instance;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2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namespaces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classes from namespaces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/namespace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572000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\Exception as Exception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Classes\Class as Class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graphicFrame>
        <p:nvGraphicFramePr>
          <p:cNvPr id="6" name="Контейнер за съдържани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52508"/>
              </p:ext>
            </p:extLst>
          </p:nvPr>
        </p:nvGraphicFramePr>
        <p:xfrm>
          <a:off x="457200" y="2438400"/>
          <a:ext cx="8229600" cy="3230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5191">
                <a:tc>
                  <a:txBody>
                    <a:bodyPr/>
                    <a:lstStyle/>
                    <a:p>
                      <a:r>
                        <a:rPr lang="en-GB" dirty="0" smtClean="0"/>
                        <a:t> PHP Project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Properties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Variables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CakePHP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CodeIgniter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Proper_Case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Symfony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Zend</a:t>
                      </a:r>
                      <a:r>
                        <a:rPr lang="en-GB" dirty="0" smtClean="0"/>
                        <a:t> Framework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606452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Depends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69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conventions(2</a:t>
            </a:r>
            <a:r>
              <a:rPr lang="en-US" dirty="0"/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Go with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ClassName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methodName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propertyName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function_name</a:t>
            </a:r>
            <a:r>
              <a:rPr lang="en-US" dirty="0" smtClean="0"/>
              <a:t> </a:t>
            </a:r>
            <a:r>
              <a:rPr lang="en-US" dirty="0"/>
              <a:t>(meant for global functions)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$</a:t>
            </a:r>
            <a:r>
              <a:rPr lang="en-US" dirty="0" err="1"/>
              <a:t>variable_name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iInterfaceName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166687" indent="-514350">
              <a:lnSpc>
                <a:spcPct val="110000"/>
              </a:lnSpc>
            </a:pPr>
            <a:r>
              <a:rPr lang="en-US" dirty="0"/>
              <a:t>Writing a native PHP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Writing a native PHP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First PHP script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Fetching data</a:t>
            </a:r>
          </a:p>
          <a:p>
            <a:pPr>
              <a:lnSpc>
                <a:spcPct val="100000"/>
              </a:lnSpc>
            </a:pPr>
            <a:r>
              <a:rPr lang="en-US" dirty="0"/>
              <a:t>Generating </a:t>
            </a:r>
            <a:r>
              <a:rPr lang="en-US" dirty="0" smtClean="0"/>
              <a:t>HTML</a:t>
            </a:r>
          </a:p>
          <a:p>
            <a:pPr>
              <a:lnSpc>
                <a:spcPct val="100000"/>
              </a:lnSpc>
            </a:pPr>
            <a:r>
              <a:rPr lang="en-US" dirty="0"/>
              <a:t>Connecting files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First PHP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Hello world!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Embed </a:t>
            </a:r>
            <a:r>
              <a:rPr lang="en-US" dirty="0" err="1" smtClean="0"/>
              <a:t>php</a:t>
            </a:r>
            <a:r>
              <a:rPr lang="en-US" dirty="0" smtClean="0"/>
              <a:t> scripts directly in the html code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896612"/>
            <a:ext cx="786384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sample.php --&gt;	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&lt;META charset=“Utf-8”/&gt;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&lt;title&gt;Hello world!&lt;/title&gt;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strong&gt;Hello World!&lt;/strong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&lt;?php echo “&lt;h2&gt;Hello, World&lt;/h2&gt;”;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0997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Fetching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core functions for database </a:t>
            </a:r>
            <a:r>
              <a:rPr lang="en-US" dirty="0" smtClean="0"/>
              <a:t>access 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57948"/>
            <a:ext cx="786384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mysql_connect(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,"root","");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mysql_select_db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("library_db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$s_term=($_POST[‘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’])?$_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POST[‘search-term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’]:null;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$where=(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s_term!=null)?“title LIKE ‘%$s_term%’”:””;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queryCode="SELECT *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 “.$where;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query=mysql_query($queryCode);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results=mysql_fetch_assoc($query);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mysql_close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method=“POST”&gt;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name=“search-term”/&gt;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type=“submit” value=“search”&gt;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echo var_dump($results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Generating 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09800"/>
            <a:ext cx="786384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 “search-form.php”;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if(count($books)&gt;0):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&lt;tr&gt;&lt;td&gt;id&lt;/td&gt;&lt;td&gt;title&lt;/td&gt;&lt;/tr&gt;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foreach($books as $book):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$book-&gt;id;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$book-&gt;title;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endforeach;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else: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&lt;strong&gt;No books found!&lt;/strong&gt;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endif; ?&gt;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524000"/>
            <a:ext cx="8153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Generating a table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3063875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9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Connecting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24000"/>
            <a:ext cx="4724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Connecting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include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1"/>
                </a:solidFill>
              </a:rPr>
              <a:t>require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links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24000"/>
            <a:ext cx="3581400" cy="4763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810000"/>
            <a:ext cx="4419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href=“index.php”&gt;Index&lt;/a&gt;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href=“gallery.php”&gt;Gallery&lt;/a&gt;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=“upload.php”&gt;Upload&lt;/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CodeIgniter</a:t>
            </a:r>
            <a:r>
              <a:rPr lang="en-US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Installation </a:t>
            </a:r>
            <a:r>
              <a:rPr lang="en-US" sz="2800" dirty="0">
                <a:solidFill>
                  <a:srgbClr val="F4FCD8"/>
                </a:solidFill>
              </a:rPr>
              <a:t>&amp; Useful </a:t>
            </a:r>
            <a:r>
              <a:rPr lang="en-US" sz="2800" dirty="0" smtClean="0">
                <a:solidFill>
                  <a:srgbClr val="F4FCD8"/>
                </a:solidFill>
              </a:rPr>
              <a:t>plugins</a:t>
            </a:r>
          </a:p>
          <a:p>
            <a:pPr>
              <a:lnSpc>
                <a:spcPct val="100000"/>
              </a:lnSpc>
            </a:pPr>
            <a:r>
              <a:rPr lang="en-US" sz="2800" dirty="0" err="1" smtClean="0"/>
              <a:t>Configs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Controllers and actions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Views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Models and </a:t>
            </a:r>
            <a:r>
              <a:rPr lang="en-US" sz="2800" dirty="0" err="1" smtClean="0"/>
              <a:t>ActiveRecords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Extending CI controllers and models</a:t>
            </a: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DataMapper</a:t>
            </a:r>
            <a:r>
              <a:rPr lang="en-US" sz="2800" dirty="0" smtClean="0">
                <a:solidFill>
                  <a:srgbClr val="F4FCD8"/>
                </a:solidFill>
              </a:rPr>
              <a:t> ORM</a:t>
            </a:r>
          </a:p>
        </p:txBody>
      </p:sp>
    </p:spTree>
    <p:extLst>
      <p:ext uri="{BB962C8B-B14F-4D97-AF65-F5344CB8AC3E}">
        <p14:creationId xmlns:p14="http://schemas.microsoft.com/office/powerpoint/2010/main" val="40407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Installation &amp; useful </a:t>
            </a:r>
            <a:r>
              <a:rPr lang="en-US" dirty="0"/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Download </a:t>
            </a:r>
            <a:r>
              <a:rPr lang="en-US" sz="2800" dirty="0" err="1" smtClean="0">
                <a:solidFill>
                  <a:srgbClr val="F4FCD8"/>
                </a:solidFill>
              </a:rPr>
              <a:t>CodeIgniter</a:t>
            </a:r>
            <a:r>
              <a:rPr lang="en-US" sz="2800" dirty="0" smtClean="0">
                <a:solidFill>
                  <a:srgbClr val="F4FCD8"/>
                </a:solidFill>
              </a:rPr>
              <a:t> project files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Get </a:t>
            </a:r>
            <a:r>
              <a:rPr lang="en-US" sz="2600" dirty="0" err="1" smtClean="0">
                <a:solidFill>
                  <a:srgbClr val="F4FCD8"/>
                </a:solidFill>
              </a:rPr>
              <a:t>CodeIgniter</a:t>
            </a:r>
            <a:endParaRPr lang="en-US" sz="26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F4FCD8"/>
                </a:solidFill>
                <a:hlinkClick r:id="rId2"/>
              </a:rPr>
              <a:t>github.com/bcit-ci/CodeIgniter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Get </a:t>
            </a:r>
            <a:r>
              <a:rPr lang="en-US" sz="2600" dirty="0" err="1" smtClean="0">
                <a:solidFill>
                  <a:srgbClr val="F4FCD8"/>
                </a:solidFill>
              </a:rPr>
              <a:t>CodeIgniter-restserver</a:t>
            </a:r>
            <a:r>
              <a:rPr lang="en-US" sz="2600" dirty="0" smtClean="0">
                <a:solidFill>
                  <a:srgbClr val="F4FCD8"/>
                </a:solidFill>
              </a:rPr>
              <a:t>(extended with REST)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  <a:hlinkClick r:id="rId3"/>
              </a:rPr>
              <a:t>https://github.com/chriskacerguis/codeigniter-restserver</a:t>
            </a:r>
            <a:endParaRPr lang="en-US" sz="24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Create project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By simply copying the downloaded files into a new folder on your web server</a:t>
            </a:r>
          </a:p>
        </p:txBody>
      </p:sp>
    </p:spTree>
    <p:extLst>
      <p:ext uri="{BB962C8B-B14F-4D97-AF65-F5344CB8AC3E}">
        <p14:creationId xmlns:p14="http://schemas.microsoft.com/office/powerpoint/2010/main" val="31515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Installation &amp; useful </a:t>
            </a:r>
            <a:r>
              <a:rPr lang="en-US" dirty="0" smtClean="0"/>
              <a:t>plugins(2)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Plugins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DataMapper</a:t>
            </a:r>
            <a:r>
              <a:rPr lang="en-US" sz="2800" dirty="0" smtClean="0">
                <a:solidFill>
                  <a:srgbClr val="F4FCD8"/>
                </a:solidFill>
              </a:rPr>
              <a:t> </a:t>
            </a:r>
            <a:r>
              <a:rPr lang="en-US" sz="2800" dirty="0" smtClean="0">
                <a:solidFill>
                  <a:srgbClr val="F4FCD8"/>
                </a:solidFill>
              </a:rPr>
              <a:t>ORM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4FCD8"/>
                </a:solidFill>
                <a:hlinkClick r:id="rId2"/>
              </a:rPr>
              <a:t>http://datamapper.wanwizard.eu</a:t>
            </a:r>
            <a:r>
              <a:rPr lang="en-US" dirty="0" smtClean="0">
                <a:solidFill>
                  <a:srgbClr val="F4FCD8"/>
                </a:solidFill>
                <a:hlinkClick r:id="rId2"/>
              </a:rPr>
              <a:t>/</a:t>
            </a:r>
            <a:endParaRPr lang="en-US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Provided with the lecture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Messages library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Template library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Less compiler for </a:t>
            </a:r>
            <a:r>
              <a:rPr lang="en-US" dirty="0" err="1" smtClean="0">
                <a:solidFill>
                  <a:srgbClr val="F4FCD8"/>
                </a:solidFill>
              </a:rPr>
              <a:t>C</a:t>
            </a:r>
            <a:r>
              <a:rPr lang="en-US" dirty="0" err="1" smtClean="0">
                <a:solidFill>
                  <a:srgbClr val="F4FCD8"/>
                </a:solidFill>
              </a:rPr>
              <a:t>odeIgniter</a:t>
            </a:r>
            <a:endParaRPr lang="en-US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52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96" y="1377852"/>
            <a:ext cx="5525404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Located in </a:t>
            </a:r>
            <a:r>
              <a:rPr lang="en-US" sz="2400" dirty="0" smtClean="0">
                <a:solidFill>
                  <a:schemeClr val="tx1"/>
                </a:solidFill>
              </a:rPr>
              <a:t>&lt;project&gt;/application/</a:t>
            </a:r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4FCD8"/>
                </a:solidFill>
              </a:rPr>
              <a:t>folder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solidFill>
                  <a:srgbClr val="F4FCD8"/>
                </a:solidFill>
              </a:rPr>
              <a:t>config.php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set default application language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F4FCD8"/>
                </a:solidFill>
              </a:rPr>
              <a:t>s</a:t>
            </a:r>
            <a:r>
              <a:rPr lang="en-US" sz="2000" dirty="0" smtClean="0">
                <a:solidFill>
                  <a:srgbClr val="F4FCD8"/>
                </a:solidFill>
              </a:rPr>
              <a:t>et subclass prefix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F4FCD8"/>
                </a:solidFill>
              </a:rPr>
              <a:t>s</a:t>
            </a:r>
            <a:r>
              <a:rPr lang="en-US" sz="2000" dirty="0" smtClean="0">
                <a:solidFill>
                  <a:srgbClr val="F4FCD8"/>
                </a:solidFill>
              </a:rPr>
              <a:t>et application encryption key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solidFill>
                  <a:srgbClr val="F4FCD8"/>
                </a:solidFill>
              </a:rPr>
              <a:t>autoload.php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Load libraries and helpers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solidFill>
                  <a:srgbClr val="F4FCD8"/>
                </a:solidFill>
              </a:rPr>
              <a:t>database.php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Configure database connection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04" y="1524000"/>
            <a:ext cx="3028428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8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Controllers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96" y="1377852"/>
            <a:ext cx="8497204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Basic controller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4FCD8"/>
                </a:solidFill>
              </a:rPr>
              <a:t>Extends </a:t>
            </a:r>
            <a:r>
              <a:rPr lang="en-US" sz="2600" dirty="0" err="1">
                <a:solidFill>
                  <a:schemeClr val="tx1"/>
                </a:solidFill>
              </a:rPr>
              <a:t>CI_Controller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4FCD8"/>
                </a:solidFill>
              </a:rPr>
              <a:t>P</a:t>
            </a:r>
            <a:r>
              <a:rPr lang="en-US" sz="2600" dirty="0" smtClean="0">
                <a:solidFill>
                  <a:srgbClr val="F4FCD8"/>
                </a:solidFill>
              </a:rPr>
              <a:t>ublic functions represent actions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208" y="3279100"/>
            <a:ext cx="7848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Blog extends CI_Controller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index()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 World!';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posts($page)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'Look at this!';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4" name="Правоъгълно изнесено означение 3"/>
          <p:cNvSpPr/>
          <p:nvPr/>
        </p:nvSpPr>
        <p:spPr>
          <a:xfrm>
            <a:off x="3810000" y="4799350"/>
            <a:ext cx="3733800" cy="763250"/>
          </a:xfrm>
          <a:prstGeom prst="wedgeRectCallout">
            <a:avLst>
              <a:gd name="adj1" fmla="val -55031"/>
              <a:gd name="adj2" fmla="val -301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action parameters can be passed directly as shown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28197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Basic View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Contains HTML markup and nested PHP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7000"/>
            <a:ext cx="7848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title&gt;&lt;?php echo $title;?&gt;&lt;/title&gt;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h1&gt;&lt;?php echo $heading;?&gt;&lt;/h1&gt;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h3&gt;My Todo List&lt;/h3&gt;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foreach ($todo_list as $item):?&gt;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li&gt;&lt;?php echo $item;?&gt;&lt;/li&gt;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endforeach;?&gt;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083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Views(2)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Displaying views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Passing data as associative array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 key-value pairs are transformed  into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52787"/>
            <a:ext cx="7848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Blog extends CI_Controller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data['todo_list'] = array('Clean House', 'Call Mom', 'Run Errands');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data['title'] = "My Real Title";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$data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['heading'] = "My Real Heading";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this-&gt;load-&gt;view('blogview', $data);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938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ActiveRecords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Basic model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57400"/>
            <a:ext cx="7848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Model_name extends CI_Model 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$title   = '';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$content = 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__construct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parent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::__construct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insert_entry()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$this-&gt;title   = $_POST['title']; // please read the below note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$this-&gt;content = $_POST['content'];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$this-&gt;db-&gt;insert('entries', $this);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update_entry()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$this-&gt;title   = $_POST['title'];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$this-&gt;content = $_POST['content'];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$this-&gt;db-&gt;update('entries', $this, array('id' =&gt; $_POST['id']));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4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ActiveRecords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Using models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 model needs to be loaded before using it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The loading of the model can be done in the </a:t>
            </a:r>
            <a:r>
              <a:rPr lang="en-US" sz="2200" dirty="0" smtClean="0">
                <a:solidFill>
                  <a:schemeClr val="tx1"/>
                </a:solidFill>
              </a:rPr>
              <a:t>__construct</a:t>
            </a:r>
            <a:r>
              <a:rPr lang="en-US" sz="2200" dirty="0" smtClean="0">
                <a:solidFill>
                  <a:srgbClr val="F4FCD8"/>
                </a:solidFill>
              </a:rPr>
              <a:t> method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It can be loaded  right before its usage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38600"/>
            <a:ext cx="7848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Blog_controller extends CI_Controller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blog()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$this-&gt;load-&gt;model('Blog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$data['query'] = $this-&gt;Blog-&gt;get_last_ten_entries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$this-&gt;load-&gt;view('blog', $data);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5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Extending CI controllers and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err="1" smtClean="0">
                <a:solidFill>
                  <a:srgbClr val="F4FCD8"/>
                </a:solidFill>
              </a:rPr>
              <a:t>config.php</a:t>
            </a:r>
            <a:endParaRPr lang="en-US" sz="26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Extended model and controller must be in  </a:t>
            </a:r>
            <a:r>
              <a:rPr lang="en-US" sz="2600" dirty="0" smtClean="0">
                <a:solidFill>
                  <a:schemeClr val="tx1"/>
                </a:solidFill>
              </a:rPr>
              <a:t>&lt;project&gt;/application/core</a:t>
            </a:r>
            <a:r>
              <a:rPr lang="en-US" sz="2600" dirty="0" smtClean="0">
                <a:solidFill>
                  <a:srgbClr val="F4FCD8"/>
                </a:solidFill>
              </a:rPr>
              <a:t> folder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Extending these basic classes can be done only on one level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$config['subclass_prefix'] = 'MY_';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648" y="5026223"/>
            <a:ext cx="7848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MY_Controller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CI_Controller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__construct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parent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::__construct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err="1" smtClean="0"/>
              <a:t>DataMapper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53730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Object relational mapper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Uses “Database first” approach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 database must be predefined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There are specific conventions that need to be followed, in order for the mapper </a:t>
            </a:r>
            <a:r>
              <a:rPr lang="en-US" sz="2400" dirty="0">
                <a:solidFill>
                  <a:srgbClr val="F4FCD8"/>
                </a:solidFill>
              </a:rPr>
              <a:t>t</a:t>
            </a:r>
            <a:r>
              <a:rPr lang="en-US" sz="2400" dirty="0" smtClean="0">
                <a:solidFill>
                  <a:srgbClr val="F4FCD8"/>
                </a:solidFill>
              </a:rPr>
              <a:t>o work</a:t>
            </a:r>
          </a:p>
          <a:p>
            <a:pPr marL="649288" lvl="2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Full documentation at </a:t>
            </a:r>
            <a:r>
              <a:rPr lang="en-US" sz="2400" dirty="0" smtClean="0">
                <a:solidFill>
                  <a:srgbClr val="F4FCD8"/>
                </a:solidFill>
                <a:hlinkClick r:id="rId2"/>
              </a:rPr>
              <a:t>http</a:t>
            </a:r>
            <a:r>
              <a:rPr lang="en-US" sz="2400" dirty="0">
                <a:solidFill>
                  <a:srgbClr val="F4FCD8"/>
                </a:solidFill>
                <a:hlinkClick r:id="rId2"/>
              </a:rPr>
              <a:t>://datamapper.wanwizard.eu</a:t>
            </a:r>
            <a:r>
              <a:rPr lang="en-US" sz="2400" dirty="0" smtClean="0">
                <a:solidFill>
                  <a:srgbClr val="F4FCD8"/>
                </a:solidFill>
                <a:hlinkClick r:id="rId2"/>
              </a:rPr>
              <a:t>/</a:t>
            </a:r>
            <a:endParaRPr lang="en-US" sz="2400" dirty="0" smtClean="0">
              <a:solidFill>
                <a:srgbClr val="F4FCD8"/>
              </a:solidFill>
            </a:endParaRPr>
          </a:p>
        </p:txBody>
      </p:sp>
      <p:pic>
        <p:nvPicPr>
          <p:cNvPr id="2052" name="Picture 4" descr="http://www.edzynda.com/media/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221" y="1295400"/>
            <a:ext cx="2503379" cy="30289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772">
            <a:off x="6548508" y="4156849"/>
            <a:ext cx="2286000" cy="2237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2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Laravel</a:t>
            </a:r>
            <a:r>
              <a:rPr lang="en-US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Laravel</a:t>
            </a:r>
            <a:r>
              <a:rPr lang="en-US"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Installation </a:t>
            </a:r>
            <a:r>
              <a:rPr lang="en-US" dirty="0" smtClean="0">
                <a:solidFill>
                  <a:srgbClr val="F4FCD8"/>
                </a:solidFill>
              </a:rPr>
              <a:t>&amp; </a:t>
            </a:r>
            <a:r>
              <a:rPr lang="en-US" dirty="0" err="1" smtClean="0">
                <a:solidFill>
                  <a:srgbClr val="F4FCD8"/>
                </a:solidFill>
              </a:rPr>
              <a:t>configs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Migrations &amp; Seeding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Controllers and actions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Views and Blade engine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Routes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Eloquent models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Filters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Installation and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Composer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4FCD8"/>
                </a:solidFill>
                <a:hlinkClick r:id="rId2"/>
              </a:rPr>
              <a:t>https://getcomposer.org</a:t>
            </a:r>
            <a:r>
              <a:rPr lang="en-US" dirty="0" smtClean="0">
                <a:solidFill>
                  <a:srgbClr val="F4FCD8"/>
                </a:solidFill>
                <a:hlinkClick r:id="rId2"/>
              </a:rPr>
              <a:t>/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F4FCD8"/>
                </a:solidFill>
              </a:rPr>
              <a:t>Laravel</a:t>
            </a:r>
            <a:r>
              <a:rPr lang="en-US" dirty="0" smtClean="0">
                <a:solidFill>
                  <a:srgbClr val="F4FCD8"/>
                </a:solidFill>
              </a:rPr>
              <a:t> installation guide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4FCD8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4FCD8"/>
                </a:solidFill>
                <a:hlinkClick r:id="rId3"/>
              </a:rPr>
              <a:t>laravel.com/docs/4.2/installation</a:t>
            </a:r>
            <a:endParaRPr lang="en-US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a</a:t>
            </a:r>
            <a:r>
              <a:rPr lang="en-US" dirty="0" smtClean="0">
                <a:solidFill>
                  <a:srgbClr val="F4FCD8"/>
                </a:solidFill>
              </a:rPr>
              <a:t>dding to composer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c</a:t>
            </a:r>
            <a:r>
              <a:rPr lang="en-US" dirty="0" smtClean="0">
                <a:solidFill>
                  <a:srgbClr val="F4FCD8"/>
                </a:solidFill>
              </a:rPr>
              <a:t>reating new project</a:t>
            </a:r>
            <a:endParaRPr lang="en-US" dirty="0" smtClean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4419600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composer global require "laravel/installer=~1.1"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635823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composer create-project laravel/laravel --prefer-dist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Installation and </a:t>
            </a:r>
            <a:r>
              <a:rPr lang="en-US" dirty="0" err="1" smtClean="0"/>
              <a:t>configs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105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300" dirty="0">
                <a:solidFill>
                  <a:srgbClr val="F4FCD8"/>
                </a:solidFill>
              </a:rPr>
              <a:t>I</a:t>
            </a:r>
            <a:r>
              <a:rPr lang="en-US" sz="2300" dirty="0" smtClean="0">
                <a:solidFill>
                  <a:srgbClr val="F4FCD8"/>
                </a:solidFill>
              </a:rPr>
              <a:t>n </a:t>
            </a:r>
            <a:r>
              <a:rPr lang="en-US" sz="2300" dirty="0" smtClean="0">
                <a:solidFill>
                  <a:schemeClr val="tx1"/>
                </a:solidFill>
              </a:rPr>
              <a:t>&lt;project&gt;/app/</a:t>
            </a:r>
            <a:r>
              <a:rPr lang="en-US" sz="2300" dirty="0" err="1" smtClean="0">
                <a:solidFill>
                  <a:schemeClr val="tx1"/>
                </a:solidFill>
              </a:rPr>
              <a:t>config</a:t>
            </a:r>
            <a:r>
              <a:rPr lang="en-US" sz="2300" dirty="0" smtClean="0">
                <a:solidFill>
                  <a:schemeClr val="tx1"/>
                </a:solidFill>
              </a:rPr>
              <a:t>/</a:t>
            </a:r>
          </a:p>
          <a:p>
            <a:pPr lvl="1">
              <a:lnSpc>
                <a:spcPct val="100000"/>
              </a:lnSpc>
            </a:pPr>
            <a:r>
              <a:rPr lang="en-US" sz="2300" dirty="0" err="1" smtClean="0">
                <a:solidFill>
                  <a:srgbClr val="F4FCD8"/>
                </a:solidFill>
              </a:rPr>
              <a:t>app.php</a:t>
            </a:r>
            <a:endParaRPr lang="en-US" sz="23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debug mode</a:t>
            </a:r>
          </a:p>
          <a:p>
            <a:pPr lvl="2">
              <a:lnSpc>
                <a:spcPct val="100000"/>
              </a:lnSpc>
            </a:pPr>
            <a:r>
              <a:rPr lang="en-US" sz="2300" dirty="0">
                <a:solidFill>
                  <a:srgbClr val="F4FCD8"/>
                </a:solidFill>
              </a:rPr>
              <a:t>l</a:t>
            </a:r>
            <a:r>
              <a:rPr lang="en-US" sz="2300" dirty="0" smtClean="0">
                <a:solidFill>
                  <a:srgbClr val="F4FCD8"/>
                </a:solidFill>
              </a:rPr>
              <a:t>anguage</a:t>
            </a:r>
          </a:p>
          <a:p>
            <a:pPr lvl="2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Providers</a:t>
            </a:r>
          </a:p>
          <a:p>
            <a:pPr lvl="2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…</a:t>
            </a: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300" dirty="0" err="1" smtClean="0">
                <a:solidFill>
                  <a:srgbClr val="F4FCD8"/>
                </a:solidFill>
              </a:rPr>
              <a:t>database.php</a:t>
            </a:r>
            <a:endParaRPr lang="en-US" sz="23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300" dirty="0">
                <a:solidFill>
                  <a:srgbClr val="F4FCD8"/>
                </a:solidFill>
              </a:rPr>
              <a:t>s</a:t>
            </a:r>
            <a:r>
              <a:rPr lang="en-US" sz="2300" dirty="0" smtClean="0">
                <a:solidFill>
                  <a:srgbClr val="F4FCD8"/>
                </a:solidFill>
              </a:rPr>
              <a:t>et connection strings for different providers</a:t>
            </a:r>
          </a:p>
          <a:p>
            <a:pPr lvl="2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set migrations root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276600" cy="4851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6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Migrations and seeding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F4FCD8"/>
                </a:solidFill>
              </a:rPr>
              <a:t>Using </a:t>
            </a:r>
            <a:r>
              <a:rPr lang="en-US" sz="2500" dirty="0" err="1" smtClean="0">
                <a:solidFill>
                  <a:srgbClr val="F4FCD8"/>
                </a:solidFill>
              </a:rPr>
              <a:t>Laravel’s</a:t>
            </a:r>
            <a:r>
              <a:rPr lang="en-US" sz="2500" dirty="0" smtClean="0">
                <a:solidFill>
                  <a:srgbClr val="F4FCD8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Artisan</a:t>
            </a:r>
            <a:r>
              <a:rPr lang="en-US" sz="2500" dirty="0" smtClean="0">
                <a:solidFill>
                  <a:srgbClr val="F4FCD8"/>
                </a:solidFill>
              </a:rPr>
              <a:t> (</a:t>
            </a:r>
            <a:r>
              <a:rPr lang="en-US" sz="2500" dirty="0">
                <a:solidFill>
                  <a:srgbClr val="F4FCD8"/>
                </a:solidFill>
              </a:rPr>
              <a:t>command-line interface</a:t>
            </a:r>
            <a:r>
              <a:rPr lang="en-US" sz="2500" dirty="0" smtClean="0">
                <a:solidFill>
                  <a:srgbClr val="F4FCD8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Install migrations</a:t>
            </a:r>
          </a:p>
          <a:p>
            <a:pPr lvl="1">
              <a:lnSpc>
                <a:spcPct val="100000"/>
              </a:lnSpc>
            </a:pPr>
            <a:endParaRPr lang="en-US" sz="23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Make new migration</a:t>
            </a:r>
          </a:p>
          <a:p>
            <a:pPr lvl="2">
              <a:lnSpc>
                <a:spcPct val="100000"/>
              </a:lnSpc>
            </a:pPr>
            <a:r>
              <a:rPr lang="en-US" sz="2100" dirty="0" smtClean="0">
                <a:solidFill>
                  <a:srgbClr val="F4FCD8"/>
                </a:solidFill>
              </a:rPr>
              <a:t>This creates a class with </a:t>
            </a:r>
            <a:r>
              <a:rPr lang="en-US" sz="2100" dirty="0" smtClean="0">
                <a:solidFill>
                  <a:schemeClr val="tx1"/>
                </a:solidFill>
              </a:rPr>
              <a:t>up() </a:t>
            </a:r>
            <a:r>
              <a:rPr lang="en-US" sz="2100" dirty="0" smtClean="0">
                <a:solidFill>
                  <a:srgbClr val="F4FCD8"/>
                </a:solidFill>
              </a:rPr>
              <a:t>and </a:t>
            </a:r>
            <a:r>
              <a:rPr lang="en-US" sz="2100" dirty="0" smtClean="0">
                <a:solidFill>
                  <a:schemeClr val="tx1"/>
                </a:solidFill>
              </a:rPr>
              <a:t>down() </a:t>
            </a:r>
            <a:r>
              <a:rPr lang="en-US" sz="2100" dirty="0" smtClean="0">
                <a:solidFill>
                  <a:srgbClr val="F4FCD8"/>
                </a:solidFill>
              </a:rPr>
              <a:t>methods </a:t>
            </a:r>
          </a:p>
          <a:p>
            <a:pPr lvl="2">
              <a:lnSpc>
                <a:spcPct val="100000"/>
              </a:lnSpc>
            </a:pPr>
            <a:endParaRPr lang="en-US" sz="21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Running migrations</a:t>
            </a:r>
          </a:p>
          <a:p>
            <a:pPr lvl="1">
              <a:lnSpc>
                <a:spcPct val="100000"/>
              </a:lnSpc>
            </a:pPr>
            <a:endParaRPr lang="en-US" sz="23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F4FCD8"/>
                </a:solidFill>
              </a:rPr>
              <a:t>Rollback last migration</a:t>
            </a:r>
          </a:p>
          <a:p>
            <a:pPr lvl="1">
              <a:lnSpc>
                <a:spcPct val="100000"/>
              </a:lnSpc>
            </a:pPr>
            <a:endParaRPr lang="en-US" sz="21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362200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artisan migrate: install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807023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artisan migrate: make &lt;name_of_migration&gt;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4721423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hp artisan migrate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5712023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hp artisan migrate:rollback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Migrations and seeding(2)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F4FCD8"/>
                </a:solidFill>
              </a:rPr>
              <a:t>Example Migration class</a:t>
            </a:r>
            <a:endParaRPr lang="en-US" sz="25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1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1828800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CreateNotesTable extends Migration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Schema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::create('notes', function(Blueprint $table){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table-&gt;increments('id');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table-&gt;string('title');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table-&gt;text('body');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how to make a date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table-&gt;timestamps();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table-&gt;engine='InnoDb';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down()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Schema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::table('notes',function(Blueprint $table){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table-&gt;drop();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Migrations and seeding(3)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F4FCD8"/>
                </a:solidFill>
              </a:rPr>
              <a:t>Example Seeding migration class</a:t>
            </a:r>
            <a:endParaRPr lang="en-US" sz="25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1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1828800"/>
            <a:ext cx="7848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SeedAuthorsTable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Migration 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::table('authors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')-&gt;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insert(array(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'name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'Pesho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'bio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'=&gt;'Pesho is a well known author of many books about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programming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'created_at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'=&gt;date('Y-m-d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H:m:s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'updated_at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'=&gt;date('Y-m-d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H:m:s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down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::table('authors')-&gt;whereBetween('name',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('Pesho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'))-&gt;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Controllers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Example Controller class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Extends the </a:t>
            </a:r>
            <a:r>
              <a:rPr lang="en-US" sz="2400" dirty="0" smtClean="0">
                <a:solidFill>
                  <a:schemeClr val="tx1"/>
                </a:solidFill>
              </a:rPr>
              <a:t>Controller</a:t>
            </a:r>
            <a:r>
              <a:rPr lang="en-US" sz="2400" dirty="0" smtClean="0">
                <a:solidFill>
                  <a:srgbClr val="F4FCD8"/>
                </a:solidFill>
              </a:rPr>
              <a:t> class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</a:rPr>
              <a:t>Public functions represent </a:t>
            </a:r>
            <a:r>
              <a:rPr lang="en-US" sz="2400" dirty="0" smtClean="0">
                <a:solidFill>
                  <a:srgbClr val="F4FCD8"/>
                </a:solidFill>
              </a:rPr>
              <a:t>actions 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Action parameters can be passed directly</a:t>
            </a: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430012"/>
            <a:ext cx="7848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HomeController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showWelcome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($name)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$data=array(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'title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'Home page‘,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‘message’=&gt;’Hello, ’.$name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this-&gt;RenderView('home.hello',$data);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Routes can call anonymous functions</a:t>
            </a: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Routes can call controller methods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6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Routes can have names</a:t>
            </a:r>
          </a:p>
          <a:p>
            <a:pPr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0"/>
            <a:ext cx="7848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Route::get('/login', function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View::make('auth.loginForm');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95347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'/login',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'AuthController@showLoginForm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553670"/>
            <a:ext cx="7848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',array(‘as’=&gt;’login’,uses=&gt;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'AuthController@showLoginForm'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Views and Blade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View using nested PHP code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View using Blade engine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view file has name </a:t>
            </a:r>
            <a:r>
              <a:rPr lang="en-US" sz="2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name_of_view</a:t>
            </a:r>
            <a:r>
              <a:rPr lang="en-US" sz="2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&gt;.</a:t>
            </a:r>
            <a:r>
              <a:rPr lang="en-US" sz="2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blade.php</a:t>
            </a:r>
            <a:endParaRPr lang="en-US" sz="2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0"/>
            <a:ext cx="78486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title&gt;&lt;?php echo $title;?&gt;&lt;/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81400"/>
            <a:ext cx="7848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title&gt;@yield('page_title')&lt;/title&gt;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yield('css')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yield('javascript')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Some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yield('content')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Views and Blade </a:t>
            </a:r>
            <a:r>
              <a:rPr lang="en-US" dirty="0" smtClean="0"/>
              <a:t>engine(2)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Blade syntax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print variable</a:t>
            </a: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</a:rPr>
              <a:t>n</a:t>
            </a:r>
            <a:r>
              <a:rPr lang="en-US" sz="2400" dirty="0" smtClean="0">
                <a:solidFill>
                  <a:srgbClr val="F4FCD8"/>
                </a:solidFill>
              </a:rPr>
              <a:t>est section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define section content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extend layout</a:t>
            </a: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3434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@section('css')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 rel="stylesheet" type="text/css" href="mystyle.css"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@endsection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352800"/>
            <a:ext cx="78486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@yield('css')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5867400"/>
            <a:ext cx="78486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@extends('layout')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286000"/>
            <a:ext cx="78486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$user-&gt;name }}</a:t>
            </a:r>
          </a:p>
        </p:txBody>
      </p:sp>
    </p:spTree>
    <p:extLst>
      <p:ext uri="{BB962C8B-B14F-4D97-AF65-F5344CB8AC3E}">
        <p14:creationId xmlns:p14="http://schemas.microsoft.com/office/powerpoint/2010/main" val="19312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Views and Blade </a:t>
            </a:r>
            <a:r>
              <a:rPr lang="en-US" dirty="0" smtClean="0"/>
              <a:t>engine(3)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Some control </a:t>
            </a:r>
            <a:r>
              <a:rPr lang="en-US" sz="2800" dirty="0" smtClean="0">
                <a:solidFill>
                  <a:srgbClr val="F4FCD8"/>
                </a:solidFill>
              </a:rPr>
              <a:t>structures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If-else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4FCD8"/>
                </a:solidFill>
              </a:rPr>
              <a:t>U</a:t>
            </a:r>
            <a:r>
              <a:rPr lang="en-US" sz="2600" dirty="0" smtClean="0">
                <a:solidFill>
                  <a:srgbClr val="F4FCD8"/>
                </a:solidFill>
              </a:rPr>
              <a:t>nless</a:t>
            </a:r>
            <a:endParaRPr lang="en-US" sz="22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482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@unless (....)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endunless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404646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(...)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elseif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@endif</a:t>
            </a:r>
          </a:p>
        </p:txBody>
      </p:sp>
    </p:spTree>
    <p:extLst>
      <p:ext uri="{BB962C8B-B14F-4D97-AF65-F5344CB8AC3E}">
        <p14:creationId xmlns:p14="http://schemas.microsoft.com/office/powerpoint/2010/main" val="14886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Views and Blade </a:t>
            </a:r>
            <a:r>
              <a:rPr lang="en-US" dirty="0" smtClean="0"/>
              <a:t>engine(4)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Loops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for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w</a:t>
            </a:r>
            <a:r>
              <a:rPr lang="en-US" sz="2200" dirty="0" smtClean="0">
                <a:solidFill>
                  <a:srgbClr val="F4FCD8"/>
                </a:solidFill>
              </a:rPr>
              <a:t>hile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err="1" smtClean="0">
                <a:solidFill>
                  <a:srgbClr val="F4FCD8"/>
                </a:solidFill>
              </a:rPr>
              <a:t>foreach</a:t>
            </a: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386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@while (....)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@endwhile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3622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@for (....)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@endfor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4936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(...)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@endforeach</a:t>
            </a:r>
          </a:p>
        </p:txBody>
      </p:sp>
    </p:spTree>
    <p:extLst>
      <p:ext uri="{BB962C8B-B14F-4D97-AF65-F5344CB8AC3E}">
        <p14:creationId xmlns:p14="http://schemas.microsoft.com/office/powerpoint/2010/main" val="25920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Eloquent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Example model class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Example queries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1828800"/>
            <a:ext cx="78486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Book extends Eloquent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$table = 'book';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$primaryKey = 'book_id';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$timestamps = false;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4715470"/>
            <a:ext cx="78486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Book::all();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Book::find(1);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Book::where('name',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'=',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brief history of time');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Eloquent Models(2)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Insert</a:t>
            </a: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Update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1828800"/>
            <a:ext cx="7848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 = new Book();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$b-&gt;title = 'Laravel Basics';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$b-&gt;description = 'A very nice book';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410587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 = Book::find(2);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$b-&gt;title = 'Laravel Advanced';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$b-&gt;save();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Eloquent Models(3)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Soft delete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In Model class</a:t>
            </a:r>
            <a:endParaRPr lang="en-US" sz="26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Delete syntax</a:t>
            </a: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Include soft deleted rows</a:t>
            </a: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Restore deleted rows</a:t>
            </a: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304871"/>
            <a:ext cx="78486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$softDelete = true;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3486090"/>
            <a:ext cx="78486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Author::where('id','=',$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583668"/>
            <a:ext cx="78486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Book::withTrashed()-&gt;get();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5650468"/>
            <a:ext cx="78486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$b=Book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::onlyTrashed()-&gt;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$b-&gt;restore();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Filter are defined in </a:t>
            </a:r>
            <a:r>
              <a:rPr lang="en-US" sz="2800" dirty="0" smtClean="0">
                <a:solidFill>
                  <a:schemeClr val="tx1"/>
                </a:solidFill>
              </a:rPr>
              <a:t>&lt;project&gt;/app/</a:t>
            </a:r>
            <a:r>
              <a:rPr lang="en-US" sz="2800" dirty="0" err="1" smtClean="0">
                <a:solidFill>
                  <a:schemeClr val="tx1"/>
                </a:solidFill>
              </a:rPr>
              <a:t>filters.php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AF7C8"/>
                </a:solidFill>
              </a:rPr>
              <a:t>Example filter</a:t>
            </a: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354282"/>
            <a:ext cx="7848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Route::filter('auth',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(Auth::guest())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(Request::ajax())	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Response::make('Unauthorized', 401);	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Redirect::guest('login');	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Filters(2)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Calling filters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Calling filters with parameters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1981200"/>
            <a:ext cx="78486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Route::get('user', array('before' =&gt; 'old', 'uses' =&gt; 'UserController@showProfile'));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81400"/>
            <a:ext cx="78486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Route::filter('age', function($route, $request, $value)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Route::get('user', array('before' =&gt; 'age:200', function()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'Hello World';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17364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Filters(3)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CSRF protection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call predefined ‘</a:t>
            </a:r>
            <a:r>
              <a:rPr lang="en-US" sz="2600" dirty="0" err="1" smtClean="0">
                <a:solidFill>
                  <a:srgbClr val="F4FCD8"/>
                </a:solidFill>
              </a:rPr>
              <a:t>csrf</a:t>
            </a:r>
            <a:r>
              <a:rPr lang="en-US" sz="2600" dirty="0" smtClean="0">
                <a:solidFill>
                  <a:srgbClr val="F4FCD8"/>
                </a:solidFill>
              </a:rPr>
              <a:t>’ filter at route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Include token in forms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8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F4FCD8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2438400"/>
            <a:ext cx="78486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Route::post('author/edit',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('before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'=&gt;'csrf',	'uses'=&gt;'AuthorsController@PostEditAuthor'));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050268"/>
            <a:ext cx="78486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{{Form::token()}}</a:t>
            </a:r>
          </a:p>
        </p:txBody>
      </p:sp>
    </p:spTree>
    <p:extLst>
      <p:ext uri="{BB962C8B-B14F-4D97-AF65-F5344CB8AC3E}">
        <p14:creationId xmlns:p14="http://schemas.microsoft.com/office/powerpoint/2010/main" val="32556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6514</TotalTime>
  <Words>3891</Words>
  <Application>Microsoft Office PowerPoint</Application>
  <PresentationFormat>Презентация на цял екран (4:3)</PresentationFormat>
  <Paragraphs>1041</Paragraphs>
  <Slides>81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81</vt:i4>
      </vt:variant>
    </vt:vector>
  </HeadingPairs>
  <TitlesOfParts>
    <vt:vector size="82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Current version</vt:lpstr>
      <vt:lpstr>Why is PHP used?</vt:lpstr>
      <vt:lpstr>PHP Language Overview</vt:lpstr>
      <vt:lpstr>PHP Language overview</vt:lpstr>
      <vt:lpstr>Variables and constants</vt:lpstr>
      <vt:lpstr>Variables and constants(2)</vt:lpstr>
      <vt:lpstr>Data structures</vt:lpstr>
      <vt:lpstr>Data structures(2)</vt:lpstr>
      <vt:lpstr>Resources</vt:lpstr>
      <vt:lpstr>Operators</vt:lpstr>
      <vt:lpstr>Operators(2)</vt:lpstr>
      <vt:lpstr>Operators(3)</vt:lpstr>
      <vt:lpstr>Statements</vt:lpstr>
      <vt:lpstr>Error handling</vt:lpstr>
      <vt:lpstr>Error handling(2)</vt:lpstr>
      <vt:lpstr>Error handling(3)</vt:lpstr>
      <vt:lpstr>Linking code files</vt:lpstr>
      <vt:lpstr>Linking code files(2)</vt:lpstr>
      <vt:lpstr>Core functions</vt:lpstr>
      <vt:lpstr>PHP OOP</vt:lpstr>
      <vt:lpstr>PHP OOP</vt:lpstr>
      <vt:lpstr>Creating a “simple” class</vt:lpstr>
      <vt:lpstr>Extending classes</vt:lpstr>
      <vt:lpstr>Creating objects</vt:lpstr>
      <vt:lpstr>Utility classes</vt:lpstr>
      <vt:lpstr>Interfaces</vt:lpstr>
      <vt:lpstr>Enumeration like abstract classes</vt:lpstr>
      <vt:lpstr>Using singleton</vt:lpstr>
      <vt:lpstr>Namespaces</vt:lpstr>
      <vt:lpstr>Naming conventions</vt:lpstr>
      <vt:lpstr>Naming conventions(2)</vt:lpstr>
      <vt:lpstr>Writing a native PHP application</vt:lpstr>
      <vt:lpstr>Writing a native PHP application</vt:lpstr>
      <vt:lpstr>First PHP script</vt:lpstr>
      <vt:lpstr>Fetching data</vt:lpstr>
      <vt:lpstr>Generating  HTML</vt:lpstr>
      <vt:lpstr>Connecting files</vt:lpstr>
      <vt:lpstr>Using CodeIgniter MVC</vt:lpstr>
      <vt:lpstr>CodeIgniter</vt:lpstr>
      <vt:lpstr>Installation &amp; useful plugins</vt:lpstr>
      <vt:lpstr>Installation &amp; useful plugins(2)</vt:lpstr>
      <vt:lpstr>Configs</vt:lpstr>
      <vt:lpstr>Controllers and actions</vt:lpstr>
      <vt:lpstr>Views</vt:lpstr>
      <vt:lpstr>Views(2)</vt:lpstr>
      <vt:lpstr>Models and ActiveRecords</vt:lpstr>
      <vt:lpstr>Models and ActiveRecords(2)</vt:lpstr>
      <vt:lpstr>Extending CI controllers and models</vt:lpstr>
      <vt:lpstr>DataMapper ORM</vt:lpstr>
      <vt:lpstr>Using Laravel MVC</vt:lpstr>
      <vt:lpstr>Using Laravel MVC</vt:lpstr>
      <vt:lpstr>Installation and configs</vt:lpstr>
      <vt:lpstr>Installation and configs(2)</vt:lpstr>
      <vt:lpstr>Migrations and seeding</vt:lpstr>
      <vt:lpstr>Migrations and seeding(2)</vt:lpstr>
      <vt:lpstr>Migrations and seeding(3)</vt:lpstr>
      <vt:lpstr>Controllers and actions</vt:lpstr>
      <vt:lpstr>Routes</vt:lpstr>
      <vt:lpstr>Views and Blade engine</vt:lpstr>
      <vt:lpstr>Views and Blade engine(2)</vt:lpstr>
      <vt:lpstr>Views and Blade engine(3)</vt:lpstr>
      <vt:lpstr>Views and Blade engine(4)</vt:lpstr>
      <vt:lpstr>Eloquent Models</vt:lpstr>
      <vt:lpstr>Eloquent Models(2)</vt:lpstr>
      <vt:lpstr>Eloquent Models(3)</vt:lpstr>
      <vt:lpstr>Filters</vt:lpstr>
      <vt:lpstr>Filters(2)</vt:lpstr>
      <vt:lpstr>Filters(3)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1251</cp:revision>
  <dcterms:created xsi:type="dcterms:W3CDTF">2007-12-08T16:03:35Z</dcterms:created>
  <dcterms:modified xsi:type="dcterms:W3CDTF">2014-11-13T10:05:37Z</dcterms:modified>
  <cp:category>ASP.NET, web development</cp:category>
</cp:coreProperties>
</file>