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4" r:id="rId3"/>
    <p:sldId id="279" r:id="rId4"/>
    <p:sldId id="283" r:id="rId5"/>
    <p:sldId id="280" r:id="rId6"/>
    <p:sldId id="281" r:id="rId7"/>
    <p:sldId id="282" r:id="rId8"/>
    <p:sldId id="285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2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0817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/>
              <a:t>Simulated Presentation of</a:t>
            </a:r>
            <a:endParaRPr sz="13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Floyd’s Cycle Detection Algorithm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6D07-676A-4621-B198-4A2FFC74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95319"/>
            <a:ext cx="7688700" cy="5352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CF99-5834-4B25-96A8-FD456C4A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532963"/>
            <a:ext cx="7688700" cy="3015217"/>
          </a:xfrm>
        </p:spPr>
        <p:txBody>
          <a:bodyPr/>
          <a:lstStyle/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Key Concepts of Floyd’s Cycle Detection Algorithm</a:t>
            </a:r>
          </a:p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Algorithm Flowchart</a:t>
            </a:r>
          </a:p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Algorithm Pseudo Code</a:t>
            </a:r>
          </a:p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Simulation of the Algorithm</a:t>
            </a:r>
          </a:p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Time and Space Complexity</a:t>
            </a:r>
          </a:p>
          <a:p>
            <a:pPr marL="48895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Code Demonstration in Compiler</a:t>
            </a:r>
          </a:p>
        </p:txBody>
      </p:sp>
    </p:spTree>
    <p:extLst>
      <p:ext uri="{BB962C8B-B14F-4D97-AF65-F5344CB8AC3E}">
        <p14:creationId xmlns:p14="http://schemas.microsoft.com/office/powerpoint/2010/main" val="65732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E08-4881-4601-A885-18F5CCB5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US" dirty="0"/>
              <a:t>1. Key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5DF1C-9DE3-4601-8835-1E7BFE14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200"/>
            <a:ext cx="7688700" cy="32399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Purpose of Floyd’s Cycle Detection Algorithm</a:t>
            </a:r>
          </a:p>
          <a:p>
            <a:pPr>
              <a:lnSpc>
                <a:spcPct val="200000"/>
              </a:lnSpc>
            </a:pPr>
            <a:r>
              <a:rPr lang="en-US" dirty="0"/>
              <a:t>Linked Lists and Nodes</a:t>
            </a:r>
          </a:p>
          <a:p>
            <a:pPr>
              <a:lnSpc>
                <a:spcPct val="200000"/>
              </a:lnSpc>
            </a:pPr>
            <a:r>
              <a:rPr lang="en-US" dirty="0"/>
              <a:t>Pointers</a:t>
            </a:r>
          </a:p>
          <a:p>
            <a:pPr>
              <a:lnSpc>
                <a:spcPct val="200000"/>
              </a:lnSpc>
            </a:pPr>
            <a:r>
              <a:rPr lang="en-US" dirty="0"/>
              <a:t>Acyclic Linked Lists or Graph</a:t>
            </a:r>
          </a:p>
          <a:p>
            <a:pPr>
              <a:lnSpc>
                <a:spcPct val="200000"/>
              </a:lnSpc>
            </a:pPr>
            <a:r>
              <a:rPr lang="en-US" dirty="0"/>
              <a:t>Starting Node in a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F8F250-7617-40ED-B826-9A88014C3418}"/>
              </a:ext>
            </a:extLst>
          </p:cNvPr>
          <p:cNvSpPr/>
          <p:nvPr/>
        </p:nvSpPr>
        <p:spPr>
          <a:xfrm>
            <a:off x="5834418" y="1680035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37685C-E47F-4EE0-BFF6-02727D2A25A8}"/>
              </a:ext>
            </a:extLst>
          </p:cNvPr>
          <p:cNvSpPr/>
          <p:nvPr/>
        </p:nvSpPr>
        <p:spPr>
          <a:xfrm>
            <a:off x="6548651" y="1768026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1205CB-5CF4-4BCA-92A6-30B19C84885A}"/>
              </a:ext>
            </a:extLst>
          </p:cNvPr>
          <p:cNvSpPr/>
          <p:nvPr/>
        </p:nvSpPr>
        <p:spPr>
          <a:xfrm>
            <a:off x="7225468" y="2071942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15FC3F-E47B-4FE9-9CBA-52F3FAEF340F}"/>
              </a:ext>
            </a:extLst>
          </p:cNvPr>
          <p:cNvSpPr/>
          <p:nvPr/>
        </p:nvSpPr>
        <p:spPr>
          <a:xfrm>
            <a:off x="7095814" y="2644598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B00DE0-CC59-41EA-9349-3E1E1A1CFABD}"/>
              </a:ext>
            </a:extLst>
          </p:cNvPr>
          <p:cNvSpPr/>
          <p:nvPr/>
        </p:nvSpPr>
        <p:spPr>
          <a:xfrm>
            <a:off x="6359857" y="2418987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A8BA72-1A56-4A97-BD1A-6534EFC560D4}"/>
              </a:ext>
            </a:extLst>
          </p:cNvPr>
          <p:cNvSpPr/>
          <p:nvPr/>
        </p:nvSpPr>
        <p:spPr>
          <a:xfrm>
            <a:off x="5993642" y="2941825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A8945B-B23D-4C03-A6D8-B1378D3705E7}"/>
              </a:ext>
            </a:extLst>
          </p:cNvPr>
          <p:cNvSpPr/>
          <p:nvPr/>
        </p:nvSpPr>
        <p:spPr>
          <a:xfrm>
            <a:off x="6688656" y="3298971"/>
            <a:ext cx="436728" cy="327547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FEEB29-5B87-4CCE-8DEC-117CACFCDE5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271146" y="1843809"/>
            <a:ext cx="273582" cy="7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E9244-3479-4454-8188-8307092E4A6B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>
            <a:off x="6985379" y="1931800"/>
            <a:ext cx="304046" cy="1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E63CFD-A02A-48BE-821B-F01E12C4FB0D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7314178" y="2399489"/>
            <a:ext cx="129654" cy="24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60641E-D71C-4D31-94EC-6AD9B890195C}"/>
              </a:ext>
            </a:extLst>
          </p:cNvPr>
          <p:cNvCxnSpPr>
            <a:cxnSpLocks/>
            <a:stCxn id="7" idx="4"/>
            <a:endCxn id="10" idx="7"/>
          </p:cNvCxnSpPr>
          <p:nvPr/>
        </p:nvCxnSpPr>
        <p:spPr>
          <a:xfrm flipH="1">
            <a:off x="7061427" y="2972145"/>
            <a:ext cx="252751" cy="37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55D46-3F4C-4E72-9064-37BB92616E03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6366413" y="3221404"/>
            <a:ext cx="322243" cy="24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6A5588-8257-4C02-9F77-5A20891034C1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6212006" y="2698566"/>
            <a:ext cx="211808" cy="24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AF6F7-4FD8-47CB-B4CA-828D024173CF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6732628" y="2235716"/>
            <a:ext cx="492840" cy="23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549B81-5FD4-4F1C-BC9E-C2F02FBC0AE0}"/>
              </a:ext>
            </a:extLst>
          </p:cNvPr>
          <p:cNvSpPr txBox="1"/>
          <p:nvPr/>
        </p:nvSpPr>
        <p:spPr>
          <a:xfrm>
            <a:off x="5993642" y="395334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An </a:t>
            </a:r>
            <a:r>
              <a:rPr lang="en-US" dirty="0" err="1"/>
              <a:t>Acylic</a:t>
            </a:r>
            <a:r>
              <a:rPr lang="en-US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31402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37AB-EE81-4B5A-9394-215A649D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57763"/>
            <a:ext cx="7688700" cy="535200"/>
          </a:xfrm>
        </p:spPr>
        <p:txBody>
          <a:bodyPr/>
          <a:lstStyle/>
          <a:p>
            <a:r>
              <a:rPr lang="en-US" dirty="0"/>
              <a:t>2. The Algorithm (Flow Chart)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0C42D-A9B6-4B26-87C4-9D75C108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86" y="1288168"/>
            <a:ext cx="5228571" cy="37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2F07-940C-4956-BDAC-21399CC6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52736"/>
            <a:ext cx="7688700" cy="535200"/>
          </a:xfrm>
        </p:spPr>
        <p:txBody>
          <a:bodyPr/>
          <a:lstStyle/>
          <a:p>
            <a:r>
              <a:rPr lang="en-US" dirty="0"/>
              <a:t>2. The Algorithm (Pseudo Code)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4E3405-997B-4541-90AF-495BFF444D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3396" y="1368264"/>
                <a:ext cx="8850324" cy="365092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1	</a:t>
                </a:r>
                <a:r>
                  <a:rPr lang="en-US" dirty="0" err="1"/>
                  <a:t>cycleDetection</a:t>
                </a:r>
                <a:r>
                  <a:rPr lang="en-US" dirty="0"/>
                  <a:t>(struct node *head)</a:t>
                </a:r>
              </a:p>
              <a:p>
                <a:pPr marL="146050" indent="0">
                  <a:buNone/>
                </a:pPr>
                <a:r>
                  <a:rPr lang="en-US" dirty="0"/>
                  <a:t>2	 	create two pointers  *tortoise and *hare</a:t>
                </a:r>
              </a:p>
              <a:p>
                <a:pPr marL="146050" indent="0">
                  <a:buNone/>
                </a:pPr>
                <a:r>
                  <a:rPr lang="en-US" dirty="0"/>
                  <a:t>		point both tortoise and hare towards head node</a:t>
                </a:r>
              </a:p>
              <a:p>
                <a:pPr marL="146050" indent="0">
                  <a:buNone/>
                </a:pPr>
                <a:r>
                  <a:rPr lang="en-US" dirty="0"/>
                  <a:t>3		while( tortoise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null and hare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null)</a:t>
                </a:r>
              </a:p>
              <a:p>
                <a:pPr marL="146050" indent="0">
                  <a:buNone/>
                </a:pPr>
                <a:r>
                  <a:rPr lang="en-US" dirty="0"/>
                  <a:t>4			tortoise=tortoise-&gt;next 			// move tortoise by one step</a:t>
                </a:r>
              </a:p>
              <a:p>
                <a:pPr marL="146050" indent="0">
                  <a:buNone/>
                </a:pPr>
                <a:r>
                  <a:rPr lang="en-US" dirty="0"/>
                  <a:t>			hare=hare-&gt;next-&gt;next			// move hare by two steps</a:t>
                </a:r>
              </a:p>
              <a:p>
                <a:pPr marL="146050" indent="0">
                  <a:buNone/>
                </a:pPr>
                <a:r>
                  <a:rPr lang="en-US" dirty="0"/>
                  <a:t>5			if(tortoise equals to hare) break the loop 	// cycle exist</a:t>
                </a:r>
              </a:p>
              <a:p>
                <a:pPr marL="146050" indent="0">
                  <a:buNone/>
                </a:pPr>
                <a:r>
                  <a:rPr lang="en-US" dirty="0"/>
                  <a:t>6		return if cycle </a:t>
                </a:r>
                <a:r>
                  <a:rPr lang="en-US" dirty="0" err="1"/>
                  <a:t>doesnt</a:t>
                </a:r>
                <a:r>
                  <a:rPr lang="en-US" dirty="0"/>
                  <a:t> exist</a:t>
                </a:r>
              </a:p>
              <a:p>
                <a:pPr marL="146050" indent="0">
                  <a:buNone/>
                </a:pPr>
                <a:r>
                  <a:rPr lang="en-US" dirty="0"/>
                  <a:t>7		point  either tortoise or hare to head node</a:t>
                </a:r>
              </a:p>
              <a:p>
                <a:pPr marL="146050" indent="0">
                  <a:buNone/>
                </a:pPr>
                <a:r>
                  <a:rPr lang="en-US" dirty="0"/>
                  <a:t>8		while(tortoise not equals to hare)</a:t>
                </a:r>
              </a:p>
              <a:p>
                <a:pPr marL="146050" indent="0">
                  <a:buNone/>
                </a:pPr>
                <a:r>
                  <a:rPr lang="en-US" dirty="0"/>
                  <a:t>9			tortoise=tortoise-&gt;next			// move both tortoise and</a:t>
                </a:r>
              </a:p>
              <a:p>
                <a:pPr marL="146050" indent="0">
                  <a:buNone/>
                </a:pPr>
                <a:r>
                  <a:rPr lang="en-US" dirty="0"/>
                  <a:t>			hare=hare-&gt;next			     hare by one step</a:t>
                </a:r>
              </a:p>
              <a:p>
                <a:pPr marL="146050" indent="0">
                  <a:buNone/>
                </a:pPr>
                <a:r>
                  <a:rPr lang="en-US" dirty="0"/>
                  <a:t>10		return either tortoise or hare node			// both will point to start of</a:t>
                </a:r>
              </a:p>
              <a:p>
                <a:pPr marL="146050" indent="0">
                  <a:buNone/>
                </a:pPr>
                <a:r>
                  <a:rPr lang="en-US" dirty="0"/>
                  <a:t>11	End function					     of the cycle</a:t>
                </a:r>
              </a:p>
              <a:p>
                <a:pPr marL="1460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4E3405-997B-4541-90AF-495BFF444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3396" y="1368264"/>
                <a:ext cx="8850324" cy="36509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72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21A9-CA27-4D71-B9D9-F1147764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7739"/>
            <a:ext cx="7688700" cy="535200"/>
          </a:xfrm>
        </p:spPr>
        <p:txBody>
          <a:bodyPr/>
          <a:lstStyle/>
          <a:p>
            <a:r>
              <a:rPr lang="en-US" dirty="0"/>
              <a:t>3. Simulation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52F61-D899-483D-8D79-78216B038C45}"/>
              </a:ext>
            </a:extLst>
          </p:cNvPr>
          <p:cNvSpPr/>
          <p:nvPr/>
        </p:nvSpPr>
        <p:spPr>
          <a:xfrm>
            <a:off x="763414" y="2408225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15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802233-B36A-4BCF-80B6-39BB5AF9AD21}"/>
              </a:ext>
            </a:extLst>
          </p:cNvPr>
          <p:cNvCxnSpPr/>
          <p:nvPr/>
        </p:nvCxnSpPr>
        <p:spPr>
          <a:xfrm>
            <a:off x="1290561" y="2408225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3CF478F-9BD7-40B1-A59C-3E662F338145}"/>
              </a:ext>
            </a:extLst>
          </p:cNvPr>
          <p:cNvSpPr/>
          <p:nvPr/>
        </p:nvSpPr>
        <p:spPr>
          <a:xfrm>
            <a:off x="1919629" y="2408225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27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3BDFE8-BA01-4DB2-8668-1F3C947B8C71}"/>
              </a:ext>
            </a:extLst>
          </p:cNvPr>
          <p:cNvCxnSpPr/>
          <p:nvPr/>
        </p:nvCxnSpPr>
        <p:spPr>
          <a:xfrm>
            <a:off x="2446776" y="2408225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7F81ED-A578-40BE-935F-919D0C75D831}"/>
              </a:ext>
            </a:extLst>
          </p:cNvPr>
          <p:cNvSpPr/>
          <p:nvPr/>
        </p:nvSpPr>
        <p:spPr>
          <a:xfrm>
            <a:off x="3024673" y="2414900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73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F930CB-8E5B-4B2C-8F5F-3C59248CCE44}"/>
              </a:ext>
            </a:extLst>
          </p:cNvPr>
          <p:cNvCxnSpPr/>
          <p:nvPr/>
        </p:nvCxnSpPr>
        <p:spPr>
          <a:xfrm>
            <a:off x="3551820" y="2414900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8174A-D33A-4AEC-A5E4-087B04C110D0}"/>
              </a:ext>
            </a:extLst>
          </p:cNvPr>
          <p:cNvSpPr/>
          <p:nvPr/>
        </p:nvSpPr>
        <p:spPr>
          <a:xfrm>
            <a:off x="4124732" y="2408225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41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955814-B349-40D0-91EF-627F38C7717D}"/>
              </a:ext>
            </a:extLst>
          </p:cNvPr>
          <p:cNvCxnSpPr/>
          <p:nvPr/>
        </p:nvCxnSpPr>
        <p:spPr>
          <a:xfrm>
            <a:off x="4651879" y="2408225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B1FC9-9639-4456-A391-AA66BFCAA1DC}"/>
              </a:ext>
            </a:extLst>
          </p:cNvPr>
          <p:cNvSpPr/>
          <p:nvPr/>
        </p:nvSpPr>
        <p:spPr>
          <a:xfrm>
            <a:off x="5224791" y="2419209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19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3FD59-74EF-403C-B64F-870330360375}"/>
              </a:ext>
            </a:extLst>
          </p:cNvPr>
          <p:cNvCxnSpPr/>
          <p:nvPr/>
        </p:nvCxnSpPr>
        <p:spPr>
          <a:xfrm>
            <a:off x="5751938" y="2419209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C4896-1350-4230-9384-BC8F9FAE35A5}"/>
              </a:ext>
            </a:extLst>
          </p:cNvPr>
          <p:cNvSpPr/>
          <p:nvPr/>
        </p:nvSpPr>
        <p:spPr>
          <a:xfrm>
            <a:off x="6335185" y="2412534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32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AC0D60-49A5-40F0-B3B4-41CFF7C6AC7E}"/>
              </a:ext>
            </a:extLst>
          </p:cNvPr>
          <p:cNvCxnSpPr/>
          <p:nvPr/>
        </p:nvCxnSpPr>
        <p:spPr>
          <a:xfrm>
            <a:off x="6862332" y="2412534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1D7FD-6CF3-4C99-A853-FEA4B8CEE46E}"/>
              </a:ext>
            </a:extLst>
          </p:cNvPr>
          <p:cNvSpPr/>
          <p:nvPr/>
        </p:nvSpPr>
        <p:spPr>
          <a:xfrm>
            <a:off x="7445579" y="2419209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DF98C2-CA44-41E3-9619-8135547CB8FF}"/>
              </a:ext>
            </a:extLst>
          </p:cNvPr>
          <p:cNvCxnSpPr/>
          <p:nvPr/>
        </p:nvCxnSpPr>
        <p:spPr>
          <a:xfrm>
            <a:off x="7972726" y="2419209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53226-0747-4689-95B7-68E6B3227C63}"/>
              </a:ext>
            </a:extLst>
          </p:cNvPr>
          <p:cNvSpPr/>
          <p:nvPr/>
        </p:nvSpPr>
        <p:spPr>
          <a:xfrm>
            <a:off x="5423800" y="4276358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66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1ACF54-4ADD-49E1-937F-F43FB34EF79B}"/>
              </a:ext>
            </a:extLst>
          </p:cNvPr>
          <p:cNvCxnSpPr/>
          <p:nvPr/>
        </p:nvCxnSpPr>
        <p:spPr>
          <a:xfrm>
            <a:off x="5657271" y="4276358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450083-32DB-40EF-A125-0386A89CF954}"/>
              </a:ext>
            </a:extLst>
          </p:cNvPr>
          <p:cNvSpPr/>
          <p:nvPr/>
        </p:nvSpPr>
        <p:spPr>
          <a:xfrm>
            <a:off x="6534194" y="4276358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841C5-700F-419B-888E-53D825939985}"/>
              </a:ext>
            </a:extLst>
          </p:cNvPr>
          <p:cNvCxnSpPr/>
          <p:nvPr/>
        </p:nvCxnSpPr>
        <p:spPr>
          <a:xfrm>
            <a:off x="6754316" y="4276358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574E3-B9C9-42DA-9C8E-D6DA21D485F6}"/>
              </a:ext>
            </a:extLst>
          </p:cNvPr>
          <p:cNvSpPr/>
          <p:nvPr/>
        </p:nvSpPr>
        <p:spPr>
          <a:xfrm>
            <a:off x="7688969" y="4276358"/>
            <a:ext cx="727381" cy="44051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87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3997CE-8754-4B12-BF97-D24A7120A565}"/>
              </a:ext>
            </a:extLst>
          </p:cNvPr>
          <p:cNvCxnSpPr/>
          <p:nvPr/>
        </p:nvCxnSpPr>
        <p:spPr>
          <a:xfrm>
            <a:off x="7902416" y="4276358"/>
            <a:ext cx="0" cy="44051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AB71AD-8197-4F54-8154-93F0655A161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363980" y="2628482"/>
            <a:ext cx="5556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8A58AF-56FC-46B2-B827-EB7D3C51F68D}"/>
              </a:ext>
            </a:extLst>
          </p:cNvPr>
          <p:cNvCxnSpPr>
            <a:cxnSpLocks/>
          </p:cNvCxnSpPr>
          <p:nvPr/>
        </p:nvCxnSpPr>
        <p:spPr>
          <a:xfrm>
            <a:off x="2518660" y="2628482"/>
            <a:ext cx="506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81C732-3D76-4818-9417-B089B52A33C1}"/>
              </a:ext>
            </a:extLst>
          </p:cNvPr>
          <p:cNvCxnSpPr>
            <a:cxnSpLocks/>
          </p:cNvCxnSpPr>
          <p:nvPr/>
        </p:nvCxnSpPr>
        <p:spPr>
          <a:xfrm>
            <a:off x="3619945" y="2639466"/>
            <a:ext cx="504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089109-D083-4E1A-B02A-0E3C745523D7}"/>
              </a:ext>
            </a:extLst>
          </p:cNvPr>
          <p:cNvCxnSpPr>
            <a:cxnSpLocks/>
          </p:cNvCxnSpPr>
          <p:nvPr/>
        </p:nvCxnSpPr>
        <p:spPr>
          <a:xfrm>
            <a:off x="4721230" y="2651563"/>
            <a:ext cx="5035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A7D931-2591-4BCF-8C3A-C538DD39DBAD}"/>
              </a:ext>
            </a:extLst>
          </p:cNvPr>
          <p:cNvCxnSpPr>
            <a:cxnSpLocks/>
          </p:cNvCxnSpPr>
          <p:nvPr/>
        </p:nvCxnSpPr>
        <p:spPr>
          <a:xfrm>
            <a:off x="5835863" y="2635850"/>
            <a:ext cx="49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807D03-F1C5-43BB-8576-8BC07721F969}"/>
              </a:ext>
            </a:extLst>
          </p:cNvPr>
          <p:cNvCxnSpPr>
            <a:cxnSpLocks/>
          </p:cNvCxnSpPr>
          <p:nvPr/>
        </p:nvCxnSpPr>
        <p:spPr>
          <a:xfrm>
            <a:off x="6918431" y="2628482"/>
            <a:ext cx="5271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E41641-4BEE-4DD3-B014-DDA7076F942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052660" y="2651563"/>
            <a:ext cx="0" cy="1624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AD7310-11AD-4BB7-91F4-201B9AD6A7B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7261575" y="4496615"/>
            <a:ext cx="54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619C99-6BFA-4899-9D19-BA55ABC5E7B3}"/>
              </a:ext>
            </a:extLst>
          </p:cNvPr>
          <p:cNvCxnSpPr>
            <a:cxnSpLocks/>
          </p:cNvCxnSpPr>
          <p:nvPr/>
        </p:nvCxnSpPr>
        <p:spPr>
          <a:xfrm flipH="1">
            <a:off x="6151181" y="4496615"/>
            <a:ext cx="5476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11C547-0617-4803-936F-3DAD0CB9525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588481" y="2859723"/>
            <a:ext cx="1" cy="163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4" name="Graphic 63" descr="Turtle">
            <a:extLst>
              <a:ext uri="{FF2B5EF4-FFF2-40B4-BE49-F238E27FC236}">
                <a16:creationId xmlns:a16="http://schemas.microsoft.com/office/drawing/2014/main" id="{25089D2C-AD5E-4528-AA1E-A212D292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326" y="1864690"/>
            <a:ext cx="609452" cy="609452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1913CB1-CE09-4A69-960E-4BBC0A3E9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13" y="1788346"/>
            <a:ext cx="626554" cy="626554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CE6BA365-5BB9-48F1-87DA-C9432D748031}"/>
              </a:ext>
            </a:extLst>
          </p:cNvPr>
          <p:cNvSpPr/>
          <p:nvPr/>
        </p:nvSpPr>
        <p:spPr>
          <a:xfrm>
            <a:off x="7445579" y="1638722"/>
            <a:ext cx="1558257" cy="83542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225BC8-EEF0-4560-A2E6-EC1F4D8D7834}"/>
              </a:ext>
            </a:extLst>
          </p:cNvPr>
          <p:cNvSpPr txBox="1"/>
          <p:nvPr/>
        </p:nvSpPr>
        <p:spPr>
          <a:xfrm>
            <a:off x="300773" y="3501651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Head of the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7FB742-9106-4262-9E48-C348E903B90A}"/>
              </a:ext>
            </a:extLst>
          </p:cNvPr>
          <p:cNvCxnSpPr>
            <a:stCxn id="68" idx="0"/>
            <a:endCxn id="4" idx="2"/>
          </p:cNvCxnSpPr>
          <p:nvPr/>
        </p:nvCxnSpPr>
        <p:spPr>
          <a:xfrm flipH="1" flipV="1">
            <a:off x="1127105" y="2848739"/>
            <a:ext cx="978" cy="652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0E172AD-8E14-42AE-97E2-97943EEE4862}"/>
              </a:ext>
            </a:extLst>
          </p:cNvPr>
          <p:cNvSpPr txBox="1"/>
          <p:nvPr/>
        </p:nvSpPr>
        <p:spPr>
          <a:xfrm>
            <a:off x="51641" y="1369614"/>
            <a:ext cx="3345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Start Tortoise and Hare from head node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E8F819-0865-4C18-9175-BAFF1D32E399}"/>
              </a:ext>
            </a:extLst>
          </p:cNvPr>
          <p:cNvSpPr txBox="1"/>
          <p:nvPr/>
        </p:nvSpPr>
        <p:spPr>
          <a:xfrm>
            <a:off x="2128337" y="1369613"/>
            <a:ext cx="479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Move Tortoise by 1 step and Hare 2 steps until they meet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F1EC26-775D-4979-A7AE-281525901CA2}"/>
              </a:ext>
            </a:extLst>
          </p:cNvPr>
          <p:cNvSpPr txBox="1"/>
          <p:nvPr/>
        </p:nvSpPr>
        <p:spPr>
          <a:xfrm>
            <a:off x="7543621" y="122081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Cycle Exist!!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11ED88-1809-46A7-B128-D8EDDE6CFFE3}"/>
              </a:ext>
            </a:extLst>
          </p:cNvPr>
          <p:cNvSpPr txBox="1"/>
          <p:nvPr/>
        </p:nvSpPr>
        <p:spPr>
          <a:xfrm>
            <a:off x="2508384" y="1376727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Move Tortoise and Hare by 1 step until they meet again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011C5E-A67A-45C4-847D-3080E109180C}"/>
              </a:ext>
            </a:extLst>
          </p:cNvPr>
          <p:cNvSpPr txBox="1"/>
          <p:nvPr/>
        </p:nvSpPr>
        <p:spPr>
          <a:xfrm>
            <a:off x="1573010" y="1352300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Move Either Tortoise/Hare at the head node and keep other at the same position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066780F-FD21-4773-B031-92E41DF0D6FD}"/>
              </a:ext>
            </a:extLst>
          </p:cNvPr>
          <p:cNvSpPr/>
          <p:nvPr/>
        </p:nvSpPr>
        <p:spPr>
          <a:xfrm>
            <a:off x="4954723" y="1638589"/>
            <a:ext cx="1953075" cy="900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464651-68E0-44F3-A73B-198745C9FEE1}"/>
              </a:ext>
            </a:extLst>
          </p:cNvPr>
          <p:cNvSpPr txBox="1"/>
          <p:nvPr/>
        </p:nvSpPr>
        <p:spPr>
          <a:xfrm>
            <a:off x="4306766" y="1187601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will be the starting point of the cycle</a:t>
            </a:r>
          </a:p>
        </p:txBody>
      </p:sp>
    </p:spTree>
    <p:extLst>
      <p:ext uri="{BB962C8B-B14F-4D97-AF65-F5344CB8AC3E}">
        <p14:creationId xmlns:p14="http://schemas.microsoft.com/office/powerpoint/2010/main" val="17799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025E-6 L 0.10416 -3.5802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6 L 0.07552 -0.06419 C 0.09132 -0.07808 0.1151 -0.08549 0.13958 -0.08549 C 0.16788 -0.08549 0.19045 -0.07808 0.20625 -0.06419 L 0.28212 -4.93827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-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1 -1.97531E-6 L 0.34739 -0.06358 C 0.36111 -0.07778 0.38177 -0.08549 0.40312 -0.08549 C 0.42743 -0.08549 0.44704 -0.07778 0.46076 -0.06358 L 0.52621 -1.97531E-6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429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16 -3.58025E-6 L 0.24739 -3.58025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39 -3.58025E-6 L 0.36024 -3.5802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621 -1.97531E-6 L 0.59392 -0.06358 C 0.60816 -0.07747 0.62934 -0.08549 0.65156 -0.08549 C 0.67673 -0.08549 0.69704 -0.07747 0.71128 -0.06358 L 0.77934 -1.97531E-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42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34 -1.97531E-6 L 0.66823 0.379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1719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24 1.35802E-6 L 0.46267 -0.0132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67 -0.01327 L 0.59028 0.0037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83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823 0.37994 L 0.52621 -1.9753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0" y="-19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028 0.00371 L 0.77934 0.002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9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621 -4.32099E-6 L 0.59375 -0.04197 C 0.60781 -0.05154 0.62934 -0.05648 0.65138 -0.05648 C 0.67656 -0.05648 0.69704 -0.05154 0.71128 -0.04197 L 0.77934 -4.32099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34 -1.97531E-6 L 2.22222E-6 1.6049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98" y="15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934 0.00216 L 0.70243 0.3407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1691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7531E-6 L 0.16771 0.0132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4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71 0.01327 L 0.28211 -1.97531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77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243 0.34074 L 0.60469 0.3666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-4.32099E-6 L 0.42378 0.0132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46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469 0.36666 L 0.48055 0.3666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55 0.36667 L 0.51892 -0.0052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-1861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378 0.01327 L 0.52621 -1.9753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2" grpId="0" build="allAtOnce"/>
      <p:bldP spid="73" grpId="0" build="allAtOnce"/>
      <p:bldP spid="74" grpId="0"/>
      <p:bldP spid="74" grpId="1"/>
      <p:bldP spid="75" grpId="0"/>
      <p:bldP spid="75" grpId="1"/>
      <p:bldP spid="76" grpId="0" build="allAtOnce"/>
      <p:bldP spid="78" grpId="0" animBg="1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7461-ACEF-41C3-B012-44FEDB1A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US" dirty="0"/>
              <a:t>4. Time &amp;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9369C32-3352-4AF4-BEEF-D14BB4A414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3396" y="1368264"/>
                <a:ext cx="8850324" cy="3650925"/>
              </a:xfrm>
            </p:spPr>
            <p:txBody>
              <a:bodyPr/>
              <a:lstStyle/>
              <a:p>
                <a:pPr marL="146050" indent="0">
                  <a:buNone/>
                </a:pPr>
                <a:r>
                  <a:rPr lang="en-US" dirty="0"/>
                  <a:t>1	</a:t>
                </a:r>
                <a:r>
                  <a:rPr lang="en-US" dirty="0" err="1"/>
                  <a:t>cycleDetection</a:t>
                </a:r>
                <a:r>
                  <a:rPr lang="en-US" dirty="0"/>
                  <a:t>(struct node *head)</a:t>
                </a:r>
              </a:p>
              <a:p>
                <a:pPr marL="146050" indent="0">
                  <a:buNone/>
                </a:pPr>
                <a:r>
                  <a:rPr lang="en-US" dirty="0"/>
                  <a:t>2	 	create two pointers  *tortoise and *hare</a:t>
                </a:r>
              </a:p>
              <a:p>
                <a:pPr marL="146050" indent="0">
                  <a:buNone/>
                </a:pPr>
                <a:r>
                  <a:rPr lang="en-US" dirty="0"/>
                  <a:t>		point both tortoise and hare towards head node</a:t>
                </a:r>
              </a:p>
              <a:p>
                <a:pPr marL="146050" indent="0">
                  <a:buNone/>
                </a:pPr>
                <a:r>
                  <a:rPr lang="en-US" dirty="0"/>
                  <a:t>3		while( tortoise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null and hare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null)</a:t>
                </a:r>
              </a:p>
              <a:p>
                <a:pPr marL="146050" indent="0">
                  <a:buNone/>
                </a:pPr>
                <a:r>
                  <a:rPr lang="en-US" dirty="0"/>
                  <a:t>4			tortoise=tortoise-&gt;next 			</a:t>
                </a:r>
              </a:p>
              <a:p>
                <a:pPr marL="146050" indent="0">
                  <a:buNone/>
                </a:pPr>
                <a:r>
                  <a:rPr lang="en-US" dirty="0"/>
                  <a:t>			hare=hare-&gt;next-&gt;next			</a:t>
                </a:r>
              </a:p>
              <a:p>
                <a:pPr marL="146050" indent="0">
                  <a:buNone/>
                </a:pPr>
                <a:r>
                  <a:rPr lang="en-US" dirty="0"/>
                  <a:t>5			if(tortoise equals to hare) break the loop 	</a:t>
                </a:r>
              </a:p>
              <a:p>
                <a:pPr marL="146050" indent="0">
                  <a:buNone/>
                </a:pPr>
                <a:r>
                  <a:rPr lang="en-US" dirty="0"/>
                  <a:t>6		return if cycle </a:t>
                </a:r>
                <a:r>
                  <a:rPr lang="en-US" dirty="0" err="1"/>
                  <a:t>doesnt</a:t>
                </a:r>
                <a:r>
                  <a:rPr lang="en-US" dirty="0"/>
                  <a:t> exist</a:t>
                </a:r>
              </a:p>
              <a:p>
                <a:pPr marL="146050" indent="0">
                  <a:buNone/>
                </a:pPr>
                <a:r>
                  <a:rPr lang="en-US" dirty="0"/>
                  <a:t>7		point  either tortoise or hare to head node</a:t>
                </a:r>
              </a:p>
              <a:p>
                <a:pPr marL="146050" indent="0">
                  <a:buNone/>
                </a:pPr>
                <a:r>
                  <a:rPr lang="en-US" dirty="0"/>
                  <a:t>8		while(tortoise not equals to hare)</a:t>
                </a:r>
              </a:p>
              <a:p>
                <a:pPr marL="146050" indent="0">
                  <a:buNone/>
                </a:pPr>
                <a:r>
                  <a:rPr lang="en-US" dirty="0"/>
                  <a:t>9			tortoise=tortoise-&gt;next			</a:t>
                </a:r>
              </a:p>
              <a:p>
                <a:pPr marL="146050" indent="0">
                  <a:buNone/>
                </a:pPr>
                <a:r>
                  <a:rPr lang="en-US" dirty="0"/>
                  <a:t>			hare=hare-&gt;next			</a:t>
                </a:r>
              </a:p>
              <a:p>
                <a:pPr marL="146050" indent="0">
                  <a:buNone/>
                </a:pPr>
                <a:r>
                  <a:rPr lang="en-US" dirty="0"/>
                  <a:t>10		return either tortoise or hare node			</a:t>
                </a:r>
              </a:p>
              <a:p>
                <a:pPr marL="146050" indent="0">
                  <a:buNone/>
                </a:pPr>
                <a:r>
                  <a:rPr lang="en-US" dirty="0"/>
                  <a:t>11	End function					</a:t>
                </a:r>
              </a:p>
              <a:p>
                <a:pPr marL="1460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C9369C32-3352-4AF4-BEEF-D14BB4A4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3396" y="1368264"/>
                <a:ext cx="8850324" cy="36509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777B225-6E87-49CB-B2C0-C8CF00F891FD}"/>
              </a:ext>
            </a:extLst>
          </p:cNvPr>
          <p:cNvSpPr/>
          <p:nvPr/>
        </p:nvSpPr>
        <p:spPr>
          <a:xfrm>
            <a:off x="1768730" y="1701985"/>
            <a:ext cx="3644251" cy="46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043E0-56E7-4678-A313-23E5760D9CE5}"/>
              </a:ext>
            </a:extLst>
          </p:cNvPr>
          <p:cNvSpPr/>
          <p:nvPr/>
        </p:nvSpPr>
        <p:spPr>
          <a:xfrm>
            <a:off x="1768730" y="3054118"/>
            <a:ext cx="3644251" cy="46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BC5F34-A9A8-4118-8425-D6A08823A7CC}"/>
              </a:ext>
            </a:extLst>
          </p:cNvPr>
          <p:cNvSpPr/>
          <p:nvPr/>
        </p:nvSpPr>
        <p:spPr>
          <a:xfrm>
            <a:off x="5579842" y="1815451"/>
            <a:ext cx="834307" cy="18021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3B537F-3B94-45AA-A3D6-41F7A8ED2CC5}"/>
              </a:ext>
            </a:extLst>
          </p:cNvPr>
          <p:cNvSpPr/>
          <p:nvPr/>
        </p:nvSpPr>
        <p:spPr>
          <a:xfrm>
            <a:off x="5579842" y="3160910"/>
            <a:ext cx="834307" cy="18021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96F23-0108-4606-82EF-AEF47C16385A}"/>
              </a:ext>
            </a:extLst>
          </p:cNvPr>
          <p:cNvSpPr txBox="1"/>
          <p:nvPr/>
        </p:nvSpPr>
        <p:spPr>
          <a:xfrm>
            <a:off x="6567661" y="1718178"/>
            <a:ext cx="667446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DB9D1-ECF4-4C41-A51E-936A7F5CA7DF}"/>
              </a:ext>
            </a:extLst>
          </p:cNvPr>
          <p:cNvSpPr txBox="1"/>
          <p:nvPr/>
        </p:nvSpPr>
        <p:spPr>
          <a:xfrm>
            <a:off x="6604369" y="3086768"/>
            <a:ext cx="667446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8646F-0A34-40C2-942F-C585C0EB866C}"/>
              </a:ext>
            </a:extLst>
          </p:cNvPr>
          <p:cNvSpPr/>
          <p:nvPr/>
        </p:nvSpPr>
        <p:spPr>
          <a:xfrm>
            <a:off x="1768729" y="4232713"/>
            <a:ext cx="3644251" cy="225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E91141-172A-41F2-AE75-D0D139F39C4E}"/>
              </a:ext>
            </a:extLst>
          </p:cNvPr>
          <p:cNvSpPr/>
          <p:nvPr/>
        </p:nvSpPr>
        <p:spPr>
          <a:xfrm>
            <a:off x="5579841" y="4255517"/>
            <a:ext cx="834307" cy="18021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18B94-D238-4FD4-B1A3-93DB95351CDB}"/>
              </a:ext>
            </a:extLst>
          </p:cNvPr>
          <p:cNvSpPr txBox="1"/>
          <p:nvPr/>
        </p:nvSpPr>
        <p:spPr>
          <a:xfrm>
            <a:off x="6604369" y="4203606"/>
            <a:ext cx="667446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9AD989-5E01-4CFA-A95D-1B25BB5DBE8B}"/>
              </a:ext>
            </a:extLst>
          </p:cNvPr>
          <p:cNvSpPr/>
          <p:nvPr/>
        </p:nvSpPr>
        <p:spPr>
          <a:xfrm>
            <a:off x="1768729" y="2188664"/>
            <a:ext cx="3951277" cy="8393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B752848-1387-4B0E-A650-467E1DCB13FE}"/>
              </a:ext>
            </a:extLst>
          </p:cNvPr>
          <p:cNvSpPr/>
          <p:nvPr/>
        </p:nvSpPr>
        <p:spPr>
          <a:xfrm>
            <a:off x="5770063" y="2501259"/>
            <a:ext cx="644086" cy="18021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8678B-2A71-44FE-AD81-201E19BFF63B}"/>
              </a:ext>
            </a:extLst>
          </p:cNvPr>
          <p:cNvSpPr txBox="1"/>
          <p:nvPr/>
        </p:nvSpPr>
        <p:spPr>
          <a:xfrm>
            <a:off x="6577672" y="2422087"/>
            <a:ext cx="667446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B35B5-8FB3-4528-B64A-1DBE35A5ED89}"/>
              </a:ext>
            </a:extLst>
          </p:cNvPr>
          <p:cNvSpPr txBox="1"/>
          <p:nvPr/>
        </p:nvSpPr>
        <p:spPr>
          <a:xfrm>
            <a:off x="6602699" y="3688773"/>
            <a:ext cx="931087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O(&lt;=n)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136965-D8C9-400F-8474-153B37395F56}"/>
              </a:ext>
            </a:extLst>
          </p:cNvPr>
          <p:cNvSpPr/>
          <p:nvPr/>
        </p:nvSpPr>
        <p:spPr>
          <a:xfrm>
            <a:off x="1768729" y="3540796"/>
            <a:ext cx="3644251" cy="665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FEE8094-814C-4C4F-99E6-2D70EC38ECD0}"/>
              </a:ext>
            </a:extLst>
          </p:cNvPr>
          <p:cNvSpPr/>
          <p:nvPr/>
        </p:nvSpPr>
        <p:spPr>
          <a:xfrm>
            <a:off x="5579840" y="3767945"/>
            <a:ext cx="834307" cy="18021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EDD34E-4D15-496D-9EC1-D775BDED4EDB}"/>
              </a:ext>
            </a:extLst>
          </p:cNvPr>
          <p:cNvSpPr txBox="1"/>
          <p:nvPr/>
        </p:nvSpPr>
        <p:spPr>
          <a:xfrm>
            <a:off x="7448225" y="1508419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FDCD43-3E1D-4594-9C2E-977E003AA035}"/>
              </a:ext>
            </a:extLst>
          </p:cNvPr>
          <p:cNvSpPr txBox="1"/>
          <p:nvPr/>
        </p:nvSpPr>
        <p:spPr>
          <a:xfrm>
            <a:off x="7479087" y="1887455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O(1)+O(n)+O(n)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476795-8538-4E54-AA11-06CF4C561C59}"/>
              </a:ext>
            </a:extLst>
          </p:cNvPr>
          <p:cNvSpPr txBox="1"/>
          <p:nvPr/>
        </p:nvSpPr>
        <p:spPr>
          <a:xfrm>
            <a:off x="7609858" y="2269766"/>
            <a:ext cx="985852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=&gt; O(n)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B1F36-7D91-4CF3-99A3-47F533B072FC}"/>
              </a:ext>
            </a:extLst>
          </p:cNvPr>
          <p:cNvSpPr txBox="1"/>
          <p:nvPr/>
        </p:nvSpPr>
        <p:spPr>
          <a:xfrm>
            <a:off x="7471746" y="300702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Space Complexity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9DA91-604B-4F0C-BD72-1644521A862A}"/>
              </a:ext>
            </a:extLst>
          </p:cNvPr>
          <p:cNvSpPr txBox="1"/>
          <p:nvPr/>
        </p:nvSpPr>
        <p:spPr>
          <a:xfrm>
            <a:off x="7879189" y="3360184"/>
            <a:ext cx="667446" cy="338554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6175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 animBg="1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852C-9CC0-4A5A-B09F-E6B0DCAF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11158"/>
            <a:ext cx="7688700" cy="535200"/>
          </a:xfrm>
        </p:spPr>
        <p:txBody>
          <a:bodyPr/>
          <a:lstStyle/>
          <a:p>
            <a:r>
              <a:rPr lang="en-US" dirty="0"/>
              <a:t>Time Complexity Explained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0ED58E-DFFF-451E-901B-A0B755CF4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41253"/>
              </p:ext>
            </p:extLst>
          </p:nvPr>
        </p:nvGraphicFramePr>
        <p:xfrm>
          <a:off x="800935" y="1943720"/>
          <a:ext cx="2436174" cy="1256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78">
                  <a:extLst>
                    <a:ext uri="{9D8B030D-6E8A-4147-A177-3AD203B41FA5}">
                      <a16:colId xmlns:a16="http://schemas.microsoft.com/office/drawing/2014/main" val="94757037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686767377"/>
                    </a:ext>
                  </a:extLst>
                </a:gridCol>
                <a:gridCol w="827632">
                  <a:extLst>
                    <a:ext uri="{9D8B030D-6E8A-4147-A177-3AD203B41FA5}">
                      <a16:colId xmlns:a16="http://schemas.microsoft.com/office/drawing/2014/main" val="436940421"/>
                    </a:ext>
                  </a:extLst>
                </a:gridCol>
              </a:tblGrid>
              <a:tr h="319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Tortoise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32417"/>
                  </a:ext>
                </a:extLst>
              </a:tr>
              <a:tr h="3203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83822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42790"/>
                  </a:ext>
                </a:extLst>
              </a:tr>
              <a:tr h="31182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23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177B60-CB2D-4389-A68A-63E53AC68015}"/>
              </a:ext>
            </a:extLst>
          </p:cNvPr>
          <p:cNvSpPr txBox="1"/>
          <p:nvPr/>
        </p:nvSpPr>
        <p:spPr>
          <a:xfrm>
            <a:off x="800935" y="1444474"/>
            <a:ext cx="4448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Nodes: {0, 1, 2, 3, 4 (starting loop node) , 5, 6, 7, 8, 9}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1814E09-21D8-4831-9EEA-7D746CFB1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6237"/>
              </p:ext>
            </p:extLst>
          </p:nvPr>
        </p:nvGraphicFramePr>
        <p:xfrm>
          <a:off x="3614216" y="1943720"/>
          <a:ext cx="2436174" cy="219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78">
                  <a:extLst>
                    <a:ext uri="{9D8B030D-6E8A-4147-A177-3AD203B41FA5}">
                      <a16:colId xmlns:a16="http://schemas.microsoft.com/office/drawing/2014/main" val="947570371"/>
                    </a:ext>
                  </a:extLst>
                </a:gridCol>
                <a:gridCol w="740864">
                  <a:extLst>
                    <a:ext uri="{9D8B030D-6E8A-4147-A177-3AD203B41FA5}">
                      <a16:colId xmlns:a16="http://schemas.microsoft.com/office/drawing/2014/main" val="1686767377"/>
                    </a:ext>
                  </a:extLst>
                </a:gridCol>
                <a:gridCol w="827632">
                  <a:extLst>
                    <a:ext uri="{9D8B030D-6E8A-4147-A177-3AD203B41FA5}">
                      <a16:colId xmlns:a16="http://schemas.microsoft.com/office/drawing/2014/main" val="436940421"/>
                    </a:ext>
                  </a:extLst>
                </a:gridCol>
              </a:tblGrid>
              <a:tr h="319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Tortoise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32417"/>
                  </a:ext>
                </a:extLst>
              </a:tr>
              <a:tr h="3203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083822"/>
                  </a:ext>
                </a:extLst>
              </a:tr>
              <a:tr h="2536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42790"/>
                  </a:ext>
                </a:extLst>
              </a:tr>
              <a:tr h="31182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23710"/>
                  </a:ext>
                </a:extLst>
              </a:tr>
              <a:tr h="31182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99901"/>
                  </a:ext>
                </a:extLst>
              </a:tr>
              <a:tr h="31182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873978"/>
                  </a:ext>
                </a:extLst>
              </a:tr>
              <a:tr h="31182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692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6C503-4908-4FAF-B76A-ADD3579E9D0E}"/>
              </a:ext>
            </a:extLst>
          </p:cNvPr>
          <p:cNvSpPr txBox="1"/>
          <p:nvPr/>
        </p:nvSpPr>
        <p:spPr>
          <a:xfrm>
            <a:off x="403081" y="3391248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Starting Position in the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AE7CB-747B-4E52-8744-4967D34D5934}"/>
              </a:ext>
            </a:extLst>
          </p:cNvPr>
          <p:cNvSpPr txBox="1"/>
          <p:nvPr/>
        </p:nvSpPr>
        <p:spPr>
          <a:xfrm>
            <a:off x="3520085" y="4199466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Distance Starting 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D6B07-8268-4490-86F2-DE0BEE20B88A}"/>
              </a:ext>
            </a:extLst>
          </p:cNvPr>
          <p:cNvSpPr txBox="1"/>
          <p:nvPr/>
        </p:nvSpPr>
        <p:spPr>
          <a:xfrm>
            <a:off x="6077640" y="1895953"/>
            <a:ext cx="3046027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Time Complexity for Loop1: </a:t>
            </a:r>
            <a:endParaRPr lang="en-US" sz="13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1300" dirty="0">
                <a:sym typeface="Wingdings" panose="05000000000000000000" pitchFamily="2" charset="2"/>
              </a:rPr>
              <a:t>Distance(</a:t>
            </a:r>
            <a:r>
              <a:rPr lang="en-US" sz="1300" dirty="0" err="1">
                <a:sym typeface="Wingdings" panose="05000000000000000000" pitchFamily="2" charset="2"/>
              </a:rPr>
              <a:t>headstarting</a:t>
            </a:r>
            <a:r>
              <a:rPr lang="en-US" sz="1300" dirty="0">
                <a:sym typeface="Wingdings" panose="05000000000000000000" pitchFamily="2" charset="2"/>
              </a:rPr>
              <a:t> loop node)</a:t>
            </a:r>
          </a:p>
          <a:p>
            <a:r>
              <a:rPr lang="en-US" sz="1300" dirty="0">
                <a:sym typeface="Wingdings" panose="05000000000000000000" pitchFamily="2" charset="2"/>
              </a:rPr>
              <a:t>+ Backward Distance(</a:t>
            </a:r>
            <a:r>
              <a:rPr lang="en-US" sz="1300" dirty="0" err="1">
                <a:sym typeface="Wingdings" panose="05000000000000000000" pitchFamily="2" charset="2"/>
              </a:rPr>
              <a:t>tortoisehare</a:t>
            </a:r>
            <a:r>
              <a:rPr lang="en-US" sz="1300" dirty="0">
                <a:sym typeface="Wingdings" panose="05000000000000000000" pitchFamily="2" charset="2"/>
              </a:rPr>
              <a:t>)</a:t>
            </a:r>
          </a:p>
          <a:p>
            <a:endParaRPr lang="en-US" sz="1300" dirty="0">
              <a:sym typeface="Wingdings" panose="05000000000000000000" pitchFamily="2" charset="2"/>
            </a:endParaRPr>
          </a:p>
          <a:p>
            <a:r>
              <a:rPr lang="en-US" sz="1300" dirty="0">
                <a:sym typeface="Wingdings" panose="05000000000000000000" pitchFamily="2" charset="2"/>
              </a:rPr>
              <a:t>Always be O(&lt;=n)</a:t>
            </a:r>
          </a:p>
          <a:p>
            <a:endParaRPr lang="en-US" sz="1300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Time Complexity f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or Loop2:</a:t>
            </a:r>
          </a:p>
          <a:p>
            <a:r>
              <a:rPr lang="en-US" dirty="0"/>
              <a:t>Distance (</a:t>
            </a:r>
            <a:r>
              <a:rPr lang="en-US" dirty="0" err="1"/>
              <a:t>head</a:t>
            </a:r>
            <a:r>
              <a:rPr lang="en-US" dirty="0" err="1">
                <a:sym typeface="Wingdings" panose="05000000000000000000" pitchFamily="2" charset="2"/>
              </a:rPr>
              <a:t>starting</a:t>
            </a:r>
            <a:r>
              <a:rPr lang="en-US" dirty="0">
                <a:sym typeface="Wingdings" panose="05000000000000000000" pitchFamily="2" charset="2"/>
              </a:rPr>
              <a:t> loop node</a:t>
            </a:r>
            <a:r>
              <a:rPr lang="en-US" dirty="0"/>
              <a:t>)</a:t>
            </a:r>
            <a:endParaRPr lang="en-US" b="1" dirty="0"/>
          </a:p>
          <a:p>
            <a:endParaRPr lang="en-US" sz="1300" dirty="0"/>
          </a:p>
          <a:p>
            <a:r>
              <a:rPr lang="en-US" sz="1300" dirty="0">
                <a:sym typeface="Wingdings" panose="05000000000000000000" pitchFamily="2" charset="2"/>
              </a:rPr>
              <a:t>Always be O(&lt;=n)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5994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685</Words>
  <Application>Microsoft Office PowerPoint</Application>
  <PresentationFormat>On-screen Show (16:9)</PresentationFormat>
  <Paragraphs>130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Raleway</vt:lpstr>
      <vt:lpstr>Lato</vt:lpstr>
      <vt:lpstr>Streamline</vt:lpstr>
      <vt:lpstr>Simulated Presentation of Floyd’s Cycle Detection Algorithm </vt:lpstr>
      <vt:lpstr>Outline</vt:lpstr>
      <vt:lpstr>1. Key Concepts</vt:lpstr>
      <vt:lpstr>2. The Algorithm (Flow Chart) </vt:lpstr>
      <vt:lpstr>2. The Algorithm (Pseudo Code)</vt:lpstr>
      <vt:lpstr>3. Simulation</vt:lpstr>
      <vt:lpstr>4. Time &amp; Space Complexity</vt:lpstr>
      <vt:lpstr>Time Complexity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Target Defense Techniques: A Survey                                                                           Cheng Lei , Hong-Qi Zhang, Jing-Lei Tan, Yu-Chen Zhang, and Xiao-Hu Liu</dc:title>
  <dc:creator>User</dc:creator>
  <cp:lastModifiedBy>User</cp:lastModifiedBy>
  <cp:revision>41</cp:revision>
  <dcterms:modified xsi:type="dcterms:W3CDTF">2021-05-24T00:36:08Z</dcterms:modified>
</cp:coreProperties>
</file>