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2" r:id="rId6"/>
    <p:sldId id="281" r:id="rId7"/>
    <p:sldId id="260" r:id="rId8"/>
    <p:sldId id="261" r:id="rId9"/>
    <p:sldId id="262" r:id="rId10"/>
    <p:sldId id="264" r:id="rId11"/>
    <p:sldId id="265" r:id="rId12"/>
    <p:sldId id="280" r:id="rId13"/>
    <p:sldId id="266" r:id="rId14"/>
    <p:sldId id="267" r:id="rId15"/>
    <p:sldId id="268" r:id="rId16"/>
    <p:sldId id="269" r:id="rId17"/>
    <p:sldId id="270" r:id="rId18"/>
    <p:sldId id="272" r:id="rId19"/>
    <p:sldId id="273" r:id="rId20"/>
    <p:sldId id="276" r:id="rId21"/>
    <p:sldId id="277" r:id="rId22"/>
    <p:sldId id="27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045DCF-791B-4F66-ADCC-79A01EDBED3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110609459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45DCF-791B-4F66-ADCC-79A01EDBED3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5360886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45DCF-791B-4F66-ADCC-79A01EDBED3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101778917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45DCF-791B-4F66-ADCC-79A01EDBED3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179684868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045DCF-791B-4F66-ADCC-79A01EDBED3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207063502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045DCF-791B-4F66-ADCC-79A01EDBED3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295893419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045DCF-791B-4F66-ADCC-79A01EDBED3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52493139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045DCF-791B-4F66-ADCC-79A01EDBED38}"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107989201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045DCF-791B-4F66-ADCC-79A01EDBED38}"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138875961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45DCF-791B-4F66-ADCC-79A01EDBED38}"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193723178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45DCF-791B-4F66-ADCC-79A01EDBED3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234174430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45DCF-791B-4F66-ADCC-79A01EDBED3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A5565-16F4-46B7-9964-3FA96434A90B}" type="slidenum">
              <a:rPr lang="en-US" smtClean="0"/>
              <a:t>‹#›</a:t>
            </a:fld>
            <a:endParaRPr lang="en-US"/>
          </a:p>
        </p:txBody>
      </p:sp>
    </p:spTree>
    <p:extLst>
      <p:ext uri="{BB962C8B-B14F-4D97-AF65-F5344CB8AC3E}">
        <p14:creationId xmlns:p14="http://schemas.microsoft.com/office/powerpoint/2010/main" val="104911436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45DCF-791B-4F66-ADCC-79A01EDBED38}"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A5565-16F4-46B7-9964-3FA96434A90B}" type="slidenum">
              <a:rPr lang="en-US" smtClean="0"/>
              <a:t>‹#›</a:t>
            </a:fld>
            <a:endParaRPr lang="en-US"/>
          </a:p>
        </p:txBody>
      </p:sp>
    </p:spTree>
    <p:extLst>
      <p:ext uri="{BB962C8B-B14F-4D97-AF65-F5344CB8AC3E}">
        <p14:creationId xmlns:p14="http://schemas.microsoft.com/office/powerpoint/2010/main" val="176513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s://onlineprograms.education.uiowa.edu/blog/integrating-technology-in-the-classroom-best-practice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onlineprograms.education.uiowa.edu/master-of-arts-in-teaching-leadership-and-cultural-competency/curriculum" TargetMode="External"/><Relationship Id="rId2" Type="http://schemas.openxmlformats.org/officeDocument/2006/relationships/hyperlink" Target="https://onlineprograms.education.uiowa.edu/master-of-arts-in-teaching-leadership-and-cultural-competency" TargetMode="External"/><Relationship Id="rId1" Type="http://schemas.openxmlformats.org/officeDocument/2006/relationships/slideLayout" Target="../slideLayouts/slideLayout6.xml"/><Relationship Id="rId4" Type="http://schemas.openxmlformats.org/officeDocument/2006/relationships/hyperlink" Target="http://uofiowa.myadvisorappt.co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princetonreview.com/ai-education/how-ai-is-reshaping-grading" TargetMode="External"/><Relationship Id="rId13" Type="http://schemas.openxmlformats.org/officeDocument/2006/relationships/hyperlink" Target="https://www.edutopia.org/article/using-chatgpt-plan-high-school-math-lessons" TargetMode="External"/><Relationship Id="rId3" Type="http://schemas.openxmlformats.org/officeDocument/2006/relationships/hyperlink" Target="https://bernardmarr.com/the-evolution-of-ai-transforming-the-world-one-algorithm-at-a-time/" TargetMode="External"/><Relationship Id="rId7" Type="http://schemas.openxmlformats.org/officeDocument/2006/relationships/hyperlink" Target="https://www.edutopia.org/article/using-ai-tutors-flipped-classroom" TargetMode="External"/><Relationship Id="rId12" Type="http://schemas.openxmlformats.org/officeDocument/2006/relationships/hyperlink" Target="https://www.edutopia.org/article/using-ai-generated-images-teach-vocabulary" TargetMode="External"/><Relationship Id="rId2" Type="http://schemas.openxmlformats.org/officeDocument/2006/relationships/hyperlink" Target="https://st.llnl.gov/news/look-back/birth-artificial-intelligence-ai-research" TargetMode="External"/><Relationship Id="rId1" Type="http://schemas.openxmlformats.org/officeDocument/2006/relationships/slideLayout" Target="../slideLayouts/slideLayout4.xml"/><Relationship Id="rId6" Type="http://schemas.openxmlformats.org/officeDocument/2006/relationships/hyperlink" Target="https://edtechmagazine.com/k12/article/2018/06/teachers-are-turning-ai-solutions-assistance" TargetMode="External"/><Relationship Id="rId11" Type="http://schemas.openxmlformats.org/officeDocument/2006/relationships/hyperlink" Target="https://www.edutopia.org/article/ai-tools-lesson-planning" TargetMode="External"/><Relationship Id="rId5" Type="http://schemas.openxmlformats.org/officeDocument/2006/relationships/hyperlink" Target="https://www.ednc.org/educators-journey-personalized-learning-artificial-intelligence-ai-integration/" TargetMode="External"/><Relationship Id="rId15" Type="http://schemas.openxmlformats.org/officeDocument/2006/relationships/hyperlink" Target="https://www.aasa.org/resources/resource/ethical-considerations-artific%C4%B1al-intelligence" TargetMode="External"/><Relationship Id="rId10" Type="http://schemas.openxmlformats.org/officeDocument/2006/relationships/hyperlink" Target="https://www.cnn.com/2024/04/06/tech/teachers-grading-ai/index.html" TargetMode="External"/><Relationship Id="rId4" Type="http://schemas.openxmlformats.org/officeDocument/2006/relationships/hyperlink" Target="https://www.britannica.com/topic/computer-assisted-instruction" TargetMode="External"/><Relationship Id="rId9" Type="http://schemas.openxmlformats.org/officeDocument/2006/relationships/hyperlink" Target="https://calmatters.org/economy/technology/2024/06/teachers-ai-grading/" TargetMode="External"/><Relationship Id="rId14" Type="http://schemas.openxmlformats.org/officeDocument/2006/relationships/hyperlink" Target="https://www.commonsense.org/education/articles/chatgpt-and-beyond-how-to-handle-ai-in-schoo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14644440"/>
              </p:ext>
            </p:extLst>
          </p:nvPr>
        </p:nvGraphicFramePr>
        <p:xfrm>
          <a:off x="862149" y="1123405"/>
          <a:ext cx="10215153" cy="5207725"/>
        </p:xfrm>
        <a:graphic>
          <a:graphicData uri="http://schemas.openxmlformats.org/drawingml/2006/table">
            <a:tbl>
              <a:tblPr firstRow="1" firstCol="1" bandRow="1">
                <a:tableStyleId>{5C22544A-7EE6-4342-B048-85BDC9FD1C3A}</a:tableStyleId>
              </a:tblPr>
              <a:tblGrid>
                <a:gridCol w="5246502">
                  <a:extLst>
                    <a:ext uri="{9D8B030D-6E8A-4147-A177-3AD203B41FA5}">
                      <a16:colId xmlns:a16="http://schemas.microsoft.com/office/drawing/2014/main" val="218268004"/>
                    </a:ext>
                  </a:extLst>
                </a:gridCol>
                <a:gridCol w="4968651">
                  <a:extLst>
                    <a:ext uri="{9D8B030D-6E8A-4147-A177-3AD203B41FA5}">
                      <a16:colId xmlns:a16="http://schemas.microsoft.com/office/drawing/2014/main" val="129152757"/>
                    </a:ext>
                  </a:extLst>
                </a:gridCol>
              </a:tblGrid>
              <a:tr h="5207725">
                <a:tc>
                  <a:txBody>
                    <a:bodyPr/>
                    <a:lstStyle/>
                    <a:p>
                      <a:pPr marL="0" marR="0" algn="r">
                        <a:lnSpc>
                          <a:spcPct val="107000"/>
                        </a:lnSpc>
                        <a:spcBef>
                          <a:spcPts val="0"/>
                        </a:spcBef>
                        <a:spcAft>
                          <a:spcPts val="800"/>
                        </a:spcAft>
                      </a:pPr>
                      <a:endParaRPr lang="en-US" sz="800" dirty="0">
                        <a:effectLst/>
                      </a:endParaRPr>
                    </a:p>
                    <a:p>
                      <a:pPr marL="0" marR="0" algn="ctr">
                        <a:lnSpc>
                          <a:spcPct val="130000"/>
                        </a:lnSpc>
                        <a:spcBef>
                          <a:spcPts val="0"/>
                        </a:spcBef>
                        <a:spcAft>
                          <a:spcPts val="0"/>
                        </a:spcAft>
                      </a:pPr>
                      <a:r>
                        <a:rPr lang="en-US" sz="2700" b="0" i="1" cap="all" dirty="0">
                          <a:effectLst/>
                        </a:rPr>
                        <a:t>the role of </a:t>
                      </a:r>
                      <a:r>
                        <a:rPr lang="en-US" sz="2700" b="0" i="1" cap="all" dirty="0" err="1">
                          <a:effectLst/>
                        </a:rPr>
                        <a:t>ai</a:t>
                      </a:r>
                      <a:r>
                        <a:rPr lang="en-US" sz="2700" b="0" i="1" cap="all" dirty="0">
                          <a:effectLst/>
                        </a:rPr>
                        <a:t> in modern education</a:t>
                      </a:r>
                      <a:endParaRPr lang="en-US" sz="800" b="0" i="1" dirty="0">
                        <a:effectLst/>
                      </a:endParaRPr>
                    </a:p>
                    <a:p>
                      <a:pPr marL="0" marR="0" algn="r">
                        <a:lnSpc>
                          <a:spcPct val="107000"/>
                        </a:lnSpc>
                        <a:spcBef>
                          <a:spcPts val="0"/>
                        </a:spcBef>
                        <a:spcAft>
                          <a:spcPts val="800"/>
                        </a:spcAft>
                      </a:pPr>
                      <a:r>
                        <a:rPr lang="en-US" sz="900" dirty="0">
                          <a:effectLst/>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69823" marR="169823" marT="611363" marB="611363" anchor="ctr"/>
                </a:tc>
                <a:tc>
                  <a:txBody>
                    <a:bodyPr/>
                    <a:lstStyle/>
                    <a:p>
                      <a:pPr marL="0" marR="0">
                        <a:lnSpc>
                          <a:spcPct val="107000"/>
                        </a:lnSpc>
                        <a:spcBef>
                          <a:spcPts val="0"/>
                        </a:spcBef>
                        <a:spcAft>
                          <a:spcPts val="0"/>
                        </a:spcAft>
                      </a:pPr>
                      <a:r>
                        <a:rPr lang="en-US" sz="900" cap="all" dirty="0">
                          <a:effectLst/>
                        </a:rPr>
                        <a:t>Abstract</a:t>
                      </a:r>
                      <a:endParaRPr lang="en-US" sz="800" dirty="0">
                        <a:effectLst/>
                      </a:endParaRPr>
                    </a:p>
                    <a:p>
                      <a:pPr marL="0" marR="0">
                        <a:lnSpc>
                          <a:spcPct val="107000"/>
                        </a:lnSpc>
                        <a:spcBef>
                          <a:spcPts val="0"/>
                        </a:spcBef>
                        <a:spcAft>
                          <a:spcPts val="800"/>
                        </a:spcAft>
                      </a:pPr>
                      <a:r>
                        <a:rPr lang="en-US" sz="900" dirty="0">
                          <a:effectLst/>
                        </a:rPr>
                        <a:t>The influential impact of AI in our life is indescribable,  in educational sector it seems like a sudden burst on the scene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SUBMITTED BY: TANZIDA ISLAM SUROVI</a:t>
                      </a:r>
                      <a:endParaRPr lang="en-US" sz="800" dirty="0">
                        <a:effectLst/>
                      </a:endParaRPr>
                    </a:p>
                    <a:p>
                      <a:pPr marL="0" marR="0">
                        <a:lnSpc>
                          <a:spcPct val="107000"/>
                        </a:lnSpc>
                        <a:spcBef>
                          <a:spcPts val="0"/>
                        </a:spcBef>
                        <a:spcAft>
                          <a:spcPts val="0"/>
                        </a:spcAft>
                      </a:pPr>
                      <a:r>
                        <a:rPr lang="en-US" sz="900" dirty="0">
                          <a:effectLst/>
                        </a:rPr>
                        <a:t>BATCH NO: CF49</a:t>
                      </a:r>
                      <a:endParaRPr lang="en-US" sz="800" dirty="0">
                        <a:effectLst/>
                      </a:endParaRPr>
                    </a:p>
                    <a:p>
                      <a:pPr marL="0" marR="0">
                        <a:lnSpc>
                          <a:spcPct val="107000"/>
                        </a:lnSpc>
                        <a:spcBef>
                          <a:spcPts val="0"/>
                        </a:spcBef>
                        <a:spcAft>
                          <a:spcPts val="0"/>
                        </a:spcAft>
                      </a:pPr>
                      <a:r>
                        <a:rPr lang="en-US" sz="900" dirty="0">
                          <a:effectLst/>
                        </a:rPr>
                        <a:t>ROLL NO: 27</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SUBMITTED TO: TANIA ISLAM</a:t>
                      </a:r>
                      <a:endParaRPr lang="en-US" sz="800" dirty="0">
                        <a:effectLst/>
                      </a:endParaRPr>
                    </a:p>
                    <a:p>
                      <a:pPr marL="0" marR="0">
                        <a:lnSpc>
                          <a:spcPct val="107000"/>
                        </a:lnSpc>
                      </a:pPr>
                      <a:r>
                        <a:rPr lang="en-US" sz="900" dirty="0">
                          <a:effectLst/>
                        </a:rPr>
                        <a:t>UNIVERSITY OF BARISAL</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 </a:t>
                      </a:r>
                      <a:endParaRPr lang="en-US" sz="800" dirty="0">
                        <a:effectLst/>
                      </a:endParaRPr>
                    </a:p>
                    <a:p>
                      <a:pPr marL="0" marR="0">
                        <a:lnSpc>
                          <a:spcPct val="107000"/>
                        </a:lnSpc>
                        <a:spcBef>
                          <a:spcPts val="0"/>
                        </a:spcBef>
                        <a:spcAft>
                          <a:spcPts val="0"/>
                        </a:spcAft>
                      </a:pPr>
                      <a:r>
                        <a:rPr lang="en-US" sz="900" dirty="0">
                          <a:effectLst/>
                        </a:rPr>
                        <a:t>DATE OF SUBMISSION: 9</a:t>
                      </a:r>
                      <a:r>
                        <a:rPr lang="en-US" sz="900" baseline="30000" dirty="0">
                          <a:effectLst/>
                        </a:rPr>
                        <a:t>th</a:t>
                      </a:r>
                      <a:r>
                        <a:rPr lang="en-US" sz="900" dirty="0">
                          <a:effectLst/>
                        </a:rPr>
                        <a:t> December 2024</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69823" marR="169823" marT="611363" marB="611363" anchor="ctr"/>
                </a:tc>
                <a:extLst>
                  <a:ext uri="{0D108BD9-81ED-4DB2-BD59-A6C34878D82A}">
                    <a16:rowId xmlns:a16="http://schemas.microsoft.com/office/drawing/2014/main" val="466251043"/>
                  </a:ext>
                </a:extLst>
              </a:tr>
            </a:tbl>
          </a:graphicData>
        </a:graphic>
      </p:graphicFrame>
      <p:pic>
        <p:nvPicPr>
          <p:cNvPr id="102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2386" t="18961" r="1296" b="2983"/>
          <a:stretch/>
        </p:blipFill>
        <p:spPr bwMode="auto">
          <a:xfrm>
            <a:off x="2033651" y="1361892"/>
            <a:ext cx="2129408" cy="184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0165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Automated grading and feedback</a:t>
            </a:r>
            <a:endParaRPr lang="en-US" sz="3600" dirty="0"/>
          </a:p>
        </p:txBody>
      </p:sp>
      <p:sp>
        <p:nvSpPr>
          <p:cNvPr id="3" name="Content Placeholder 2"/>
          <p:cNvSpPr>
            <a:spLocks noGrp="1"/>
          </p:cNvSpPr>
          <p:nvPr>
            <p:ph idx="1"/>
          </p:nvPr>
        </p:nvSpPr>
        <p:spPr/>
        <p:txBody>
          <a:bodyPr>
            <a:normAutofit fontScale="62500" lnSpcReduction="20000"/>
          </a:bodyPr>
          <a:lstStyle/>
          <a:p>
            <a:r>
              <a:rPr lang="en-US" b="1" dirty="0"/>
              <a:t>I</a:t>
            </a:r>
            <a:r>
              <a:rPr lang="en-US" dirty="0"/>
              <a:t>ntegrating AI into the grading process is revolutionizing traditional approaches to evaluating student performance. AI can enhance grading efficiency, precision, and fairness by significantly reducing grading time and providing instant, detailed feedback. This allows teachers to assign more writing tasks and offer timely, constructive feedback, which fosters better writing skills in students.</a:t>
            </a:r>
            <a:r>
              <a:rPr lang="en-US" baseline="30000" dirty="0"/>
              <a:t>7</a:t>
            </a:r>
            <a:endParaRPr lang="en-US" dirty="0"/>
          </a:p>
          <a:p>
            <a:r>
              <a:rPr lang="en-US" dirty="0"/>
              <a:t>However, it's essential that teachers critically review AI-generated feedback to ensure it aligns with educational goals and addresses individual student needs. AI tools should be seen as assistants rather than replacements, helping teachers focus on assessing creativity and critical thinking while AI assists teachers with more objective metrics like grammar and structure. By staying engaged in the grading process and spot-checking AI output, teachers can maintain the integrity of assessments and ensure students receive meaningful and accurate feedback.</a:t>
            </a:r>
            <a:r>
              <a:rPr lang="en-US" baseline="30000" dirty="0"/>
              <a:t>8, 9</a:t>
            </a:r>
            <a:endParaRPr lang="en-US" dirty="0"/>
          </a:p>
          <a:p>
            <a:endParaRPr lang="en-US" dirty="0"/>
          </a:p>
        </p:txBody>
      </p:sp>
      <p:sp>
        <p:nvSpPr>
          <p:cNvPr id="4" name="Text Placeholder 3"/>
          <p:cNvSpPr>
            <a:spLocks noGrp="1"/>
          </p:cNvSpPr>
          <p:nvPr>
            <p:ph type="body" sz="half" idx="2"/>
          </p:nvPr>
        </p:nvSpPr>
        <p:spPr/>
        <p:txBody>
          <a:bodyPr/>
          <a:lstStyle/>
          <a:p>
            <a:r>
              <a:rPr lang="en-US" sz="1800" dirty="0" smtClean="0"/>
              <a:t>Traditional grading for written work often involves subjectivity and biases, as teachers’ evaluations can be influenced by personal preferences, moods, and unconscious prejudices. This lack of objectivity can result in inconsistent and unfair assessments. Additionally, the time-consuming nature of grading large numbers of assignments limits teachers' capacity to provide thorough feedback, potentially hindering student learning.</a:t>
            </a:r>
            <a:r>
              <a:rPr lang="en-US" sz="1800" baseline="30000" dirty="0" smtClean="0"/>
              <a:t>7</a:t>
            </a:r>
            <a:endParaRPr lang="en-US" sz="1800" dirty="0" smtClean="0"/>
          </a:p>
          <a:p>
            <a:endParaRPr lang="en-US" dirty="0"/>
          </a:p>
        </p:txBody>
      </p:sp>
    </p:spTree>
    <p:extLst>
      <p:ext uri="{BB962C8B-B14F-4D97-AF65-F5344CB8AC3E}">
        <p14:creationId xmlns:p14="http://schemas.microsoft.com/office/powerpoint/2010/main" val="226112331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Administrative applications</a:t>
            </a:r>
            <a:br>
              <a:rPr lang="en-US" b="1" dirty="0"/>
            </a:b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Artificial intelligence tools can streamline lesson planning and content creation, saving teachers valuable time. These AI tools can generate high-quality images, customized content, and focused research materials under tight time constraints. By using AI for efficient research and content generation, teachers can enhance lesson quality without increasing their workload, ultimately benefiting both students and resource-constrained schools.</a:t>
            </a:r>
            <a:r>
              <a:rPr lang="en-US" baseline="30000" dirty="0"/>
              <a:t>10</a:t>
            </a:r>
            <a:endParaRPr lang="en-US" dirty="0"/>
          </a:p>
          <a:p>
            <a:endParaRPr lang="en-US" dirty="0"/>
          </a:p>
        </p:txBody>
      </p:sp>
      <p:sp>
        <p:nvSpPr>
          <p:cNvPr id="4" name="Content Placeholder 3"/>
          <p:cNvSpPr>
            <a:spLocks noGrp="1"/>
          </p:cNvSpPr>
          <p:nvPr>
            <p:ph sz="half" idx="2"/>
          </p:nvPr>
        </p:nvSpPr>
        <p:spPr/>
        <p:txBody>
          <a:bodyPr>
            <a:normAutofit fontScale="85000" lnSpcReduction="20000"/>
          </a:bodyPr>
          <a:lstStyle/>
          <a:p>
            <a:r>
              <a:rPr lang="en-US" dirty="0"/>
              <a:t>School principals can also leverage AI technologies to reduce their substantial administrative burdens. AI </a:t>
            </a:r>
            <a:r>
              <a:rPr lang="en-US" dirty="0" err="1"/>
              <a:t>chatbots</a:t>
            </a:r>
            <a:r>
              <a:rPr lang="en-US" dirty="0"/>
              <a:t> can assist with automating administrative tasks such as drafting emails, organizing schedules, and developing professional development sessions. AI models can be used to analyze large datasets to inform decision-making, like scheduling summer classes based on parent preferences. This allows administrators to focus more on strategic initiatives, human interaction and relationship-building.</a:t>
            </a:r>
            <a:r>
              <a:rPr lang="en-US" baseline="30000" dirty="0"/>
              <a:t>11</a:t>
            </a:r>
            <a:endParaRPr lang="en-US" dirty="0"/>
          </a:p>
          <a:p>
            <a:endParaRPr lang="en-US" dirty="0"/>
          </a:p>
        </p:txBody>
      </p:sp>
    </p:spTree>
    <p:extLst>
      <p:ext uri="{BB962C8B-B14F-4D97-AF65-F5344CB8AC3E}">
        <p14:creationId xmlns:p14="http://schemas.microsoft.com/office/powerpoint/2010/main" val="249655082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educational Tools of AI </a:t>
            </a:r>
            <a:br>
              <a:rPr lang="en-US" b="1" dirty="0"/>
            </a:b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Here </a:t>
            </a:r>
            <a:r>
              <a:rPr lang="en-US" dirty="0"/>
              <a:t>are seven AI-powered tools that will help teachers with personalized learning that enables them to become more efficient and save time that can then be spent with students. I have used each of these for my own personal writing and creating of presentations, and the amount of time they save by generating the slides alone helps me to focus more closely on the content. I also appreciate that the tools offer translation options and a variety of templates and other resources that are commonly used by educators.</a:t>
            </a:r>
          </a:p>
          <a:p>
            <a:r>
              <a:rPr lang="en-US" b="1" dirty="0"/>
              <a:t>AUDIOPEN:</a:t>
            </a:r>
            <a:r>
              <a:rPr lang="en-US" dirty="0"/>
              <a:t> For years, I have been using voice-to-text to write blogs, books, emails, and lesson plans. This is an AI-powered web app that you can use on your computer or phone. The app takes your words and enhances them as it generates the text, which you can edit as needed. </a:t>
            </a:r>
          </a:p>
          <a:p>
            <a:r>
              <a:rPr lang="en-US" b="1" dirty="0"/>
              <a:t>CANVA MAGIC WRITE:</a:t>
            </a:r>
            <a:r>
              <a:rPr lang="en-US" dirty="0"/>
              <a:t> </a:t>
            </a:r>
            <a:r>
              <a:rPr lang="en-US" dirty="0" err="1"/>
              <a:t>Canva</a:t>
            </a:r>
            <a:r>
              <a:rPr lang="en-US" dirty="0"/>
              <a:t> now offers an AI text-to-image generator called Magic Write, which can inspire creativity in writing. It provides ideas, helps with brainstorming, and supports lesson planning, making it a useful tool for educators for creating a presentation or other graphic for classroom use. Magic Write can assist with many writing tasks that educators may have by analyzing the word prompts and then helping with brainstorming, creating an outline, writing lesson plans, or generating a visually engaging presentation in far less time.</a:t>
            </a:r>
          </a:p>
          <a:p>
            <a:r>
              <a:rPr lang="en-US" b="1" dirty="0"/>
              <a:t>CURIPOD:</a:t>
            </a:r>
            <a:r>
              <a:rPr lang="en-US" dirty="0"/>
              <a:t> This website enables teachers to create interactive lessons in minutes using AI. Students can explore various topics, and the AI functionality helps generate customized lessons tailored to their learning needs. Teachers simply type in a topic, and a ready-to-run lesson is generated with text, images, and activities such as polls, open-ended responses, word clouds, and more. There are even activities to build in that focus on SEL check-ins.</a:t>
            </a:r>
          </a:p>
          <a:p>
            <a:r>
              <a:rPr lang="en-US" b="1" dirty="0"/>
              <a:t>EDUAIDE AI:</a:t>
            </a:r>
            <a:r>
              <a:rPr lang="en-US" dirty="0"/>
              <a:t> This is an AI-assisted lesson-development tool that provides educators with more than 100 resource types to choose from to create high-quality instructional materials. It offers the ability to translate the generated content into more than 15 languages instantly. Educators can generate a syllabus, create discussion prompts, use the “teaching assistant” for help with creating individualized education program plans, write emails, or even compile a list of accommodations for students. Eduaide.AI has a content generator, teaching assistant, feedback bot, free-form chat, and assessment builder.</a:t>
            </a:r>
          </a:p>
          <a:p>
            <a:r>
              <a:rPr lang="en-US" b="1" dirty="0"/>
              <a:t>OPEN AI:</a:t>
            </a:r>
            <a:r>
              <a:rPr lang="en-US" dirty="0"/>
              <a:t> The recently released ”teaching with AI guide” for teachers was created to help educators use </a:t>
            </a:r>
            <a:r>
              <a:rPr lang="en-US" dirty="0" err="1"/>
              <a:t>ChatGPT</a:t>
            </a:r>
            <a:r>
              <a:rPr lang="en-US" dirty="0"/>
              <a:t> in their classroom. The guide comes with several suggested prompts and includes explanations that clarify exactly how </a:t>
            </a:r>
            <a:r>
              <a:rPr lang="en-US" dirty="0" err="1"/>
              <a:t>ChatGPT</a:t>
            </a:r>
            <a:r>
              <a:rPr lang="en-US" dirty="0"/>
              <a:t> works and what its limitations are, and it provides reminders of the importance of verifying information and checking for bias. With </a:t>
            </a:r>
            <a:r>
              <a:rPr lang="en-US" dirty="0" err="1"/>
              <a:t>ChatGPT</a:t>
            </a:r>
            <a:r>
              <a:rPr lang="en-US" dirty="0"/>
              <a:t> 4, which is a paid version, there is greater accuracy and reliability of information than with the original version. </a:t>
            </a:r>
          </a:p>
          <a:p>
            <a:r>
              <a:rPr lang="en-US" b="1" dirty="0"/>
              <a:t>QUIZIZZ:</a:t>
            </a:r>
            <a:r>
              <a:rPr lang="en-US" dirty="0"/>
              <a:t> With </a:t>
            </a:r>
            <a:r>
              <a:rPr lang="en-US" dirty="0" err="1"/>
              <a:t>Quizizz</a:t>
            </a:r>
            <a:r>
              <a:rPr lang="en-US" dirty="0"/>
              <a:t>, teachers can design quizzes that will create a personalized learning path based on each student’s responses. Teachers can also create lessons with </a:t>
            </a:r>
            <a:r>
              <a:rPr lang="en-US" dirty="0" err="1"/>
              <a:t>Quizizz</a:t>
            </a:r>
            <a:r>
              <a:rPr lang="en-US" dirty="0"/>
              <a:t>, which now has an AI enhancement that can adjust question difficulty, check grammar, and redesign questions to reflect real-world scenarios, with more features on the way.</a:t>
            </a:r>
          </a:p>
          <a:p>
            <a:r>
              <a:rPr lang="en-US" b="1" dirty="0"/>
              <a:t>SLIDSGO:</a:t>
            </a:r>
            <a:r>
              <a:rPr lang="en-US" dirty="0"/>
              <a:t> This tool provides access to free templates via Google Slides and now has the AI Presentation Maker. With this new functionality, presentations can be created within minutes. Simply choose a topic; select a tone such as casual, creative, or professional; make changes; and download your presentation. A time-saver for sure!</a:t>
            </a:r>
          </a:p>
          <a:p>
            <a:r>
              <a:rPr lang="en-US" dirty="0"/>
              <a:t>Creating and sharing these resources with our students leads to rich conversations about the benefits of AI and proper use of this technology for creating and learning. There are many more tools available for teachers to explore that can help with each of the key areas that I mentioned. Most important is selecting a tool to start with and reflecting on how it impacted your practice</a:t>
            </a:r>
            <a:endParaRPr lang="en-US" dirty="0"/>
          </a:p>
        </p:txBody>
      </p:sp>
    </p:spTree>
    <p:extLst>
      <p:ext uri="{BB962C8B-B14F-4D97-AF65-F5344CB8AC3E}">
        <p14:creationId xmlns:p14="http://schemas.microsoft.com/office/powerpoint/2010/main" val="301435797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Some ways teachers are using generative AI tools</a:t>
            </a:r>
            <a:br>
              <a:rPr lang="en-US" b="1" dirty="0"/>
            </a:br>
            <a:endParaRPr lang="en-US" dirty="0"/>
          </a:p>
        </p:txBody>
      </p:sp>
      <p:sp>
        <p:nvSpPr>
          <p:cNvPr id="3" name="Content Placeholder 2"/>
          <p:cNvSpPr>
            <a:spLocks noGrp="1"/>
          </p:cNvSpPr>
          <p:nvPr>
            <p:ph idx="1"/>
          </p:nvPr>
        </p:nvSpPr>
        <p:spPr/>
        <p:txBody>
          <a:bodyPr/>
          <a:lstStyle/>
          <a:p>
            <a:r>
              <a:rPr lang="en-US" dirty="0" smtClean="0"/>
              <a:t>Teachers are finding many different ways to use AI capabilities to enhance learning outcomes. Two notable applications include creating visual aids for vocabulary instruction and planning engaging math lessons</a:t>
            </a:r>
            <a:r>
              <a:rPr lang="en-US" b="1" dirty="0" smtClean="0"/>
              <a:t>.</a:t>
            </a:r>
            <a:endParaRPr lang="en-US" b="1" dirty="0"/>
          </a:p>
          <a:p>
            <a:endParaRPr lang="en-US" dirty="0"/>
          </a:p>
        </p:txBody>
      </p:sp>
    </p:spTree>
    <p:extLst>
      <p:ext uri="{BB962C8B-B14F-4D97-AF65-F5344CB8AC3E}">
        <p14:creationId xmlns:p14="http://schemas.microsoft.com/office/powerpoint/2010/main" val="186352286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for vocabulary instruction</a:t>
            </a:r>
            <a:br>
              <a:rPr lang="en-US" b="1" dirty="0" smtClean="0"/>
            </a:br>
            <a:endParaRPr lang="en-US" dirty="0"/>
          </a:p>
        </p:txBody>
      </p:sp>
      <p:sp>
        <p:nvSpPr>
          <p:cNvPr id="3" name="Content Placeholder 2"/>
          <p:cNvSpPr>
            <a:spLocks noGrp="1"/>
          </p:cNvSpPr>
          <p:nvPr>
            <p:ph idx="1"/>
          </p:nvPr>
        </p:nvSpPr>
        <p:spPr>
          <a:xfrm>
            <a:off x="838200" y="1964962"/>
            <a:ext cx="10515600" cy="4351338"/>
          </a:xfrm>
        </p:spPr>
        <p:txBody>
          <a:bodyPr>
            <a:normAutofit/>
          </a:bodyPr>
          <a:lstStyle/>
          <a:p>
            <a:r>
              <a:rPr lang="en-US" dirty="0" smtClean="0"/>
              <a:t>An </a:t>
            </a:r>
            <a:r>
              <a:rPr lang="en-US" dirty="0"/>
              <a:t>instructional designer has helped teachers create visuals for many different grade levels and subjects using AI. Her tips for doing so include:</a:t>
            </a:r>
            <a:r>
              <a:rPr lang="en-US" baseline="30000" dirty="0"/>
              <a:t>12</a:t>
            </a:r>
            <a:endParaRPr lang="en-US" dirty="0"/>
          </a:p>
          <a:p>
            <a:r>
              <a:rPr lang="en-US" dirty="0"/>
              <a:t>Identify challenging vocabulary words for upcoming lessons</a:t>
            </a:r>
          </a:p>
          <a:p>
            <a:r>
              <a:rPr lang="en-US" dirty="0"/>
              <a:t>Choose an AI tool that fits your needs and is easy to access</a:t>
            </a:r>
          </a:p>
          <a:p>
            <a:r>
              <a:rPr lang="en-US" dirty="0"/>
              <a:t>Craft specific prompts to generate images that illustrate vocabulary words</a:t>
            </a:r>
          </a:p>
          <a:p>
            <a:r>
              <a:rPr lang="en-US" dirty="0"/>
              <a:t>Share and credit the AI-generated images with students to introduce the concept of AI </a:t>
            </a:r>
          </a:p>
          <a:p>
            <a:endParaRPr lang="en-US" dirty="0"/>
          </a:p>
        </p:txBody>
      </p:sp>
    </p:spTree>
    <p:extLst>
      <p:ext uri="{BB962C8B-B14F-4D97-AF65-F5344CB8AC3E}">
        <p14:creationId xmlns:p14="http://schemas.microsoft.com/office/powerpoint/2010/main" val="278912771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Math lesson planning using artificial intelligence</a:t>
            </a:r>
            <a:br>
              <a:rPr lang="en-US" b="1" dirty="0" smtClean="0"/>
            </a:b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The </a:t>
            </a:r>
            <a:r>
              <a:rPr lang="en-US" dirty="0"/>
              <a:t>author, a high school math teacher and instructional coach, explains how to use generative AI to assist teachers in planning engaging math lessons. Her steps include:</a:t>
            </a:r>
            <a:r>
              <a:rPr lang="en-US" baseline="30000" dirty="0"/>
              <a:t>13</a:t>
            </a:r>
            <a:endParaRPr lang="en-US" dirty="0"/>
          </a:p>
          <a:p>
            <a:r>
              <a:rPr lang="en-US" dirty="0"/>
              <a:t>Use AI to connect math topics to real-world applications and student interests</a:t>
            </a:r>
          </a:p>
          <a:p>
            <a:r>
              <a:rPr lang="en-US" dirty="0"/>
              <a:t>Generate word problems, performance tasks, and projects that align with curriculum standards</a:t>
            </a:r>
          </a:p>
          <a:p>
            <a:r>
              <a:rPr lang="en-US" dirty="0"/>
              <a:t>Design comprehensive lesson plans with essential questions, practice problems, and extension opportunities</a:t>
            </a:r>
          </a:p>
          <a:p>
            <a:r>
              <a:rPr lang="en-US" dirty="0"/>
              <a:t>Use AI to create inquiry-based activities that develop critical thinking and quantitative literacy skills </a:t>
            </a:r>
          </a:p>
          <a:p>
            <a:r>
              <a:rPr lang="en-US" dirty="0"/>
              <a:t>For more ideas from teachers, visit Edutopia.org or search online using your favorite AI-enabled search tool</a:t>
            </a:r>
            <a:r>
              <a:rPr lang="en-US" b="1" dirty="0"/>
              <a:t>.</a:t>
            </a:r>
          </a:p>
          <a:p>
            <a:endParaRPr lang="en-US" dirty="0"/>
          </a:p>
        </p:txBody>
      </p:sp>
    </p:spTree>
    <p:extLst>
      <p:ext uri="{BB962C8B-B14F-4D97-AF65-F5344CB8AC3E}">
        <p14:creationId xmlns:p14="http://schemas.microsoft.com/office/powerpoint/2010/main" val="359622493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AI-driven learning</a:t>
            </a:r>
            <a:br>
              <a:rPr lang="en-US" b="1" dirty="0" smtClean="0"/>
            </a:br>
            <a:endParaRPr lang="en-US" dirty="0"/>
          </a:p>
        </p:txBody>
      </p:sp>
      <p:sp>
        <p:nvSpPr>
          <p:cNvPr id="3" name="Text Placeholder 2"/>
          <p:cNvSpPr>
            <a:spLocks noGrp="1"/>
          </p:cNvSpPr>
          <p:nvPr>
            <p:ph type="body" idx="1"/>
          </p:nvPr>
        </p:nvSpPr>
        <p:spPr/>
        <p:txBody>
          <a:bodyPr>
            <a:normAutofit/>
          </a:bodyPr>
          <a:lstStyle/>
          <a:p>
            <a:pPr marL="0" indent="0">
              <a:buNone/>
            </a:pPr>
            <a:r>
              <a:rPr lang="en-US" b="1" dirty="0"/>
              <a:t> </a:t>
            </a:r>
          </a:p>
          <a:p>
            <a:r>
              <a:rPr lang="en-US" dirty="0" smtClean="0"/>
              <a:t>AI </a:t>
            </a:r>
            <a:r>
              <a:rPr lang="en-US" dirty="0"/>
              <a:t>applications in education can foster interactive collaboration and facilitate content creation and curation for students and teachers alike. These tools help teachers develop content aligned with curriculum standards, ensuring that educational materials effectively meet diverse student needs. Interactive tools like virtual labs and educational games engage students, while collaborative platforms facilitate peer learning. Teachers can use these technologies and the data-driven insights they provide to personalize learning paths and offer adaptive feedback, enhancing the overall learning experience.</a:t>
            </a:r>
          </a:p>
          <a:p>
            <a:endParaRPr lang="en-US" dirty="0"/>
          </a:p>
        </p:txBody>
      </p:sp>
    </p:spTree>
    <p:extLst>
      <p:ext uri="{BB962C8B-B14F-4D97-AF65-F5344CB8AC3E}">
        <p14:creationId xmlns:p14="http://schemas.microsoft.com/office/powerpoint/2010/main" val="272537648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future of AI in education</a:t>
            </a:r>
            <a:br>
              <a:rPr lang="en-US" b="1" dirty="0" smtClean="0"/>
            </a:br>
            <a:endParaRPr lang="en-US" dirty="0"/>
          </a:p>
        </p:txBody>
      </p:sp>
      <p:sp>
        <p:nvSpPr>
          <p:cNvPr id="3" name="Text Placeholder 2"/>
          <p:cNvSpPr>
            <a:spLocks noGrp="1"/>
          </p:cNvSpPr>
          <p:nvPr>
            <p:ph type="body" idx="1"/>
          </p:nvPr>
        </p:nvSpPr>
        <p:spPr/>
        <p:txBody>
          <a:bodyPr/>
          <a:lstStyle/>
          <a:p>
            <a:r>
              <a:rPr lang="en-US" dirty="0" smtClean="0"/>
              <a:t>The </a:t>
            </a:r>
            <a:r>
              <a:rPr lang="en-US" dirty="0"/>
              <a:t>widespread adoption of AI in the last few years, including its growing use in schools, has caused reactions ranging from outright banning to enthusiastic embrace. Because the tools will continue to evolve and change the way we operate in all areas of life, teachers and educational administrators need to come to terms with several ethical considerations about AI in education</a:t>
            </a:r>
            <a:r>
              <a:rPr lang="en-US" b="1" dirty="0"/>
              <a:t>.</a:t>
            </a:r>
          </a:p>
          <a:p>
            <a:endParaRPr lang="en-US" dirty="0"/>
          </a:p>
        </p:txBody>
      </p:sp>
    </p:spTree>
    <p:extLst>
      <p:ext uri="{BB962C8B-B14F-4D97-AF65-F5344CB8AC3E}">
        <p14:creationId xmlns:p14="http://schemas.microsoft.com/office/powerpoint/2010/main" val="81204257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Concerns about privacy, bias, and equity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Bias in AI is another significant issue, as AI systems can inherit biases from their training data, leading to unfair or discriminatory outcomes. Educators should be aware of these biases and seek to use AI tools that have been rigorously tested for fairness. Additionally, incorporating diverse perspectives in AI development and regularly spot-checking for bias can help mitigate problems.</a:t>
            </a:r>
            <a:r>
              <a:rPr lang="en-US" baseline="30000" dirty="0"/>
              <a:t>15</a:t>
            </a:r>
            <a:endParaRPr lang="en-US" dirty="0"/>
          </a:p>
          <a:p>
            <a:r>
              <a:rPr lang="en-US" dirty="0"/>
              <a:t>Equity concerns arise when considering access to AI tools. Not all students have equal access to technology, which can widen the digital divide. Schools should strive to provide equitable access to AI resources and offer training for both students and teachers to ensure everyone can benefit from these tools.</a:t>
            </a:r>
            <a:r>
              <a:rPr lang="en-US" baseline="30000" dirty="0"/>
              <a:t>14</a:t>
            </a:r>
            <a:endParaRPr lang="en-US" dirty="0"/>
          </a:p>
          <a:p>
            <a:endParaRPr lang="en-US" dirty="0"/>
          </a:p>
        </p:txBody>
      </p:sp>
      <p:sp>
        <p:nvSpPr>
          <p:cNvPr id="4" name="Text Placeholder 3"/>
          <p:cNvSpPr>
            <a:spLocks noGrp="1"/>
          </p:cNvSpPr>
          <p:nvPr>
            <p:ph type="body" sz="half" idx="2"/>
          </p:nvPr>
        </p:nvSpPr>
        <p:spPr/>
        <p:txBody>
          <a:bodyPr/>
          <a:lstStyle/>
          <a:p>
            <a:r>
              <a:rPr lang="en-US" sz="1800" dirty="0" smtClean="0"/>
              <a:t>Privacy is one major concern with artificial intelligence in education. AI tools often collect and process large amounts of data, raising questions about how this data is used and protected. To address this, educators should ensure transparency by informing students and parents about the data collected and seeking consent before using AI tools.</a:t>
            </a:r>
            <a:r>
              <a:rPr lang="en-US" sz="1800" baseline="30000" dirty="0" smtClean="0"/>
              <a:t>14</a:t>
            </a:r>
            <a:endParaRPr lang="en-US" sz="1800" dirty="0" smtClean="0"/>
          </a:p>
          <a:p>
            <a:endParaRPr lang="en-US" dirty="0"/>
          </a:p>
        </p:txBody>
      </p:sp>
    </p:spTree>
    <p:extLst>
      <p:ext uri="{BB962C8B-B14F-4D97-AF65-F5344CB8AC3E}">
        <p14:creationId xmlns:p14="http://schemas.microsoft.com/office/powerpoint/2010/main" val="201480963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Concerns about student use of AI</a:t>
            </a:r>
            <a:br>
              <a:rPr lang="en-US" b="1" dirty="0" smtClean="0"/>
            </a:br>
            <a:endParaRPr lang="en-US" dirty="0"/>
          </a:p>
        </p:txBody>
      </p:sp>
      <p:sp>
        <p:nvSpPr>
          <p:cNvPr id="3" name="Text Placeholder 2"/>
          <p:cNvSpPr>
            <a:spLocks noGrp="1"/>
          </p:cNvSpPr>
          <p:nvPr>
            <p:ph type="body" idx="1"/>
          </p:nvPr>
        </p:nvSpPr>
        <p:spPr/>
        <p:txBody>
          <a:bodyPr>
            <a:normAutofit fontScale="92500"/>
          </a:bodyPr>
          <a:lstStyle/>
          <a:p>
            <a:r>
              <a:rPr lang="en-US" dirty="0" smtClean="0"/>
              <a:t>Teachers </a:t>
            </a:r>
            <a:r>
              <a:rPr lang="en-US" dirty="0"/>
              <a:t>worry about students using AI technology to bypass learning, such as using it to complete assignments. One way to address this is by designing assignments that require personal engagement and critical thinking, which are harder for AI technologies to replicate.</a:t>
            </a:r>
            <a:r>
              <a:rPr lang="en-US" baseline="30000" dirty="0"/>
              <a:t>9</a:t>
            </a:r>
            <a:endParaRPr lang="en-US" dirty="0"/>
          </a:p>
          <a:p>
            <a:r>
              <a:rPr lang="en-US" dirty="0"/>
              <a:t>Teaching AI literacy is crucial. Students should understand AI's capabilities and limitations, including the potential for AI systems to generate biased or inaccurate content. Encouraging students to leverage AI tools for learning rather than shortcut assignments will help maintain academic integrity.</a:t>
            </a:r>
            <a:r>
              <a:rPr lang="en-US" baseline="30000" dirty="0"/>
              <a:t>15</a:t>
            </a:r>
            <a:endParaRPr lang="en-US" dirty="0"/>
          </a:p>
          <a:p>
            <a:r>
              <a:rPr lang="en-US" dirty="0"/>
              <a:t>By considering these concerns and implementing thoughtful strategies, educators and administrators can harness AI's benefits while addressing its potential drawbacks.</a:t>
            </a:r>
          </a:p>
          <a:p>
            <a:endParaRPr lang="en-US" dirty="0"/>
          </a:p>
        </p:txBody>
      </p:sp>
    </p:spTree>
    <p:extLst>
      <p:ext uri="{BB962C8B-B14F-4D97-AF65-F5344CB8AC3E}">
        <p14:creationId xmlns:p14="http://schemas.microsoft.com/office/powerpoint/2010/main" val="53687910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role of AI in modern education </a:t>
            </a:r>
            <a:br>
              <a:rPr lang="en-US" b="1" dirty="0"/>
            </a:br>
            <a:endParaRPr lang="en-US" dirty="0"/>
          </a:p>
        </p:txBody>
      </p:sp>
      <p:sp>
        <p:nvSpPr>
          <p:cNvPr id="3" name="Text Placeholder 2"/>
          <p:cNvSpPr>
            <a:spLocks noGrp="1"/>
          </p:cNvSpPr>
          <p:nvPr>
            <p:ph type="body" idx="1"/>
          </p:nvPr>
        </p:nvSpPr>
        <p:spPr/>
        <p:txBody>
          <a:bodyPr>
            <a:normAutofit/>
          </a:bodyPr>
          <a:lstStyle/>
          <a:p>
            <a:r>
              <a:rPr lang="en-US" sz="2400" dirty="0"/>
              <a:t>So many of the technologies that have changed the world “ artificial intelligence (AI)” is one of them. Today we found AI  technology everywhere and it offers revolutionary potential for education .With AI, educators can tailor learning experiences to individual student needs, making education more effective and engaging. AI-enabled technologies also assist in administrative tasks, streamlining operations and freeing up educators to focus on teaching. Learn more about how teachers and school administrators are using AI-powered tools today and the possibilities for the future of artificial intelligence in education</a:t>
            </a:r>
          </a:p>
        </p:txBody>
      </p:sp>
    </p:spTree>
    <p:extLst>
      <p:ext uri="{BB962C8B-B14F-4D97-AF65-F5344CB8AC3E}">
        <p14:creationId xmlns:p14="http://schemas.microsoft.com/office/powerpoint/2010/main" val="227990491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AI technology implementation challenges and best practices</a:t>
            </a:r>
            <a:br>
              <a:rPr lang="en-US" b="1" dirty="0" smtClean="0"/>
            </a:br>
            <a:endParaRPr lang="en-US" dirty="0"/>
          </a:p>
        </p:txBody>
      </p:sp>
      <p:sp>
        <p:nvSpPr>
          <p:cNvPr id="3" name="Text Placeholder 2"/>
          <p:cNvSpPr>
            <a:spLocks noGrp="1"/>
          </p:cNvSpPr>
          <p:nvPr>
            <p:ph type="body" idx="1"/>
          </p:nvPr>
        </p:nvSpPr>
        <p:spPr/>
        <p:txBody>
          <a:bodyPr/>
          <a:lstStyle/>
          <a:p>
            <a:r>
              <a:rPr lang="en-US" dirty="0" smtClean="0"/>
              <a:t>Resistance </a:t>
            </a:r>
            <a:r>
              <a:rPr lang="en-US" dirty="0"/>
              <a:t>to change, high costs, and infrastructure needs are key challenges in implementing AI in education. </a:t>
            </a:r>
            <a:r>
              <a:rPr lang="en-US" u="sng" dirty="0">
                <a:hlinkClick r:id="rId2"/>
              </a:rPr>
              <a:t>Best practices</a:t>
            </a:r>
            <a:r>
              <a:rPr lang="en-US" dirty="0"/>
              <a:t> for implementing artificial intelligence in education are similar to those for integrating any education technology. They include providing thorough training for educators, ensuring equitable access to AI tools, addressing ethical concerns, and maintaining open communication with all stakeholders to foster a supportive and informed community</a:t>
            </a:r>
          </a:p>
        </p:txBody>
      </p:sp>
    </p:spTree>
    <p:extLst>
      <p:ext uri="{BB962C8B-B14F-4D97-AF65-F5344CB8AC3E}">
        <p14:creationId xmlns:p14="http://schemas.microsoft.com/office/powerpoint/2010/main" val="402962828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t>
            </a:r>
            <a:r>
              <a:rPr lang="en-US" b="1" dirty="0" smtClean="0"/>
              <a:t>he </a:t>
            </a:r>
            <a:r>
              <a:rPr lang="en-US" b="1" dirty="0" smtClean="0"/>
              <a:t>future of AI in </a:t>
            </a:r>
            <a:r>
              <a:rPr lang="en-US" b="1" dirty="0" smtClean="0"/>
              <a:t> modern education</a:t>
            </a:r>
            <a:r>
              <a:rPr lang="en-US" b="1" dirty="0" smtClean="0"/>
              <a:t/>
            </a:r>
            <a:br>
              <a:rPr lang="en-US" b="1" dirty="0" smtClean="0"/>
            </a:b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AI </a:t>
            </a:r>
            <a:r>
              <a:rPr lang="en-US" dirty="0"/>
              <a:t>in education offers transformative potential by personalizing learning, streamlining administrative tasks, and enhancing instructional quality. However, ethical concerns such as privacy, bias, and equity remain significant challenges. By addressing these issues and implementing best practices, educators can harness AI’s benefits while maintaining academic integrity and equity.</a:t>
            </a:r>
          </a:p>
          <a:p>
            <a:pPr marL="0" indent="0">
              <a:buNone/>
            </a:pPr>
            <a:r>
              <a:rPr lang="en-US" b="1" dirty="0"/>
              <a:t> </a:t>
            </a:r>
          </a:p>
          <a:p>
            <a:pPr marL="0" indent="0">
              <a:buNone/>
            </a:pPr>
            <a:r>
              <a:rPr lang="en-US" dirty="0"/>
              <a:t> </a:t>
            </a:r>
            <a:endParaRPr lang="en-US" b="1" dirty="0"/>
          </a:p>
          <a:p>
            <a:endParaRPr lang="en-US" dirty="0"/>
          </a:p>
        </p:txBody>
      </p:sp>
      <p:sp>
        <p:nvSpPr>
          <p:cNvPr id="4" name="Content Placeholder 3"/>
          <p:cNvSpPr>
            <a:spLocks noGrp="1"/>
          </p:cNvSpPr>
          <p:nvPr>
            <p:ph sz="half" idx="2"/>
          </p:nvPr>
        </p:nvSpPr>
        <p:spPr>
          <a:xfrm>
            <a:off x="6113417" y="1843042"/>
            <a:ext cx="5240383" cy="4539752"/>
          </a:xfrm>
        </p:spPr>
        <p:txBody>
          <a:bodyPr>
            <a:normAutofit fontScale="85000" lnSpcReduction="10000"/>
          </a:bodyPr>
          <a:lstStyle/>
          <a:p>
            <a:r>
              <a:rPr lang="en-US" dirty="0"/>
              <a:t>AI can automate teachers’ workflow so that they have more time to interact with students. It can also produce customized material that considers learning style preferences and disabilities a student might have. With AI, it’s even possible to assign virtual mentors to each learner. Echoing these benefits</a:t>
            </a:r>
            <a:r>
              <a:rPr lang="en-US" b="1" dirty="0"/>
              <a:t>, </a:t>
            </a:r>
            <a:r>
              <a:rPr lang="en-US" dirty="0"/>
              <a:t>the future of AI in modern education pioneering a new era of modern learning.</a:t>
            </a:r>
            <a:endParaRPr lang="en-US" b="1" dirty="0"/>
          </a:p>
          <a:p>
            <a:endParaRPr lang="en-US" dirty="0"/>
          </a:p>
        </p:txBody>
      </p:sp>
    </p:spTree>
    <p:extLst>
      <p:ext uri="{BB962C8B-B14F-4D97-AF65-F5344CB8AC3E}">
        <p14:creationId xmlns:p14="http://schemas.microsoft.com/office/powerpoint/2010/main" val="51890119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3048000" y="1997839"/>
            <a:ext cx="6096000" cy="2862322"/>
          </a:xfrm>
          <a:prstGeom prst="rect">
            <a:avLst/>
          </a:prstGeom>
        </p:spPr>
        <p:txBody>
          <a:bodyPr>
            <a:spAutoFit/>
          </a:bodyPr>
          <a:lstStyle/>
          <a:p>
            <a:r>
              <a:rPr lang="en-US" b="1" dirty="0"/>
              <a:t>T</a:t>
            </a:r>
            <a:r>
              <a:rPr lang="en-US" dirty="0"/>
              <a:t>he University of Iowa</a:t>
            </a:r>
            <a:r>
              <a:rPr lang="en-US" u="sng" dirty="0">
                <a:hlinkClick r:id="rId2"/>
              </a:rPr>
              <a:t> Online MA in Teaching, Leadership, and Cultural Competency</a:t>
            </a:r>
            <a:r>
              <a:rPr lang="en-US" dirty="0"/>
              <a:t> program prepares you with the hands-on skills and theoretical frameworks to teach effectively today and tomorrow. Supported by the power of a Big Ten research university, the </a:t>
            </a:r>
            <a:r>
              <a:rPr lang="en-US" u="sng" dirty="0">
                <a:hlinkClick r:id="rId3"/>
              </a:rPr>
              <a:t>curriculum</a:t>
            </a:r>
            <a:r>
              <a:rPr lang="en-US" dirty="0"/>
              <a:t> offers a balance of instruction on pedagogical, assessment, administrative, and technology topics within a framework of cultural competency. </a:t>
            </a:r>
            <a:r>
              <a:rPr lang="en-US" u="sng" dirty="0">
                <a:hlinkClick r:id="rId4"/>
              </a:rPr>
              <a:t>Schedule a call</a:t>
            </a:r>
            <a:r>
              <a:rPr lang="en-US" dirty="0"/>
              <a:t> with an admissions outreach advisor to learn more about the powerful curriculum and the convenience of the online format</a:t>
            </a:r>
            <a:r>
              <a:rPr lang="en-US" b="1" dirty="0"/>
              <a:t>.</a:t>
            </a:r>
          </a:p>
          <a:p>
            <a:endParaRPr lang="en-US" dirty="0"/>
          </a:p>
        </p:txBody>
      </p:sp>
    </p:spTree>
    <p:extLst>
      <p:ext uri="{BB962C8B-B14F-4D97-AF65-F5344CB8AC3E}">
        <p14:creationId xmlns:p14="http://schemas.microsoft.com/office/powerpoint/2010/main" val="351780542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Sources:</a:t>
            </a:r>
            <a:br>
              <a:rPr lang="en-US" b="1" dirty="0"/>
            </a:br>
            <a:endParaRPr lang="en-US" dirty="0"/>
          </a:p>
        </p:txBody>
      </p:sp>
      <p:sp>
        <p:nvSpPr>
          <p:cNvPr id="3" name="Content Placeholder 2"/>
          <p:cNvSpPr>
            <a:spLocks noGrp="1"/>
          </p:cNvSpPr>
          <p:nvPr>
            <p:ph sz="half" idx="1"/>
          </p:nvPr>
        </p:nvSpPr>
        <p:spPr/>
        <p:txBody>
          <a:bodyPr>
            <a:normAutofit fontScale="55000" lnSpcReduction="20000"/>
          </a:bodyPr>
          <a:lstStyle/>
          <a:p>
            <a:r>
              <a:rPr lang="en-US" b="1" dirty="0" smtClean="0"/>
              <a:t>Retrieved </a:t>
            </a:r>
            <a:r>
              <a:rPr lang="en-US" b="1" dirty="0"/>
              <a:t>on December 8, 2024, from </a:t>
            </a:r>
            <a:r>
              <a:rPr lang="en-US" b="1" u="sng" dirty="0">
                <a:hlinkClick r:id="rId2"/>
              </a:rPr>
              <a:t>st.llnl.gov/news/look-back/birth-artificial-intelligence-</a:t>
            </a:r>
            <a:r>
              <a:rPr lang="en-US" b="1" u="sng" dirty="0" err="1">
                <a:hlinkClick r:id="rId2"/>
              </a:rPr>
              <a:t>ai</a:t>
            </a:r>
            <a:r>
              <a:rPr lang="en-US" b="1" u="sng" dirty="0">
                <a:hlinkClick r:id="rId2"/>
              </a:rPr>
              <a:t>-research</a:t>
            </a:r>
            <a:endParaRPr lang="en-US" b="1" dirty="0"/>
          </a:p>
          <a:p>
            <a:r>
              <a:rPr lang="en-US" b="1" dirty="0"/>
              <a:t>Retrieved on December 8,, 2024, from </a:t>
            </a:r>
            <a:r>
              <a:rPr lang="en-US" b="1" u="sng" dirty="0">
                <a:hlinkClick r:id="rId3"/>
              </a:rPr>
              <a:t>bernardmarr.com/the-evolution-of-ai-transforming-the-world-one-algorithm-at-a-time/</a:t>
            </a:r>
            <a:endParaRPr lang="en-US" b="1" dirty="0"/>
          </a:p>
          <a:p>
            <a:r>
              <a:rPr lang="en-US" b="1" dirty="0"/>
              <a:t>Retrieved on December 8,, 2024, from </a:t>
            </a:r>
            <a:r>
              <a:rPr lang="en-US" b="1" u="sng" dirty="0">
                <a:hlinkClick r:id="rId4"/>
              </a:rPr>
              <a:t>britannica.com/topic/computer-assisted-instruction</a:t>
            </a:r>
            <a:endParaRPr lang="en-US" b="1" dirty="0"/>
          </a:p>
          <a:p>
            <a:r>
              <a:rPr lang="en-US" b="1" dirty="0"/>
              <a:t>Retrieved on December 8,, 2024, from (</a:t>
            </a:r>
            <a:r>
              <a:rPr lang="en-US" b="1" u="sng" dirty="0">
                <a:hlinkClick r:id="rId5"/>
              </a:rPr>
              <a:t>ednc.org/educators-journey-personalized-learning-artificial-intelligence-ai-integration/</a:t>
            </a:r>
            <a:endParaRPr lang="en-US" b="1" dirty="0"/>
          </a:p>
          <a:p>
            <a:r>
              <a:rPr lang="en-US" b="1" dirty="0"/>
              <a:t>Retrieved on December 8,, 2024, from </a:t>
            </a:r>
            <a:r>
              <a:rPr lang="en-US" b="1" u="sng" dirty="0">
                <a:hlinkClick r:id="rId6"/>
              </a:rPr>
              <a:t>edtechmagazine.com/k12/article/2024/012teachers-are-turning-ai-solutions-assistance</a:t>
            </a:r>
            <a:r>
              <a:rPr lang="en-US" b="1" dirty="0"/>
              <a:t> </a:t>
            </a:r>
          </a:p>
          <a:p>
            <a:r>
              <a:rPr lang="en-US" b="1" dirty="0"/>
              <a:t>Retrieved on December 8,, 2024, from </a:t>
            </a:r>
            <a:r>
              <a:rPr lang="en-US" b="1" u="sng" dirty="0">
                <a:hlinkClick r:id="rId7"/>
              </a:rPr>
              <a:t>edutopia.org/article/using-</a:t>
            </a:r>
            <a:r>
              <a:rPr lang="en-US" b="1" u="sng" dirty="0" err="1">
                <a:hlinkClick r:id="rId7"/>
              </a:rPr>
              <a:t>ai</a:t>
            </a:r>
            <a:r>
              <a:rPr lang="en-US" b="1" u="sng" dirty="0">
                <a:hlinkClick r:id="rId7"/>
              </a:rPr>
              <a:t>-tutors-flipped-classroom</a:t>
            </a:r>
            <a:endParaRPr lang="en-US" b="1" dirty="0"/>
          </a:p>
          <a:p>
            <a:r>
              <a:rPr lang="en-US" b="1" dirty="0" smtClean="0"/>
              <a:t>Retrieved on December 8,, 2024, from </a:t>
            </a:r>
            <a:r>
              <a:rPr lang="en-US" b="1" u="sng" dirty="0" smtClean="0">
                <a:hlinkClick r:id="rId8"/>
              </a:rPr>
              <a:t>princetonreview.com/</a:t>
            </a:r>
            <a:r>
              <a:rPr lang="en-US" b="1" u="sng" dirty="0" err="1" smtClean="0">
                <a:hlinkClick r:id="rId8"/>
              </a:rPr>
              <a:t>ai</a:t>
            </a:r>
            <a:r>
              <a:rPr lang="en-US" b="1" u="sng" dirty="0" smtClean="0">
                <a:hlinkClick r:id="rId8"/>
              </a:rPr>
              <a:t>-education/how-</a:t>
            </a:r>
            <a:r>
              <a:rPr lang="en-US" b="1" u="sng" dirty="0" err="1" smtClean="0">
                <a:hlinkClick r:id="rId8"/>
              </a:rPr>
              <a:t>ai</a:t>
            </a:r>
            <a:r>
              <a:rPr lang="en-US" b="1" u="sng" dirty="0" smtClean="0">
                <a:hlinkClick r:id="rId8"/>
              </a:rPr>
              <a:t>-is-reshaping-grading</a:t>
            </a:r>
            <a:r>
              <a:rPr lang="en-US" b="1" dirty="0" smtClean="0"/>
              <a:t>)</a:t>
            </a:r>
          </a:p>
          <a:p>
            <a:r>
              <a:rPr lang="en-US" b="1" dirty="0" smtClean="0"/>
              <a:t>Retrieved on December 8,, 2024, from </a:t>
            </a:r>
            <a:r>
              <a:rPr lang="en-US" b="1" u="sng" dirty="0" smtClean="0">
                <a:hlinkClick r:id="rId9"/>
              </a:rPr>
              <a:t>calmatters.org/economy/technology/2024/12/teachers-</a:t>
            </a:r>
            <a:r>
              <a:rPr lang="en-US" b="1" u="sng" dirty="0" err="1" smtClean="0">
                <a:hlinkClick r:id="rId9"/>
              </a:rPr>
              <a:t>ai</a:t>
            </a:r>
            <a:r>
              <a:rPr lang="en-US" b="1" u="sng" dirty="0" smtClean="0">
                <a:hlinkClick r:id="rId9"/>
              </a:rPr>
              <a:t>-grading</a:t>
            </a:r>
            <a:endParaRPr lang="en-US" dirty="0"/>
          </a:p>
        </p:txBody>
      </p:sp>
      <p:sp>
        <p:nvSpPr>
          <p:cNvPr id="4" name="Content Placeholder 3"/>
          <p:cNvSpPr>
            <a:spLocks noGrp="1"/>
          </p:cNvSpPr>
          <p:nvPr>
            <p:ph sz="half" idx="2"/>
          </p:nvPr>
        </p:nvSpPr>
        <p:spPr/>
        <p:txBody>
          <a:bodyPr>
            <a:normAutofit fontScale="55000" lnSpcReduction="20000"/>
          </a:bodyPr>
          <a:lstStyle/>
          <a:p>
            <a:pPr marL="0" indent="0">
              <a:buNone/>
            </a:pPr>
            <a:endParaRPr lang="en-US" b="1" dirty="0"/>
          </a:p>
          <a:p>
            <a:r>
              <a:rPr lang="en-US" b="1" dirty="0"/>
              <a:t>Retrieved on December 8,, 2024, from </a:t>
            </a:r>
            <a:r>
              <a:rPr lang="en-US" b="1" u="sng" dirty="0">
                <a:hlinkClick r:id="rId10"/>
              </a:rPr>
              <a:t>cnn.com/2024/04/12/tech/teachers-grading-</a:t>
            </a:r>
            <a:r>
              <a:rPr lang="en-US" b="1" u="sng" dirty="0" err="1">
                <a:hlinkClick r:id="rId10"/>
              </a:rPr>
              <a:t>ai</a:t>
            </a:r>
            <a:r>
              <a:rPr lang="en-US" b="1" u="sng" dirty="0">
                <a:hlinkClick r:id="rId10"/>
              </a:rPr>
              <a:t>/index.html</a:t>
            </a:r>
            <a:endParaRPr lang="en-US" b="1" dirty="0"/>
          </a:p>
          <a:p>
            <a:r>
              <a:rPr lang="en-US" b="1" dirty="0"/>
              <a:t>Retrieved on December 8,, 2024, from </a:t>
            </a:r>
            <a:r>
              <a:rPr lang="en-US" b="1" u="sng" dirty="0">
                <a:hlinkClick r:id="rId11"/>
              </a:rPr>
              <a:t>edutopia.org/article/</a:t>
            </a:r>
            <a:r>
              <a:rPr lang="en-US" b="1" u="sng" dirty="0" err="1">
                <a:hlinkClick r:id="rId11"/>
              </a:rPr>
              <a:t>ai</a:t>
            </a:r>
            <a:r>
              <a:rPr lang="en-US" b="1" u="sng" dirty="0">
                <a:hlinkClick r:id="rId11"/>
              </a:rPr>
              <a:t>-tools-lesson-planning</a:t>
            </a:r>
            <a:endParaRPr lang="en-US" b="1" dirty="0"/>
          </a:p>
          <a:p>
            <a:r>
              <a:rPr lang="en-US" b="1" dirty="0"/>
              <a:t>Retrieved on December 8,, 2024, from </a:t>
            </a:r>
            <a:r>
              <a:rPr lang="en-US" b="1" u="sng" dirty="0"/>
              <a:t>edweek.org/leadership/how-principals-are-outsourcing-their-busywork-to-</a:t>
            </a:r>
            <a:r>
              <a:rPr lang="en-US" b="1" u="sng" dirty="0" err="1"/>
              <a:t>ai</a:t>
            </a:r>
            <a:r>
              <a:rPr lang="en-US" b="1" u="sng" dirty="0"/>
              <a:t>/2024/12</a:t>
            </a:r>
            <a:endParaRPr lang="en-US" b="1" dirty="0"/>
          </a:p>
          <a:p>
            <a:r>
              <a:rPr lang="en-US" b="1" dirty="0"/>
              <a:t>Retrieved on December 8,, 2024, from </a:t>
            </a:r>
            <a:r>
              <a:rPr lang="en-US" b="1" u="sng" dirty="0">
                <a:hlinkClick r:id="rId12"/>
              </a:rPr>
              <a:t>edutopia.org/article/using-</a:t>
            </a:r>
            <a:r>
              <a:rPr lang="en-US" b="1" u="sng" dirty="0" err="1">
                <a:hlinkClick r:id="rId12"/>
              </a:rPr>
              <a:t>ai</a:t>
            </a:r>
            <a:r>
              <a:rPr lang="en-US" b="1" u="sng" dirty="0">
                <a:hlinkClick r:id="rId12"/>
              </a:rPr>
              <a:t>-generated-images-teach-vocabulary</a:t>
            </a:r>
            <a:endParaRPr lang="en-US" b="1" dirty="0"/>
          </a:p>
          <a:p>
            <a:r>
              <a:rPr lang="en-US" b="1" dirty="0"/>
              <a:t>Retrieved on December 8,, 2024, from </a:t>
            </a:r>
            <a:r>
              <a:rPr lang="en-US" b="1" u="sng" dirty="0">
                <a:hlinkClick r:id="rId13"/>
              </a:rPr>
              <a:t>edutopia.org/article/using-</a:t>
            </a:r>
            <a:r>
              <a:rPr lang="en-US" b="1" u="sng" dirty="0" err="1">
                <a:hlinkClick r:id="rId13"/>
              </a:rPr>
              <a:t>chatgpt</a:t>
            </a:r>
            <a:r>
              <a:rPr lang="en-US" b="1" u="sng" dirty="0">
                <a:hlinkClick r:id="rId13"/>
              </a:rPr>
              <a:t>-plan-high-school-math-lessons</a:t>
            </a:r>
            <a:endParaRPr lang="en-US" b="1" dirty="0"/>
          </a:p>
          <a:p>
            <a:r>
              <a:rPr lang="en-US" b="1" dirty="0"/>
              <a:t>Retrieved on December 8,, 2024, from </a:t>
            </a:r>
            <a:r>
              <a:rPr lang="en-US" b="1" u="sng" dirty="0">
                <a:hlinkClick r:id="rId14"/>
              </a:rPr>
              <a:t>commonsense.org/education/articles/</a:t>
            </a:r>
            <a:r>
              <a:rPr lang="en-US" b="1" u="sng" dirty="0" err="1">
                <a:hlinkClick r:id="rId14"/>
              </a:rPr>
              <a:t>chatgpt</a:t>
            </a:r>
            <a:r>
              <a:rPr lang="en-US" b="1" u="sng" dirty="0">
                <a:hlinkClick r:id="rId14"/>
              </a:rPr>
              <a:t>-and-beyond-how-to-handle-</a:t>
            </a:r>
            <a:r>
              <a:rPr lang="en-US" b="1" u="sng" dirty="0" err="1">
                <a:hlinkClick r:id="rId14"/>
              </a:rPr>
              <a:t>ai</a:t>
            </a:r>
            <a:r>
              <a:rPr lang="en-US" b="1" u="sng" dirty="0">
                <a:hlinkClick r:id="rId14"/>
              </a:rPr>
              <a:t>-in-schools</a:t>
            </a:r>
            <a:endParaRPr lang="en-US" b="1" dirty="0"/>
          </a:p>
          <a:p>
            <a:r>
              <a:rPr lang="en-US" b="1" dirty="0"/>
              <a:t>Retrieved on December 8,, 2024, from </a:t>
            </a:r>
            <a:r>
              <a:rPr lang="en-US" b="1" u="sng" dirty="0">
                <a:hlinkClick r:id="rId15"/>
              </a:rPr>
              <a:t>aasa.org/resources/resource/ethical-considerations-artific%C4%B1al-intelligence</a:t>
            </a:r>
            <a:endParaRPr lang="en-US" b="1" dirty="0"/>
          </a:p>
          <a:p>
            <a:endParaRPr lang="en-US" dirty="0"/>
          </a:p>
        </p:txBody>
      </p:sp>
    </p:spTree>
    <p:extLst>
      <p:ext uri="{BB962C8B-B14F-4D97-AF65-F5344CB8AC3E}">
        <p14:creationId xmlns:p14="http://schemas.microsoft.com/office/powerpoint/2010/main" val="183360886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short history of AI systems development</a:t>
            </a:r>
            <a:br>
              <a:rPr lang="en-US" b="1" dirty="0"/>
            </a:br>
            <a:endParaRPr lang="en-US" dirty="0"/>
          </a:p>
        </p:txBody>
      </p:sp>
      <p:sp>
        <p:nvSpPr>
          <p:cNvPr id="3" name="Content Placeholder 2"/>
          <p:cNvSpPr>
            <a:spLocks noGrp="1"/>
          </p:cNvSpPr>
          <p:nvPr>
            <p:ph sz="half" idx="1"/>
          </p:nvPr>
        </p:nvSpPr>
        <p:spPr>
          <a:xfrm>
            <a:off x="838200" y="1825624"/>
            <a:ext cx="5181600" cy="4222191"/>
          </a:xfrm>
        </p:spPr>
        <p:txBody>
          <a:bodyPr>
            <a:normAutofit fontScale="77500" lnSpcReduction="20000"/>
          </a:bodyPr>
          <a:lstStyle/>
          <a:p>
            <a:r>
              <a:rPr lang="en-US" dirty="0"/>
              <a:t>The term "artificial intelligence" was actually coined in 1956. In that year, John McCarthy, a Dartmouth College professor, organized a pivotal workshop that coined the term "artificial intelligence" and aimed to create machines capable of reasoning and using human language.</a:t>
            </a:r>
            <a:r>
              <a:rPr lang="en-US" baseline="30000" dirty="0"/>
              <a:t>1</a:t>
            </a:r>
            <a:endParaRPr lang="en-US" dirty="0"/>
          </a:p>
          <a:p>
            <a:pPr marL="0" indent="0">
              <a:buNone/>
            </a:pPr>
            <a:endParaRPr lang="en-US" dirty="0"/>
          </a:p>
        </p:txBody>
      </p:sp>
      <p:sp>
        <p:nvSpPr>
          <p:cNvPr id="4" name="Content Placeholder 3"/>
          <p:cNvSpPr>
            <a:spLocks noGrp="1"/>
          </p:cNvSpPr>
          <p:nvPr>
            <p:ph sz="half" idx="2"/>
          </p:nvPr>
        </p:nvSpPr>
        <p:spPr/>
        <p:txBody>
          <a:bodyPr>
            <a:normAutofit fontScale="77500" lnSpcReduction="20000"/>
          </a:bodyPr>
          <a:lstStyle/>
          <a:p>
            <a:r>
              <a:rPr lang="en-US" dirty="0" smtClean="0"/>
              <a:t>After a fast start, research interest in AI cooled for a few decades before developments in computer technology drove a resurgence in the 1990s with advances in machine learning and neural networks. The public release of Chat GPT in 2022 marked a significant milestone, showcasing unprecedented capabilities in natural language understanding and generation, and fueling further advancements in AI. Today, AI significantly impacts various sectors, from healthcare to finance, manufacturing, and transportation. Many think it is also poised to revolutionize education.</a:t>
            </a:r>
            <a:r>
              <a:rPr lang="en-US" baseline="30000" dirty="0" smtClean="0"/>
              <a:t>2</a:t>
            </a:r>
            <a:endParaRPr lang="en-US" dirty="0" smtClean="0"/>
          </a:p>
          <a:p>
            <a:pPr marL="0" indent="0">
              <a:buNone/>
            </a:pPr>
            <a:endParaRPr lang="en-US" dirty="0" smtClean="0"/>
          </a:p>
          <a:p>
            <a:endParaRPr lang="en-US" dirty="0"/>
          </a:p>
        </p:txBody>
      </p:sp>
      <p:sp>
        <p:nvSpPr>
          <p:cNvPr id="5" name="Rectangle 4"/>
          <p:cNvSpPr/>
          <p:nvPr/>
        </p:nvSpPr>
        <p:spPr>
          <a:xfrm>
            <a:off x="3926111" y="3244334"/>
            <a:ext cx="184731" cy="615553"/>
          </a:xfrm>
          <a:prstGeom prst="rect">
            <a:avLst/>
          </a:prstGeom>
        </p:spPr>
        <p:txBody>
          <a:bodyPr wrap="none">
            <a:spAutoFit/>
          </a:bodyPr>
          <a:lstStyle/>
          <a:p>
            <a:endParaRPr lang="en-US" b="1" dirty="0"/>
          </a:p>
          <a:p>
            <a:endParaRPr lang="en-US"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14851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 </a:t>
            </a:r>
            <a:r>
              <a:rPr lang="en-US" b="1" dirty="0"/>
              <a:t>tools in education</a:t>
            </a:r>
            <a:br>
              <a:rPr lang="en-US" b="1" dirty="0"/>
            </a:br>
            <a:endParaRPr lang="en-US" dirty="0"/>
          </a:p>
        </p:txBody>
      </p:sp>
      <p:sp>
        <p:nvSpPr>
          <p:cNvPr id="3" name="Content Placeholder 2"/>
          <p:cNvSpPr>
            <a:spLocks noGrp="1"/>
          </p:cNvSpPr>
          <p:nvPr>
            <p:ph sz="half" idx="1"/>
          </p:nvPr>
        </p:nvSpPr>
        <p:spPr/>
        <p:txBody>
          <a:bodyPr>
            <a:normAutofit lnSpcReduction="10000"/>
          </a:bodyPr>
          <a:lstStyle/>
          <a:p>
            <a:r>
              <a:rPr lang="en-US" dirty="0"/>
              <a:t>Computer-assisted instruction (CAI) began in the 1960s, presenting instructional material with expensive mainframe computers. As computer technology became smaller and more affordable, more schools were able to adopt CAI.</a:t>
            </a:r>
          </a:p>
        </p:txBody>
      </p:sp>
      <p:sp>
        <p:nvSpPr>
          <p:cNvPr id="4" name="Content Placeholder 3"/>
          <p:cNvSpPr>
            <a:spLocks noGrp="1"/>
          </p:cNvSpPr>
          <p:nvPr>
            <p:ph sz="half" idx="2"/>
          </p:nvPr>
        </p:nvSpPr>
        <p:spPr/>
        <p:txBody>
          <a:bodyPr>
            <a:normAutofit lnSpcReduction="10000"/>
          </a:bodyPr>
          <a:lstStyle/>
          <a:p>
            <a:r>
              <a:rPr lang="en-US" dirty="0"/>
              <a:t>Intelligent tutoring systems emerged with the advent of desktop computers, offering tutorial programs that provided immediate feedback and tailored learning paths based on student responses. These systems demonstrated the potential benefits of personalized learning, making technology adoption in education increasingly attractive.</a:t>
            </a:r>
            <a:r>
              <a:rPr lang="en-US" baseline="30000" dirty="0"/>
              <a:t>3</a:t>
            </a:r>
            <a:endParaRPr lang="en-US" dirty="0"/>
          </a:p>
          <a:p>
            <a:endParaRPr lang="en-US" dirty="0"/>
          </a:p>
        </p:txBody>
      </p:sp>
    </p:spTree>
    <p:extLst>
      <p:ext uri="{BB962C8B-B14F-4D97-AF65-F5344CB8AC3E}">
        <p14:creationId xmlns:p14="http://schemas.microsoft.com/office/powerpoint/2010/main" val="267850612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locking the Power of ChatGPT: A Framework for Applying Generative &lt;strong&gt;AI&lt;/strong&g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011" y="650016"/>
            <a:ext cx="5320937" cy="4963420"/>
          </a:xfrm>
          <a:prstGeom prst="rect">
            <a:avLst/>
          </a:prstGeom>
        </p:spPr>
      </p:pic>
      <p:pic>
        <p:nvPicPr>
          <p:cNvPr id="3" name="Picture 2" descr="Is ChatGPT Triggering a New or Transformed Pedagogy? | Welcome to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6276656" y="487680"/>
            <a:ext cx="5427663" cy="243994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4" name="Picture 3" descr="Welcome to day sixteen of the #24DaysOfAI #Appvent calendar where today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07880" y="3296028"/>
            <a:ext cx="4068659" cy="301424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18416413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7c Emerging technologies: artificial intelligence – Teaching in a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633" y="1244487"/>
            <a:ext cx="6502734" cy="4369025"/>
          </a:xfrm>
          <a:prstGeom prst="rect">
            <a:avLst/>
          </a:prstGeom>
        </p:spPr>
      </p:pic>
    </p:spTree>
    <p:extLst>
      <p:ext uri="{BB962C8B-B14F-4D97-AF65-F5344CB8AC3E}">
        <p14:creationId xmlns:p14="http://schemas.microsoft.com/office/powerpoint/2010/main" val="174285329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cs typeface="Calibri" panose="020F0502020204030204" pitchFamily="34" charset="0"/>
              </a:rPr>
              <a:t>Current applications of AI in education</a:t>
            </a:r>
            <a:endParaRPr lang="en-US" b="1" dirty="0">
              <a:latin typeface="Times New Roman" panose="02020603050405020304" pitchFamily="18" charset="0"/>
              <a:ea typeface="Times New Roman" panose="02020603050405020304" pitchFamily="18" charset="0"/>
            </a:endParaRPr>
          </a:p>
        </p:txBody>
      </p:sp>
      <p:sp>
        <p:nvSpPr>
          <p:cNvPr id="3" name="Text Placeholder 2"/>
          <p:cNvSpPr>
            <a:spLocks noGrp="1"/>
          </p:cNvSpPr>
          <p:nvPr>
            <p:ph type="body" idx="1"/>
          </p:nvPr>
        </p:nvSpPr>
        <p:spPr/>
        <p:txBody>
          <a:bodyPr/>
          <a:lstStyle/>
          <a:p>
            <a:r>
              <a:rPr lang="en-US" dirty="0">
                <a:latin typeface="Times New Roman" panose="02020603050405020304" pitchFamily="18" charset="0"/>
                <a:ea typeface="Times New Roman" panose="02020603050405020304" pitchFamily="18" charset="0"/>
                <a:cs typeface="Calibri" panose="020F0502020204030204" pitchFamily="34" charset="0"/>
              </a:rPr>
              <a:t>AI is transforming K-12 education by offering innovative solutions in personalized learning, adaptive learning platforms, intelligent tutoring systems, automated grading and feedback, and administrative tasks.</a:t>
            </a: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p>
        </p:txBody>
      </p:sp>
      <p:sp>
        <p:nvSpPr>
          <p:cNvPr id="4" name="Rectangle 3"/>
          <p:cNvSpPr/>
          <p:nvPr/>
        </p:nvSpPr>
        <p:spPr>
          <a:xfrm>
            <a:off x="2581835" y="2397949"/>
            <a:ext cx="6562165" cy="461665"/>
          </a:xfrm>
          <a:prstGeom prst="rect">
            <a:avLst/>
          </a:prstGeom>
        </p:spPr>
        <p:txBody>
          <a:bodyPr wrap="square">
            <a:spAutoFit/>
          </a:bodyPr>
          <a:lstStyle/>
          <a:p>
            <a:r>
              <a:rPr lang="en-US" sz="2400" dirty="0" smtClean="0">
                <a:latin typeface="Times New Roman" panose="02020603050405020304" pitchFamily="18" charset="0"/>
                <a:ea typeface="Times New Roman" panose="02020603050405020304" pitchFamily="18" charset="0"/>
                <a:cs typeface="Calibri" panose="020F0502020204030204" pitchFamily="34" charset="0"/>
              </a:rPr>
              <a: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935233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cs typeface="Calibri" panose="020F0502020204030204" pitchFamily="34" charset="0"/>
              </a:rPr>
              <a:t>Personalized learning</a:t>
            </a:r>
            <a:r>
              <a:rPr lang="en-US" sz="4800" b="1" dirty="0" smtClean="0">
                <a:effectLst/>
                <a:latin typeface="Times New Roman" panose="02020603050405020304" pitchFamily="18" charset="0"/>
                <a:ea typeface="Times New Roman" panose="02020603050405020304" pitchFamily="18" charset="0"/>
              </a:rPr>
              <a:t/>
            </a:r>
            <a:br>
              <a:rPr lang="en-US" sz="4800" b="1" dirty="0" smtClean="0">
                <a:effectLst/>
                <a:latin typeface="Times New Roman" panose="02020603050405020304" pitchFamily="18" charset="0"/>
                <a:ea typeface="Times New Roman" panose="02020603050405020304" pitchFamily="18" charset="0"/>
              </a:rPr>
            </a:br>
            <a:endParaRPr lang="en-US" dirty="0"/>
          </a:p>
        </p:txBody>
      </p:sp>
      <p:sp>
        <p:nvSpPr>
          <p:cNvPr id="3" name="Text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rPr>
              <a:t>AI in education facilitates individualized learning by tailoring instructional content to individual student needs, benefiting students, teachers, and resource-constrained schools. This approach allows students to progress at their own pace, engage with activities aligned with their learning styles, and gain more autonomy over their educational journeys. Using AI assistants to differentiate assignments and devise data-driven, adaptive practices enhance the overall learning experience with minimal increase to the teacher's workload</a:t>
            </a:r>
            <a:endParaRPr lang="en-US" dirty="0"/>
          </a:p>
          <a:p>
            <a:endParaRPr lang="en-US" dirty="0"/>
          </a:p>
        </p:txBody>
      </p:sp>
    </p:spTree>
    <p:extLst>
      <p:ext uri="{BB962C8B-B14F-4D97-AF65-F5344CB8AC3E}">
        <p14:creationId xmlns:p14="http://schemas.microsoft.com/office/powerpoint/2010/main" val="429152719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Intelligent tutoring systems</a:t>
            </a:r>
            <a:endParaRPr lang="en-US" b="1" dirty="0"/>
          </a:p>
        </p:txBody>
      </p:sp>
      <p:sp>
        <p:nvSpPr>
          <p:cNvPr id="3" name="Text Placeholder 2"/>
          <p:cNvSpPr>
            <a:spLocks noGrp="1"/>
          </p:cNvSpPr>
          <p:nvPr>
            <p:ph type="body" idx="1"/>
          </p:nvPr>
        </p:nvSpPr>
        <p:spPr/>
        <p:txBody>
          <a:bodyPr/>
          <a:lstStyle/>
          <a:p>
            <a:r>
              <a:rPr lang="en-US" b="1" dirty="0" smtClean="0"/>
              <a:t>AI </a:t>
            </a:r>
            <a:r>
              <a:rPr lang="en-US" b="1" dirty="0"/>
              <a:t>tutor systems can provide adaptive, accessible learning experiences, offering immediate feedback and corrective guidance based on student performance. These applications of modern educational technology are helping to close learning gaps, improve conceptual understanding, and free up teacher time by handling routine instructional tasks and providing detailed data on the student's learning process.</a:t>
            </a:r>
            <a:r>
              <a:rPr lang="en-US" b="1" baseline="30000" dirty="0"/>
              <a:t>5, 6</a:t>
            </a:r>
            <a:endParaRPr lang="en-US" b="1" dirty="0"/>
          </a:p>
        </p:txBody>
      </p:sp>
    </p:spTree>
    <p:extLst>
      <p:ext uri="{BB962C8B-B14F-4D97-AF65-F5344CB8AC3E}">
        <p14:creationId xmlns:p14="http://schemas.microsoft.com/office/powerpoint/2010/main" val="330993194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1914</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The role of AI in modern education  </vt:lpstr>
      <vt:lpstr>A short history of AI systems development </vt:lpstr>
      <vt:lpstr>AI tools in education </vt:lpstr>
      <vt:lpstr>PowerPoint Presentation</vt:lpstr>
      <vt:lpstr>PowerPoint Presentation</vt:lpstr>
      <vt:lpstr>Current applications of AI in education</vt:lpstr>
      <vt:lpstr>Personalized learning </vt:lpstr>
      <vt:lpstr>Intelligent tutoring systems</vt:lpstr>
      <vt:lpstr>Automated grading and feedback</vt:lpstr>
      <vt:lpstr>Administrative applications </vt:lpstr>
      <vt:lpstr>Some educational Tools of AI  </vt:lpstr>
      <vt:lpstr>Some ways teachers are using generative AI tools </vt:lpstr>
      <vt:lpstr>Support for vocabulary instruction </vt:lpstr>
      <vt:lpstr>Math lesson planning using artificial intelligence </vt:lpstr>
      <vt:lpstr>AI-driven learning </vt:lpstr>
      <vt:lpstr>The future of AI in education </vt:lpstr>
      <vt:lpstr>Concerns about privacy, bias, and equity</vt:lpstr>
      <vt:lpstr>Concerns about student use of AI </vt:lpstr>
      <vt:lpstr>AI technology implementation challenges and best practices </vt:lpstr>
      <vt:lpstr>the future of AI in  modern education </vt:lpstr>
      <vt:lpstr>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GLOBAL TECHNOLOGY</dc:creator>
  <cp:lastModifiedBy>GLOBAL TECHNOLOGY</cp:lastModifiedBy>
  <cp:revision>11</cp:revision>
  <dcterms:created xsi:type="dcterms:W3CDTF">2024-12-07T21:09:04Z</dcterms:created>
  <dcterms:modified xsi:type="dcterms:W3CDTF">2024-12-08T18:57:38Z</dcterms:modified>
</cp:coreProperties>
</file>